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25" r:id="rId2"/>
    <p:sldId id="528" r:id="rId3"/>
    <p:sldId id="511" r:id="rId4"/>
    <p:sldId id="512" r:id="rId5"/>
    <p:sldId id="513" r:id="rId6"/>
    <p:sldId id="477" r:id="rId7"/>
    <p:sldId id="478" r:id="rId8"/>
    <p:sldId id="496" r:id="rId9"/>
    <p:sldId id="456" r:id="rId10"/>
    <p:sldId id="544" r:id="rId11"/>
    <p:sldId id="510" r:id="rId12"/>
    <p:sldId id="523" r:id="rId13"/>
    <p:sldId id="542" r:id="rId14"/>
    <p:sldId id="531" r:id="rId15"/>
    <p:sldId id="532" r:id="rId16"/>
    <p:sldId id="533" r:id="rId17"/>
    <p:sldId id="551" r:id="rId18"/>
    <p:sldId id="537" r:id="rId19"/>
    <p:sldId id="541" r:id="rId20"/>
    <p:sldId id="540" r:id="rId21"/>
    <p:sldId id="552" r:id="rId22"/>
    <p:sldId id="538" r:id="rId23"/>
    <p:sldId id="539" r:id="rId24"/>
    <p:sldId id="545" r:id="rId25"/>
    <p:sldId id="536" r:id="rId26"/>
    <p:sldId id="524" r:id="rId27"/>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FFCC"/>
    <a:srgbClr val="FFCCCC"/>
    <a:srgbClr val="FFFFFF"/>
    <a:srgbClr val="000000"/>
    <a:srgbClr val="99CC00"/>
    <a:srgbClr val="FF7C80"/>
    <a:srgbClr val="C0C0C0"/>
    <a:srgbClr val="CCFFCC"/>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7980" autoAdjust="0"/>
  </p:normalViewPr>
  <p:slideViewPr>
    <p:cSldViewPr>
      <p:cViewPr varScale="1">
        <p:scale>
          <a:sx n="132" d="100"/>
          <a:sy n="132" d="100"/>
        </p:scale>
        <p:origin x="-888"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6.wmf"/><Relationship Id="rId18" Type="http://schemas.openxmlformats.org/officeDocument/2006/relationships/image" Target="../media/image41.wmf"/><Relationship Id="rId3" Type="http://schemas.openxmlformats.org/officeDocument/2006/relationships/image" Target="../media/image22.wmf"/><Relationship Id="rId21" Type="http://schemas.openxmlformats.org/officeDocument/2006/relationships/image" Target="../media/image44.wmf"/><Relationship Id="rId7" Type="http://schemas.openxmlformats.org/officeDocument/2006/relationships/image" Target="../media/image26.wmf"/><Relationship Id="rId12" Type="http://schemas.openxmlformats.org/officeDocument/2006/relationships/image" Target="../media/image35.wmf"/><Relationship Id="rId17" Type="http://schemas.openxmlformats.org/officeDocument/2006/relationships/image" Target="../media/image40.wmf"/><Relationship Id="rId2" Type="http://schemas.openxmlformats.org/officeDocument/2006/relationships/image" Target="../media/image21.wmf"/><Relationship Id="rId16" Type="http://schemas.openxmlformats.org/officeDocument/2006/relationships/image" Target="../media/image39.wmf"/><Relationship Id="rId20" Type="http://schemas.openxmlformats.org/officeDocument/2006/relationships/image" Target="../media/image43.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4.wmf"/><Relationship Id="rId5" Type="http://schemas.openxmlformats.org/officeDocument/2006/relationships/image" Target="../media/image24.wmf"/><Relationship Id="rId15" Type="http://schemas.openxmlformats.org/officeDocument/2006/relationships/image" Target="../media/image38.wmf"/><Relationship Id="rId23" Type="http://schemas.openxmlformats.org/officeDocument/2006/relationships/image" Target="../media/image46.wmf"/><Relationship Id="rId10" Type="http://schemas.openxmlformats.org/officeDocument/2006/relationships/image" Target="../media/image29.wmf"/><Relationship Id="rId19" Type="http://schemas.openxmlformats.org/officeDocument/2006/relationships/image" Target="../media/image42.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7.wmf"/><Relationship Id="rId22"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 Id="rId5" Type="http://schemas.openxmlformats.org/officeDocument/2006/relationships/image" Target="../media/image72.emf"/><Relationship Id="rId4" Type="http://schemas.openxmlformats.org/officeDocument/2006/relationships/image" Target="../media/image7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2A34BDE2-A45F-4507-9E48-B3D00408F77B}" type="slidenum">
              <a:rPr lang="en-US"/>
              <a:pPr>
                <a:defRPr/>
              </a:pPr>
              <a:t>‹#›</a:t>
            </a:fld>
            <a:endParaRPr lang="en-US"/>
          </a:p>
        </p:txBody>
      </p:sp>
    </p:spTree>
    <p:extLst>
      <p:ext uri="{BB962C8B-B14F-4D97-AF65-F5344CB8AC3E}">
        <p14:creationId xmlns:p14="http://schemas.microsoft.com/office/powerpoint/2010/main" val="3785031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200" y="1600200"/>
            <a:ext cx="4381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200" y="3938588"/>
            <a:ext cx="4381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3.wmf"/><Relationship Id="rId18" Type="http://schemas.openxmlformats.org/officeDocument/2006/relationships/image" Target="../media/image59.jpeg"/><Relationship Id="rId3" Type="http://schemas.openxmlformats.org/officeDocument/2006/relationships/image" Target="../media/image56.png"/><Relationship Id="rId7" Type="http://schemas.openxmlformats.org/officeDocument/2006/relationships/image" Target="../media/image50.wmf"/><Relationship Id="rId12" Type="http://schemas.openxmlformats.org/officeDocument/2006/relationships/oleObject" Target="../embeddings/oleObject40.bin"/><Relationship Id="rId17" Type="http://schemas.openxmlformats.org/officeDocument/2006/relationships/image" Target="../media/image55.wmf"/><Relationship Id="rId2" Type="http://schemas.openxmlformats.org/officeDocument/2006/relationships/slideLayout" Target="../slideLayouts/slideLayout7.xml"/><Relationship Id="rId16" Type="http://schemas.openxmlformats.org/officeDocument/2006/relationships/oleObject" Target="../embeddings/oleObject42.bin"/><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image" Target="../media/image52.wmf"/><Relationship Id="rId5" Type="http://schemas.openxmlformats.org/officeDocument/2006/relationships/image" Target="../media/image58.jpeg"/><Relationship Id="rId15" Type="http://schemas.openxmlformats.org/officeDocument/2006/relationships/image" Target="../media/image54.wmf"/><Relationship Id="rId10" Type="http://schemas.openxmlformats.org/officeDocument/2006/relationships/oleObject" Target="../embeddings/oleObject39.bin"/><Relationship Id="rId4" Type="http://schemas.openxmlformats.org/officeDocument/2006/relationships/image" Target="../media/image57.png"/><Relationship Id="rId9" Type="http://schemas.openxmlformats.org/officeDocument/2006/relationships/image" Target="../media/image51.wmf"/><Relationship Id="rId14"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0.emf"/><Relationship Id="rId3" Type="http://schemas.openxmlformats.org/officeDocument/2006/relationships/audio" Target="../media/media3.WAV"/><Relationship Id="rId7" Type="http://schemas.openxmlformats.org/officeDocument/2006/relationships/image" Target="../media/image63.jpeg"/><Relationship Id="rId12" Type="http://schemas.openxmlformats.org/officeDocument/2006/relationships/oleObject" Target="../embeddings/oleObject43.bin"/><Relationship Id="rId2" Type="http://schemas.microsoft.com/office/2007/relationships/media" Target="../media/media3.WAV"/><Relationship Id="rId1" Type="http://schemas.openxmlformats.org/officeDocument/2006/relationships/vmlDrawing" Target="../drawings/vmlDrawing5.vml"/><Relationship Id="rId6" Type="http://schemas.openxmlformats.org/officeDocument/2006/relationships/hyperlink" Target="http://www.flickr.com/photos/jamuudsen/145813811/" TargetMode="External"/><Relationship Id="rId11" Type="http://schemas.openxmlformats.org/officeDocument/2006/relationships/image" Target="../media/image67.jpeg"/><Relationship Id="rId5" Type="http://schemas.openxmlformats.org/officeDocument/2006/relationships/image" Target="../media/image62.png"/><Relationship Id="rId15" Type="http://schemas.openxmlformats.org/officeDocument/2006/relationships/image" Target="../media/image61.wmf"/><Relationship Id="rId10" Type="http://schemas.openxmlformats.org/officeDocument/2006/relationships/image" Target="../media/image66.png"/><Relationship Id="rId4" Type="http://schemas.openxmlformats.org/officeDocument/2006/relationships/slideLayout" Target="../slideLayouts/slideLayout7.xml"/><Relationship Id="rId9" Type="http://schemas.openxmlformats.org/officeDocument/2006/relationships/image" Target="../media/image65.png"/><Relationship Id="rId14"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3" Type="http://schemas.openxmlformats.org/officeDocument/2006/relationships/image" Target="../media/image73.jpeg"/><Relationship Id="rId7" Type="http://schemas.openxmlformats.org/officeDocument/2006/relationships/image" Target="../media/image69.emf"/><Relationship Id="rId12" Type="http://schemas.openxmlformats.org/officeDocument/2006/relationships/image" Target="../media/image62.png"/><Relationship Id="rId17" Type="http://schemas.openxmlformats.org/officeDocument/2006/relationships/image" Target="../media/image65.png"/><Relationship Id="rId2" Type="http://schemas.openxmlformats.org/officeDocument/2006/relationships/slideLayout" Target="../slideLayouts/slideLayout7.xml"/><Relationship Id="rId16" Type="http://schemas.openxmlformats.org/officeDocument/2006/relationships/image" Target="../media/image63.jpeg"/><Relationship Id="rId1" Type="http://schemas.openxmlformats.org/officeDocument/2006/relationships/vmlDrawing" Target="../drawings/vmlDrawing6.vml"/><Relationship Id="rId6" Type="http://schemas.openxmlformats.org/officeDocument/2006/relationships/oleObject" Target="../embeddings/oleObject46.bin"/><Relationship Id="rId11" Type="http://schemas.openxmlformats.org/officeDocument/2006/relationships/image" Target="../media/image71.emf"/><Relationship Id="rId5" Type="http://schemas.openxmlformats.org/officeDocument/2006/relationships/image" Target="../media/image68.emf"/><Relationship Id="rId15" Type="http://schemas.openxmlformats.org/officeDocument/2006/relationships/hyperlink" Target="http://www.flickr.com/photos/jamuudsen/145813811/" TargetMode="External"/><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70.emf"/><Relationship Id="rId14" Type="http://schemas.openxmlformats.org/officeDocument/2006/relationships/image" Target="../media/image72.emf"/></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66.png"/><Relationship Id="rId3" Type="http://schemas.microsoft.com/office/2007/relationships/media" Target="../media/media3.WAV"/><Relationship Id="rId7" Type="http://schemas.openxmlformats.org/officeDocument/2006/relationships/slideLayout" Target="../slideLayouts/slideLayout7.xml"/><Relationship Id="rId12" Type="http://schemas.openxmlformats.org/officeDocument/2006/relationships/image" Target="../media/image77.png"/><Relationship Id="rId17" Type="http://schemas.openxmlformats.org/officeDocument/2006/relationships/image" Target="../media/image63.jpeg"/><Relationship Id="rId2" Type="http://schemas.openxmlformats.org/officeDocument/2006/relationships/audio" Target="../media/media4.WAV"/><Relationship Id="rId16" Type="http://schemas.openxmlformats.org/officeDocument/2006/relationships/hyperlink" Target="http://www.flickr.com/photos/jamuudsen/145813811/" TargetMode="External"/><Relationship Id="rId1" Type="http://schemas.microsoft.com/office/2007/relationships/media" Target="../media/media4.WAV"/><Relationship Id="rId6" Type="http://schemas.openxmlformats.org/officeDocument/2006/relationships/audio" Target="../media/media5.WAV"/><Relationship Id="rId11" Type="http://schemas.openxmlformats.org/officeDocument/2006/relationships/image" Target="../media/image76.png"/><Relationship Id="rId5" Type="http://schemas.microsoft.com/office/2007/relationships/media" Target="../media/media5.WAV"/><Relationship Id="rId15" Type="http://schemas.openxmlformats.org/officeDocument/2006/relationships/image" Target="../media/image79.png"/><Relationship Id="rId10" Type="http://schemas.openxmlformats.org/officeDocument/2006/relationships/image" Target="../media/image75.png"/><Relationship Id="rId4" Type="http://schemas.openxmlformats.org/officeDocument/2006/relationships/audio" Target="../media/media3.WAV"/><Relationship Id="rId9" Type="http://schemas.openxmlformats.org/officeDocument/2006/relationships/image" Target="../media/image65.png"/><Relationship Id="rId14" Type="http://schemas.openxmlformats.org/officeDocument/2006/relationships/image" Target="../media/image78.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hyperlink" Target="http://www.flickr.com/photos/jamuudsen/145813811/" TargetMode="Externa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7.xml"/><Relationship Id="rId7" Type="http://schemas.openxmlformats.org/officeDocument/2006/relationships/image" Target="../media/image63.jpe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hyperlink" Target="http://www.flickr.com/photos/jamuudsen/145813811/" TargetMode="External"/><Relationship Id="rId11"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58.jpeg"/><Relationship Id="rId4" Type="http://schemas.openxmlformats.org/officeDocument/2006/relationships/image" Target="../media/image80.emf"/><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slideLayout" Target="../slideLayouts/slideLayout7.xml"/><Relationship Id="rId7" Type="http://schemas.openxmlformats.org/officeDocument/2006/relationships/image" Target="../media/image63.jpe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hyperlink" Target="http://www.flickr.com/photos/jamuudsen/145813811/" TargetMode="External"/><Relationship Id="rId11" Type="http://schemas.openxmlformats.org/officeDocument/2006/relationships/image" Target="../media/image58.jpeg"/><Relationship Id="rId5" Type="http://schemas.openxmlformats.org/officeDocument/2006/relationships/image" Target="../media/image84.png"/><Relationship Id="rId10" Type="http://schemas.openxmlformats.org/officeDocument/2006/relationships/image" Target="../media/image57.png"/><Relationship Id="rId4" Type="http://schemas.openxmlformats.org/officeDocument/2006/relationships/image" Target="../media/image83.emf"/><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slideLayout" Target="../slideLayouts/slideLayout7.xml"/><Relationship Id="rId7" Type="http://schemas.openxmlformats.org/officeDocument/2006/relationships/image" Target="../media/image86.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85.png"/><Relationship Id="rId5" Type="http://schemas.openxmlformats.org/officeDocument/2006/relationships/image" Target="../media/image63.jpeg"/><Relationship Id="rId4" Type="http://schemas.openxmlformats.org/officeDocument/2006/relationships/hyperlink" Target="http://www.flickr.com/photos/jamuudsen/145813811/" TargetMode="External"/><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slideLayout" Target="../slideLayouts/slideLayout7.xml"/><Relationship Id="rId7" Type="http://schemas.openxmlformats.org/officeDocument/2006/relationships/image" Target="../media/image8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63.jpeg"/><Relationship Id="rId5" Type="http://schemas.openxmlformats.org/officeDocument/2006/relationships/hyperlink" Target="http://www.flickr.com/photos/jamuudsen/145813811/" TargetMode="External"/><Relationship Id="rId4" Type="http://schemas.openxmlformats.org/officeDocument/2006/relationships/image" Target="../media/image89.png"/><Relationship Id="rId9" Type="http://schemas.openxmlformats.org/officeDocument/2006/relationships/image" Target="../media/image90.png"/></Relationships>
</file>

<file path=ppt/slides/_rels/slide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16.jpeg"/><Relationship Id="rId5" Type="http://schemas.openxmlformats.org/officeDocument/2006/relationships/image" Target="../media/image14.jpeg"/><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2.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video" Target="../media/media1.wmv"/><Relationship Id="rId21" Type="http://schemas.openxmlformats.org/officeDocument/2006/relationships/image" Target="../media/image26.wmf"/><Relationship Id="rId7" Type="http://schemas.openxmlformats.org/officeDocument/2006/relationships/image" Target="../media/image30.png"/><Relationship Id="rId12" Type="http://schemas.openxmlformats.org/officeDocument/2006/relationships/oleObject" Target="../embeddings/oleObject6.bin"/><Relationship Id="rId17" Type="http://schemas.openxmlformats.org/officeDocument/2006/relationships/image" Target="../media/image24.wmf"/><Relationship Id="rId25" Type="http://schemas.openxmlformats.org/officeDocument/2006/relationships/image" Target="../media/image28.wmf"/><Relationship Id="rId2" Type="http://schemas.microsoft.com/office/2007/relationships/media" Target="../media/media1.wmv"/><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32.png"/><Relationship Id="rId1" Type="http://schemas.openxmlformats.org/officeDocument/2006/relationships/vmlDrawing" Target="../drawings/vmlDrawing2.vml"/><Relationship Id="rId6" Type="http://schemas.openxmlformats.org/officeDocument/2006/relationships/slideLayout" Target="../slideLayouts/slideLayout7.xml"/><Relationship Id="rId11" Type="http://schemas.openxmlformats.org/officeDocument/2006/relationships/image" Target="../media/image21.wmf"/><Relationship Id="rId24" Type="http://schemas.openxmlformats.org/officeDocument/2006/relationships/oleObject" Target="../embeddings/oleObject12.bin"/><Relationship Id="rId5" Type="http://schemas.openxmlformats.org/officeDocument/2006/relationships/video" Target="../media/media2.wmv"/><Relationship Id="rId15" Type="http://schemas.openxmlformats.org/officeDocument/2006/relationships/image" Target="../media/image23.wmf"/><Relationship Id="rId23" Type="http://schemas.openxmlformats.org/officeDocument/2006/relationships/image" Target="../media/image27.wmf"/><Relationship Id="rId28" Type="http://schemas.openxmlformats.org/officeDocument/2006/relationships/image" Target="../media/image31.png"/><Relationship Id="rId10" Type="http://schemas.openxmlformats.org/officeDocument/2006/relationships/oleObject" Target="../embeddings/oleObject5.bin"/><Relationship Id="rId19" Type="http://schemas.openxmlformats.org/officeDocument/2006/relationships/image" Target="../media/image25.wmf"/><Relationship Id="rId4" Type="http://schemas.microsoft.com/office/2007/relationships/media" Target="../media/media2.wmv"/><Relationship Id="rId9" Type="http://schemas.openxmlformats.org/officeDocument/2006/relationships/image" Target="../media/image20.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29.wmf"/><Relationship Id="rId30" Type="http://schemas.openxmlformats.org/officeDocument/2006/relationships/image" Target="../media/image33.png"/></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19.bin"/><Relationship Id="rId18" Type="http://schemas.openxmlformats.org/officeDocument/2006/relationships/image" Target="../media/image27.wmf"/><Relationship Id="rId26" Type="http://schemas.openxmlformats.org/officeDocument/2006/relationships/image" Target="../media/image35.wmf"/><Relationship Id="rId39" Type="http://schemas.openxmlformats.org/officeDocument/2006/relationships/oleObject" Target="../embeddings/oleObject32.bin"/><Relationship Id="rId3" Type="http://schemas.openxmlformats.org/officeDocument/2006/relationships/oleObject" Target="../embeddings/oleObject14.bin"/><Relationship Id="rId21" Type="http://schemas.openxmlformats.org/officeDocument/2006/relationships/oleObject" Target="../embeddings/oleObject23.bin"/><Relationship Id="rId34" Type="http://schemas.openxmlformats.org/officeDocument/2006/relationships/image" Target="../media/image39.wmf"/><Relationship Id="rId42" Type="http://schemas.openxmlformats.org/officeDocument/2006/relationships/image" Target="../media/image43.wmf"/><Relationship Id="rId47" Type="http://schemas.openxmlformats.org/officeDocument/2006/relationships/image" Target="../media/image30.png"/><Relationship Id="rId7" Type="http://schemas.openxmlformats.org/officeDocument/2006/relationships/oleObject" Target="../embeddings/oleObject16.bin"/><Relationship Id="rId12" Type="http://schemas.openxmlformats.org/officeDocument/2006/relationships/image" Target="../media/image24.wmf"/><Relationship Id="rId17" Type="http://schemas.openxmlformats.org/officeDocument/2006/relationships/oleObject" Target="../embeddings/oleObject21.bin"/><Relationship Id="rId25" Type="http://schemas.openxmlformats.org/officeDocument/2006/relationships/oleObject" Target="../embeddings/oleObject25.bin"/><Relationship Id="rId33" Type="http://schemas.openxmlformats.org/officeDocument/2006/relationships/oleObject" Target="../embeddings/oleObject29.bin"/><Relationship Id="rId38" Type="http://schemas.openxmlformats.org/officeDocument/2006/relationships/image" Target="../media/image41.wmf"/><Relationship Id="rId46" Type="http://schemas.openxmlformats.org/officeDocument/2006/relationships/image" Target="../media/image45.wmf"/><Relationship Id="rId2" Type="http://schemas.openxmlformats.org/officeDocument/2006/relationships/slideLayout" Target="../slideLayouts/slideLayout7.xml"/><Relationship Id="rId16" Type="http://schemas.openxmlformats.org/officeDocument/2006/relationships/image" Target="../media/image26.wmf"/><Relationship Id="rId20" Type="http://schemas.openxmlformats.org/officeDocument/2006/relationships/image" Target="../media/image28.wmf"/><Relationship Id="rId29" Type="http://schemas.openxmlformats.org/officeDocument/2006/relationships/oleObject" Target="../embeddings/oleObject27.bin"/><Relationship Id="rId41" Type="http://schemas.openxmlformats.org/officeDocument/2006/relationships/oleObject" Target="../embeddings/oleObject33.bin"/><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18.bin"/><Relationship Id="rId24" Type="http://schemas.openxmlformats.org/officeDocument/2006/relationships/image" Target="../media/image34.wmf"/><Relationship Id="rId32" Type="http://schemas.openxmlformats.org/officeDocument/2006/relationships/image" Target="../media/image38.wmf"/><Relationship Id="rId37" Type="http://schemas.openxmlformats.org/officeDocument/2006/relationships/oleObject" Target="../embeddings/oleObject31.bin"/><Relationship Id="rId40" Type="http://schemas.openxmlformats.org/officeDocument/2006/relationships/image" Target="../media/image42.wmf"/><Relationship Id="rId45" Type="http://schemas.openxmlformats.org/officeDocument/2006/relationships/oleObject" Target="../embeddings/oleObject35.bin"/><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36.wmf"/><Relationship Id="rId36" Type="http://schemas.openxmlformats.org/officeDocument/2006/relationships/image" Target="../media/image40.wmf"/><Relationship Id="rId49" Type="http://schemas.openxmlformats.org/officeDocument/2006/relationships/image" Target="../media/image46.wmf"/><Relationship Id="rId10" Type="http://schemas.openxmlformats.org/officeDocument/2006/relationships/image" Target="../media/image23.wmf"/><Relationship Id="rId19" Type="http://schemas.openxmlformats.org/officeDocument/2006/relationships/oleObject" Target="../embeddings/oleObject22.bin"/><Relationship Id="rId31" Type="http://schemas.openxmlformats.org/officeDocument/2006/relationships/oleObject" Target="../embeddings/oleObject28.bin"/><Relationship Id="rId44" Type="http://schemas.openxmlformats.org/officeDocument/2006/relationships/image" Target="../media/image44.wmf"/><Relationship Id="rId4" Type="http://schemas.openxmlformats.org/officeDocument/2006/relationships/image" Target="../media/image20.wmf"/><Relationship Id="rId9" Type="http://schemas.openxmlformats.org/officeDocument/2006/relationships/oleObject" Target="../embeddings/oleObject17.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26.bin"/><Relationship Id="rId30" Type="http://schemas.openxmlformats.org/officeDocument/2006/relationships/image" Target="../media/image37.wmf"/><Relationship Id="rId35" Type="http://schemas.openxmlformats.org/officeDocument/2006/relationships/oleObject" Target="../embeddings/oleObject30.bin"/><Relationship Id="rId43" Type="http://schemas.openxmlformats.org/officeDocument/2006/relationships/oleObject" Target="../embeddings/oleObject34.bin"/><Relationship Id="rId48" Type="http://schemas.openxmlformats.org/officeDocument/2006/relationships/oleObject" Target="../embeddings/oleObject36.bin"/><Relationship Id="rId8"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530394" y="3248980"/>
            <a:ext cx="6840760" cy="2677656"/>
          </a:xfrm>
          <a:prstGeom prst="rect">
            <a:avLst/>
          </a:prstGeom>
          <a:noFill/>
          <a:ln w="9525">
            <a:noFill/>
            <a:miter lim="800000"/>
            <a:headEnd/>
            <a:tailEnd/>
          </a:ln>
        </p:spPr>
        <p:txBody>
          <a:bodyPr wrap="square" anchor="ctr">
            <a:spAutoFit/>
          </a:bodyPr>
          <a:lstStyle/>
          <a:p>
            <a:r>
              <a:rPr lang="en-GB" sz="1400" dirty="0">
                <a:solidFill>
                  <a:srgbClr val="990033"/>
                </a:solidFill>
              </a:rPr>
              <a:t>How much about our interaction with – and experience of – our world can be deduced from basic principles? This talk reviews recent attempts to understand the self-organised behaviour of embodied agents, like ourselves, as satisfying basic imperatives for sustained exchanges with the environment. In brief, one simple driving force appears to explain many aspects of action and perception. This driving force is the minimisation of surprise or prediction error that – in the context of perception – corresponds to Bayes-optimal predictive coding. We will look at some of the phenomena that emerge from this principle; such as hierarchical message passing in the brain and the perceptual inference that ensues. I hope to illustrate the ensuing brain-like dynamics using models of bird songs that are based on autonomous dynamics. This provides a nice example of how dynamics can be exploited by the brain to represent and predict the sensorium that is – in many instances – generated by ourselves. I hope to conclude with an illustration that illustrates the tight relationship between pragmatics of communication and active inference about the behaviour of self and others.</a:t>
            </a:r>
            <a:endParaRPr lang="en-GB" sz="1400" dirty="0" smtClean="0">
              <a:solidFill>
                <a:srgbClr val="990033"/>
              </a:solidFill>
            </a:endParaRPr>
          </a:p>
        </p:txBody>
      </p:sp>
      <p:pic>
        <p:nvPicPr>
          <p:cNvPr id="153602" name="Picture 2" descr="https://www.online.psychol.ucl.ac.uk/App_Themes/Pos08/images/logo_blue_beta.gi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8058345" y="336501"/>
            <a:ext cx="1510801" cy="752239"/>
          </a:xfrm>
          <a:prstGeom prst="rect">
            <a:avLst/>
          </a:prstGeom>
          <a:noFill/>
        </p:spPr>
      </p:pic>
      <p:sp>
        <p:nvSpPr>
          <p:cNvPr id="73734" name="Rectangle 15"/>
          <p:cNvSpPr>
            <a:spLocks noChangeArrowheads="1"/>
          </p:cNvSpPr>
          <p:nvPr/>
        </p:nvSpPr>
        <p:spPr bwMode="auto">
          <a:xfrm>
            <a:off x="2297705" y="183122"/>
            <a:ext cx="4905545" cy="815608"/>
          </a:xfrm>
          <a:prstGeom prst="rect">
            <a:avLst/>
          </a:prstGeom>
          <a:noFill/>
          <a:ln w="9525">
            <a:noFill/>
            <a:miter lim="800000"/>
            <a:headEnd/>
            <a:tailEnd/>
          </a:ln>
        </p:spPr>
        <p:txBody>
          <a:bodyPr wrap="square">
            <a:spAutoFit/>
          </a:bodyPr>
          <a:lstStyle/>
          <a:p>
            <a:r>
              <a:rPr lang="en-GB" sz="2400" dirty="0">
                <a:solidFill>
                  <a:schemeClr val="accent1">
                    <a:lumMod val="25000"/>
                  </a:schemeClr>
                </a:solidFill>
              </a:rPr>
              <a:t>Predictive processing and active </a:t>
            </a:r>
            <a:r>
              <a:rPr lang="en-GB" sz="2400" dirty="0" smtClean="0">
                <a:solidFill>
                  <a:schemeClr val="accent1">
                    <a:lumMod val="25000"/>
                  </a:schemeClr>
                </a:solidFill>
              </a:rPr>
              <a:t>inference</a:t>
            </a:r>
          </a:p>
          <a:p>
            <a:endParaRPr lang="en-GB" sz="1100" dirty="0" smtClean="0">
              <a:solidFill>
                <a:schemeClr val="accent1">
                  <a:lumMod val="25000"/>
                </a:schemeClr>
              </a:solidFill>
            </a:endParaRPr>
          </a:p>
          <a:p>
            <a:r>
              <a:rPr lang="en-GB" sz="1200" dirty="0" smtClean="0">
                <a:solidFill>
                  <a:schemeClr val="accent1">
                    <a:lumMod val="25000"/>
                  </a:schemeClr>
                </a:solidFill>
              </a:rPr>
              <a:t>Karl Friston, University </a:t>
            </a:r>
            <a:r>
              <a:rPr lang="en-GB" sz="1200" dirty="0">
                <a:solidFill>
                  <a:schemeClr val="accent1">
                    <a:lumMod val="25000"/>
                  </a:schemeClr>
                </a:solidFill>
              </a:rPr>
              <a:t>College London</a:t>
            </a:r>
          </a:p>
        </p:txBody>
      </p:sp>
      <p:pic>
        <p:nvPicPr>
          <p:cNvPr id="331779"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480" y="278650"/>
            <a:ext cx="1949527" cy="92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1780" name="Picture 4"/>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76385" y="1217551"/>
            <a:ext cx="3097633" cy="179662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24664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3"/>
          <p:cNvGrpSpPr/>
          <p:nvPr/>
        </p:nvGrpSpPr>
        <p:grpSpPr>
          <a:xfrm>
            <a:off x="902550" y="953725"/>
            <a:ext cx="7965885" cy="4732494"/>
            <a:chOff x="902550" y="953725"/>
            <a:chExt cx="7965885" cy="4732494"/>
          </a:xfrm>
        </p:grpSpPr>
        <p:sp>
          <p:nvSpPr>
            <p:cNvPr id="137" name="Bent Arrow 136"/>
            <p:cNvSpPr/>
            <p:nvPr/>
          </p:nvSpPr>
          <p:spPr>
            <a:xfrm flipV="1">
              <a:off x="2171782" y="4617157"/>
              <a:ext cx="3411288" cy="735207"/>
            </a:xfrm>
            <a:prstGeom prst="bentArrow">
              <a:avLst>
                <a:gd name="adj1" fmla="val 13877"/>
                <a:gd name="adj2" fmla="val 19439"/>
                <a:gd name="adj3" fmla="val 16911"/>
                <a:gd name="adj4" fmla="val 4375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 name="Group 135"/>
            <p:cNvGrpSpPr/>
            <p:nvPr/>
          </p:nvGrpSpPr>
          <p:grpSpPr>
            <a:xfrm>
              <a:off x="1442610" y="1736837"/>
              <a:ext cx="7425825" cy="3693898"/>
              <a:chOff x="722530" y="2663915"/>
              <a:chExt cx="7425825" cy="3693898"/>
            </a:xfrm>
          </p:grpSpPr>
          <p:pic>
            <p:nvPicPr>
              <p:cNvPr id="320515" name="Picture 3"/>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633380" y="2724590"/>
                <a:ext cx="55149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rot="14409935">
                <a:off x="6095069" y="3789898"/>
                <a:ext cx="1106673" cy="680137"/>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29"/>
              <p:cNvGrpSpPr/>
              <p:nvPr/>
            </p:nvGrpSpPr>
            <p:grpSpPr>
              <a:xfrm>
                <a:off x="3804743" y="2663915"/>
                <a:ext cx="1353798" cy="840007"/>
                <a:chOff x="3980233" y="2857916"/>
                <a:chExt cx="1178308" cy="646006"/>
              </a:xfrm>
            </p:grpSpPr>
            <p:sp>
              <p:nvSpPr>
                <p:cNvPr id="9" name="Oval 8"/>
                <p:cNvSpPr/>
                <p:nvPr/>
              </p:nvSpPr>
              <p:spPr>
                <a:xfrm rot="20265030">
                  <a:off x="4025239" y="2951742"/>
                  <a:ext cx="1133302" cy="552180"/>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rot="20265030">
                  <a:off x="3980233" y="2857916"/>
                  <a:ext cx="1133302" cy="552180"/>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AutoShape 15"/>
              <p:cNvSpPr>
                <a:spLocks noChangeArrowheads="1"/>
              </p:cNvSpPr>
              <p:nvPr/>
            </p:nvSpPr>
            <p:spPr bwMode="auto">
              <a:xfrm>
                <a:off x="4322930" y="273145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2" name="AutoShape 27"/>
              <p:cNvSpPr>
                <a:spLocks noChangeArrowheads="1"/>
              </p:cNvSpPr>
              <p:nvPr/>
            </p:nvSpPr>
            <p:spPr bwMode="auto">
              <a:xfrm>
                <a:off x="6523206" y="3795677"/>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13" name="AutoShape 39"/>
              <p:cNvCxnSpPr>
                <a:cxnSpLocks noChangeShapeType="1"/>
                <a:stCxn id="11" idx="1"/>
                <a:endCxn id="26" idx="1"/>
              </p:cNvCxnSpPr>
              <p:nvPr/>
            </p:nvCxnSpPr>
            <p:spPr bwMode="auto">
              <a:xfrm rot="10800000" flipH="1" flipV="1">
                <a:off x="4395955" y="2875911"/>
                <a:ext cx="1587" cy="228600"/>
              </a:xfrm>
              <a:prstGeom prst="curvedConnector3">
                <a:avLst>
                  <a:gd name="adj1" fmla="val -19000009"/>
                </a:avLst>
              </a:prstGeom>
              <a:noFill/>
              <a:ln w="9525">
                <a:solidFill>
                  <a:schemeClr val="accent2">
                    <a:lumMod val="60000"/>
                    <a:lumOff val="40000"/>
                  </a:schemeClr>
                </a:solidFill>
                <a:round/>
                <a:headEnd/>
                <a:tailEnd type="triangle" w="med" len="med"/>
              </a:ln>
            </p:spPr>
          </p:cxnSp>
          <p:cxnSp>
            <p:nvCxnSpPr>
              <p:cNvPr id="14" name="AutoShape 40"/>
              <p:cNvCxnSpPr>
                <a:cxnSpLocks noChangeShapeType="1"/>
                <a:stCxn id="12" idx="1"/>
                <a:endCxn id="25" idx="1"/>
              </p:cNvCxnSpPr>
              <p:nvPr/>
            </p:nvCxnSpPr>
            <p:spPr bwMode="auto">
              <a:xfrm rot="10800000" flipH="1" flipV="1">
                <a:off x="6596232" y="3940133"/>
                <a:ext cx="4762" cy="231775"/>
              </a:xfrm>
              <a:prstGeom prst="curvedConnector3">
                <a:avLst>
                  <a:gd name="adj1" fmla="val -6333333"/>
                </a:avLst>
              </a:prstGeom>
              <a:noFill/>
              <a:ln w="9525">
                <a:solidFill>
                  <a:schemeClr val="accent2">
                    <a:lumMod val="60000"/>
                    <a:lumOff val="40000"/>
                  </a:schemeClr>
                </a:solidFill>
                <a:round/>
                <a:headEnd/>
                <a:tailEnd type="triangle" w="med" len="med"/>
              </a:ln>
            </p:spPr>
          </p:cxnSp>
          <p:cxnSp>
            <p:nvCxnSpPr>
              <p:cNvPr id="15" name="AutoShape 45"/>
              <p:cNvCxnSpPr>
                <a:cxnSpLocks noChangeShapeType="1"/>
                <a:stCxn id="25" idx="0"/>
                <a:endCxn id="11" idx="5"/>
              </p:cNvCxnSpPr>
              <p:nvPr/>
            </p:nvCxnSpPr>
            <p:spPr bwMode="auto">
              <a:xfrm rot="16200000" flipV="1">
                <a:off x="5030264" y="2385278"/>
                <a:ext cx="1151528" cy="2132807"/>
              </a:xfrm>
              <a:prstGeom prst="curvedConnector2">
                <a:avLst/>
              </a:prstGeom>
              <a:noFill/>
              <a:ln w="28575">
                <a:solidFill>
                  <a:srgbClr val="92D050"/>
                </a:solidFill>
                <a:round/>
                <a:headEnd/>
                <a:tailEnd type="triangle" w="med" len="med"/>
              </a:ln>
            </p:spPr>
          </p:cxnSp>
          <p:cxnSp>
            <p:nvCxnSpPr>
              <p:cNvPr id="17" name="AutoShape 49"/>
              <p:cNvCxnSpPr>
                <a:cxnSpLocks noChangeShapeType="1"/>
                <a:stCxn id="26" idx="5"/>
                <a:endCxn id="11" idx="5"/>
              </p:cNvCxnSpPr>
              <p:nvPr/>
            </p:nvCxnSpPr>
            <p:spPr bwMode="auto">
              <a:xfrm flipV="1">
                <a:off x="4540417" y="2875911"/>
                <a:ext cx="1587" cy="228600"/>
              </a:xfrm>
              <a:prstGeom prst="curvedConnector3">
                <a:avLst>
                  <a:gd name="adj1" fmla="val 18900009"/>
                </a:avLst>
              </a:prstGeom>
              <a:noFill/>
              <a:ln w="9525">
                <a:solidFill>
                  <a:srgbClr val="92D050"/>
                </a:solidFill>
                <a:round/>
                <a:headEnd/>
                <a:tailEnd type="triangle" w="med" len="med"/>
              </a:ln>
            </p:spPr>
          </p:cxnSp>
          <p:cxnSp>
            <p:nvCxnSpPr>
              <p:cNvPr id="18" name="AutoShape 50"/>
              <p:cNvCxnSpPr>
                <a:cxnSpLocks noChangeShapeType="1"/>
                <a:stCxn id="25" idx="5"/>
                <a:endCxn id="12" idx="5"/>
              </p:cNvCxnSpPr>
              <p:nvPr/>
            </p:nvCxnSpPr>
            <p:spPr bwMode="auto">
              <a:xfrm flipH="1" flipV="1">
                <a:off x="6740693" y="3940133"/>
                <a:ext cx="4762" cy="231775"/>
              </a:xfrm>
              <a:prstGeom prst="curvedConnector3">
                <a:avLst>
                  <a:gd name="adj1" fmla="val -6300000"/>
                </a:avLst>
              </a:prstGeom>
              <a:noFill/>
              <a:ln w="9525">
                <a:solidFill>
                  <a:srgbClr val="92D050"/>
                </a:solidFill>
                <a:round/>
                <a:headEnd/>
                <a:tailEnd type="triangle" w="med" len="med"/>
              </a:ln>
            </p:spPr>
          </p:cxnSp>
          <p:sp>
            <p:nvSpPr>
              <p:cNvPr id="25" name="AutoShape 35"/>
              <p:cNvSpPr>
                <a:spLocks noChangeArrowheads="1"/>
              </p:cNvSpPr>
              <p:nvPr/>
            </p:nvSpPr>
            <p:spPr bwMode="auto">
              <a:xfrm>
                <a:off x="6527968" y="4027446"/>
                <a:ext cx="288925" cy="28892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26" name="AutoShape 19"/>
              <p:cNvSpPr>
                <a:spLocks noChangeArrowheads="1"/>
              </p:cNvSpPr>
              <p:nvPr/>
            </p:nvSpPr>
            <p:spPr bwMode="auto">
              <a:xfrm>
                <a:off x="4322930" y="2960055"/>
                <a:ext cx="288925" cy="28892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pic>
            <p:nvPicPr>
              <p:cNvPr id="43" name="Picture 80"/>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862990" y="5409220"/>
                <a:ext cx="1095556" cy="948593"/>
              </a:xfrm>
              <a:prstGeom prst="rect">
                <a:avLst/>
              </a:prstGeom>
              <a:noFill/>
              <a:ln w="9525">
                <a:noFill/>
                <a:miter lim="800000"/>
                <a:headEnd/>
                <a:tailEnd/>
              </a:ln>
            </p:spPr>
          </p:pic>
          <p:grpSp>
            <p:nvGrpSpPr>
              <p:cNvPr id="8" name="Group 133"/>
              <p:cNvGrpSpPr/>
              <p:nvPr/>
            </p:nvGrpSpPr>
            <p:grpSpPr>
              <a:xfrm>
                <a:off x="722530" y="4734145"/>
                <a:ext cx="2603169" cy="1248500"/>
                <a:chOff x="722530" y="4734145"/>
                <a:chExt cx="2603169" cy="1248500"/>
              </a:xfrm>
            </p:grpSpPr>
            <p:sp>
              <p:nvSpPr>
                <p:cNvPr id="7" name="Oval 6"/>
                <p:cNvSpPr/>
                <p:nvPr/>
              </p:nvSpPr>
              <p:spPr>
                <a:xfrm rot="15082823">
                  <a:off x="2504471" y="4948032"/>
                  <a:ext cx="704472" cy="937984"/>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utoShape 32"/>
                <p:cNvSpPr>
                  <a:spLocks noChangeArrowheads="1"/>
                </p:cNvSpPr>
                <p:nvPr/>
              </p:nvSpPr>
              <p:spPr bwMode="auto">
                <a:xfrm>
                  <a:off x="2712243" y="521030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39" name="AutoShape 126"/>
                <p:cNvCxnSpPr>
                  <a:cxnSpLocks noChangeShapeType="1"/>
                  <a:stCxn id="42" idx="5"/>
                  <a:endCxn id="27" idx="3"/>
                </p:cNvCxnSpPr>
                <p:nvPr/>
              </p:nvCxnSpPr>
              <p:spPr bwMode="auto">
                <a:xfrm rot="5400000" flipH="1" flipV="1">
                  <a:off x="2223302" y="5166404"/>
                  <a:ext cx="300577" cy="966230"/>
                </a:xfrm>
                <a:prstGeom prst="curvedConnector3">
                  <a:avLst>
                    <a:gd name="adj1" fmla="val -136883"/>
                  </a:avLst>
                </a:prstGeom>
                <a:noFill/>
                <a:ln w="28575">
                  <a:solidFill>
                    <a:schemeClr val="accent2">
                      <a:lumMod val="60000"/>
                      <a:lumOff val="40000"/>
                    </a:schemeClr>
                  </a:solidFill>
                  <a:round/>
                  <a:headEnd type="triangle" w="med" len="med"/>
                  <a:tailEnd/>
                </a:ln>
              </p:spPr>
            </p:cxnSp>
            <p:pic>
              <p:nvPicPr>
                <p:cNvPr id="42" name="Picture 3" descr="syrinx"/>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22530" y="4734145"/>
                  <a:ext cx="1368334" cy="1248500"/>
                </a:xfrm>
                <a:prstGeom prst="ellipse">
                  <a:avLst/>
                </a:prstGeom>
                <a:ln>
                  <a:noFill/>
                </a:ln>
                <a:effectLst>
                  <a:softEdge rad="112500"/>
                </a:effectLst>
              </p:spPr>
            </p:pic>
            <p:cxnSp>
              <p:nvCxnSpPr>
                <p:cNvPr id="66" name="AutoShape 45"/>
                <p:cNvCxnSpPr>
                  <a:cxnSpLocks noChangeShapeType="1"/>
                  <a:stCxn id="42" idx="6"/>
                  <a:endCxn id="27" idx="1"/>
                </p:cNvCxnSpPr>
                <p:nvPr/>
              </p:nvCxnSpPr>
              <p:spPr bwMode="auto">
                <a:xfrm flipV="1">
                  <a:off x="2090864" y="5354768"/>
                  <a:ext cx="693610" cy="3627"/>
                </a:xfrm>
                <a:prstGeom prst="curvedConnector3">
                  <a:avLst>
                    <a:gd name="adj1" fmla="val 47746"/>
                  </a:avLst>
                </a:prstGeom>
                <a:noFill/>
                <a:ln w="28575">
                  <a:solidFill>
                    <a:srgbClr val="92D050"/>
                  </a:solidFill>
                  <a:round/>
                  <a:headEnd/>
                  <a:tailEnd type="triangle" w="med" len="med"/>
                </a:ln>
              </p:spPr>
            </p:cxnSp>
          </p:grpSp>
          <p:sp>
            <p:nvSpPr>
              <p:cNvPr id="145" name="Oval 144"/>
              <p:cNvSpPr/>
              <p:nvPr/>
            </p:nvSpPr>
            <p:spPr>
              <a:xfrm rot="8574864">
                <a:off x="4989347" y="4359951"/>
                <a:ext cx="778264" cy="680137"/>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utoShape 27"/>
              <p:cNvSpPr>
                <a:spLocks noChangeArrowheads="1"/>
              </p:cNvSpPr>
              <p:nvPr/>
            </p:nvSpPr>
            <p:spPr bwMode="auto">
              <a:xfrm>
                <a:off x="5268035" y="4509120"/>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20" name="AutoShape 126"/>
              <p:cNvCxnSpPr>
                <a:cxnSpLocks noChangeShapeType="1"/>
                <a:stCxn id="26" idx="5"/>
                <a:endCxn id="146" idx="0"/>
              </p:cNvCxnSpPr>
              <p:nvPr/>
            </p:nvCxnSpPr>
            <p:spPr bwMode="auto">
              <a:xfrm>
                <a:off x="4539624" y="3104518"/>
                <a:ext cx="872874" cy="1404602"/>
              </a:xfrm>
              <a:prstGeom prst="curvedConnector2">
                <a:avLst/>
              </a:prstGeom>
              <a:noFill/>
              <a:ln w="28575">
                <a:solidFill>
                  <a:schemeClr val="accent2">
                    <a:lumMod val="60000"/>
                    <a:lumOff val="40000"/>
                  </a:schemeClr>
                </a:solidFill>
                <a:round/>
                <a:headEnd type="triangle" w="med" len="med"/>
                <a:tailEnd/>
              </a:ln>
            </p:spPr>
          </p:cxnSp>
          <p:cxnSp>
            <p:nvCxnSpPr>
              <p:cNvPr id="151" name="AutoShape 45"/>
              <p:cNvCxnSpPr>
                <a:cxnSpLocks noChangeShapeType="1"/>
                <a:stCxn id="26" idx="3"/>
                <a:endCxn id="146" idx="1"/>
              </p:cNvCxnSpPr>
              <p:nvPr/>
            </p:nvCxnSpPr>
            <p:spPr bwMode="auto">
              <a:xfrm rot="16200000" flipH="1">
                <a:off x="4201528" y="3514844"/>
                <a:ext cx="1404603" cy="872873"/>
              </a:xfrm>
              <a:prstGeom prst="curvedConnector2">
                <a:avLst/>
              </a:prstGeom>
              <a:noFill/>
              <a:ln w="28575">
                <a:solidFill>
                  <a:srgbClr val="92D050"/>
                </a:solidFill>
                <a:round/>
                <a:headEnd/>
                <a:tailEnd type="triangle" w="med" len="med"/>
              </a:ln>
            </p:spPr>
          </p:cxnSp>
          <p:cxnSp>
            <p:nvCxnSpPr>
              <p:cNvPr id="161" name="AutoShape 126"/>
              <p:cNvCxnSpPr>
                <a:cxnSpLocks noChangeShapeType="1"/>
                <a:stCxn id="146" idx="3"/>
                <a:endCxn id="43" idx="0"/>
              </p:cNvCxnSpPr>
              <p:nvPr/>
            </p:nvCxnSpPr>
            <p:spPr bwMode="auto">
              <a:xfrm rot="5400000">
                <a:off x="5106046" y="5102767"/>
                <a:ext cx="611175" cy="1730"/>
              </a:xfrm>
              <a:prstGeom prst="curvedConnector3">
                <a:avLst>
                  <a:gd name="adj1" fmla="val 50000"/>
                </a:avLst>
              </a:prstGeom>
              <a:noFill/>
              <a:ln w="28575">
                <a:solidFill>
                  <a:schemeClr val="tx1"/>
                </a:solidFill>
                <a:round/>
                <a:headEnd type="triangle" w="med" len="med"/>
                <a:tailEnd/>
              </a:ln>
            </p:spPr>
          </p:cxnSp>
          <p:cxnSp>
            <p:nvCxnSpPr>
              <p:cNvPr id="50" name="AutoShape 45"/>
              <p:cNvCxnSpPr>
                <a:cxnSpLocks noChangeShapeType="1"/>
                <a:stCxn id="26" idx="3"/>
                <a:endCxn id="27" idx="5"/>
              </p:cNvCxnSpPr>
              <p:nvPr/>
            </p:nvCxnSpPr>
            <p:spPr bwMode="auto">
              <a:xfrm rot="5400000">
                <a:off x="2645271" y="3532646"/>
                <a:ext cx="2105788" cy="1538456"/>
              </a:xfrm>
              <a:prstGeom prst="curvedConnector2">
                <a:avLst/>
              </a:prstGeom>
              <a:noFill/>
              <a:ln w="28575">
                <a:solidFill>
                  <a:srgbClr val="92D050"/>
                </a:solidFill>
                <a:round/>
                <a:headEnd/>
                <a:tailEnd type="triangle" w="med" len="med"/>
              </a:ln>
            </p:spPr>
          </p:cxnSp>
          <p:cxnSp>
            <p:nvCxnSpPr>
              <p:cNvPr id="16" name="AutoShape 48"/>
              <p:cNvCxnSpPr>
                <a:cxnSpLocks noChangeShapeType="1"/>
                <a:stCxn id="11" idx="3"/>
                <a:endCxn id="25" idx="1"/>
              </p:cNvCxnSpPr>
              <p:nvPr/>
            </p:nvCxnSpPr>
            <p:spPr bwMode="auto">
              <a:xfrm rot="16200000" flipH="1">
                <a:off x="4958032" y="2529741"/>
                <a:ext cx="1151529" cy="2132806"/>
              </a:xfrm>
              <a:prstGeom prst="curvedConnector2">
                <a:avLst/>
              </a:prstGeom>
              <a:noFill/>
              <a:ln w="28575">
                <a:solidFill>
                  <a:schemeClr val="accent2">
                    <a:lumMod val="60000"/>
                    <a:lumOff val="40000"/>
                  </a:schemeClr>
                </a:solidFill>
                <a:round/>
                <a:headEnd/>
                <a:tailEnd type="triangle" w="med" len="med"/>
              </a:ln>
            </p:spPr>
          </p:cxnSp>
        </p:grpSp>
        <p:sp>
          <p:nvSpPr>
            <p:cNvPr id="19" name="Text Box 65"/>
            <p:cNvSpPr txBox="1">
              <a:spLocks noChangeArrowheads="1"/>
            </p:cNvSpPr>
            <p:nvPr/>
          </p:nvSpPr>
          <p:spPr bwMode="auto">
            <a:xfrm>
              <a:off x="4907995" y="3789040"/>
              <a:ext cx="774571" cy="276999"/>
            </a:xfrm>
            <a:prstGeom prst="rect">
              <a:avLst/>
            </a:prstGeom>
            <a:noFill/>
            <a:ln w="9525">
              <a:noFill/>
              <a:miter lim="800000"/>
              <a:headEnd/>
              <a:tailEnd/>
            </a:ln>
          </p:spPr>
          <p:txBody>
            <a:bodyPr wrap="none">
              <a:spAutoFit/>
            </a:bodyPr>
            <a:lstStyle/>
            <a:p>
              <a:pPr algn="ctr"/>
              <a:r>
                <a:rPr lang="en-GB" sz="1200" b="1" dirty="0" smtClean="0">
                  <a:latin typeface="Arial Narrow" pitchFamily="34" charset="0"/>
                </a:rPr>
                <a:t>Thalamus</a:t>
              </a:r>
              <a:endParaRPr lang="en-GB" sz="1200" b="1" dirty="0">
                <a:latin typeface="Arial Narrow" pitchFamily="34" charset="0"/>
              </a:endParaRPr>
            </a:p>
          </p:txBody>
        </p:sp>
        <p:sp>
          <p:nvSpPr>
            <p:cNvPr id="24" name="Text Box 67"/>
            <p:cNvSpPr txBox="1">
              <a:spLocks noChangeArrowheads="1"/>
            </p:cNvSpPr>
            <p:nvPr/>
          </p:nvSpPr>
          <p:spPr bwMode="auto">
            <a:xfrm>
              <a:off x="7743310" y="3005831"/>
              <a:ext cx="720080" cy="276999"/>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Area X</a:t>
              </a:r>
              <a:endParaRPr lang="en-GB" sz="1200" b="1" dirty="0">
                <a:latin typeface="Arial Narrow" pitchFamily="34" charset="0"/>
              </a:endParaRPr>
            </a:p>
          </p:txBody>
        </p:sp>
        <p:sp>
          <p:nvSpPr>
            <p:cNvPr id="178" name="Text Box 67"/>
            <p:cNvSpPr txBox="1">
              <a:spLocks noChangeArrowheads="1"/>
            </p:cNvSpPr>
            <p:nvPr/>
          </p:nvSpPr>
          <p:spPr bwMode="auto">
            <a:xfrm>
              <a:off x="3737865" y="1583795"/>
              <a:ext cx="1215135" cy="461665"/>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Higher vocal centre</a:t>
              </a:r>
              <a:endParaRPr lang="en-GB" sz="1200" b="1" dirty="0">
                <a:latin typeface="Arial Narrow" pitchFamily="34" charset="0"/>
              </a:endParaRPr>
            </a:p>
          </p:txBody>
        </p:sp>
        <p:sp>
          <p:nvSpPr>
            <p:cNvPr id="179" name="Text Box 67"/>
            <p:cNvSpPr txBox="1">
              <a:spLocks noChangeArrowheads="1"/>
            </p:cNvSpPr>
            <p:nvPr/>
          </p:nvSpPr>
          <p:spPr bwMode="auto">
            <a:xfrm>
              <a:off x="2810944" y="3807067"/>
              <a:ext cx="1530170" cy="276999"/>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Hypoglossal Nucleus</a:t>
              </a:r>
              <a:endParaRPr lang="en-GB" sz="1200" b="1" dirty="0">
                <a:latin typeface="Arial Narrow" pitchFamily="34" charset="0"/>
              </a:endParaRPr>
            </a:p>
          </p:txBody>
        </p:sp>
        <p:graphicFrame>
          <p:nvGraphicFramePr>
            <p:cNvPr id="40" name="Object 78"/>
            <p:cNvGraphicFramePr>
              <a:graphicFrameLocks noChangeAspect="1"/>
            </p:cNvGraphicFramePr>
            <p:nvPr>
              <p:extLst>
                <p:ext uri="{D42A27DB-BD31-4B8C-83A1-F6EECF244321}">
                  <p14:modId xmlns:p14="http://schemas.microsoft.com/office/powerpoint/2010/main" val="3429337211"/>
                </p:ext>
              </p:extLst>
            </p:nvPr>
          </p:nvGraphicFramePr>
          <p:xfrm>
            <a:off x="1487615" y="2734152"/>
            <a:ext cx="2282825" cy="604838"/>
          </p:xfrm>
          <a:graphic>
            <a:graphicData uri="http://schemas.openxmlformats.org/presentationml/2006/ole">
              <mc:AlternateContent xmlns:mc="http://schemas.openxmlformats.org/markup-compatibility/2006">
                <mc:Choice xmlns:v="urn:schemas-microsoft-com:vml" Requires="v">
                  <p:oleObj spid="_x0000_s324634" name="Equation" r:id="rId6" imgW="2031840" imgH="507960" progId="Equation.DSMT4">
                    <p:embed/>
                  </p:oleObj>
                </mc:Choice>
                <mc:Fallback>
                  <p:oleObj name="Equation" r:id="rId6" imgW="2031840" imgH="50796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615" y="2734152"/>
                          <a:ext cx="2282825"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AutoShape 35"/>
            <p:cNvSpPr>
              <a:spLocks noChangeArrowheads="1"/>
            </p:cNvSpPr>
            <p:nvPr/>
          </p:nvSpPr>
          <p:spPr bwMode="auto">
            <a:xfrm>
              <a:off x="974538" y="2801780"/>
              <a:ext cx="392932" cy="472432"/>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1000">
                <a:latin typeface="Arial Narrow" pitchFamily="34" charset="0"/>
              </a:endParaRPr>
            </a:p>
          </p:txBody>
        </p:sp>
        <p:graphicFrame>
          <p:nvGraphicFramePr>
            <p:cNvPr id="45" name="Object 15"/>
            <p:cNvGraphicFramePr>
              <a:graphicFrameLocks noChangeAspect="1"/>
            </p:cNvGraphicFramePr>
            <p:nvPr/>
          </p:nvGraphicFramePr>
          <p:xfrm>
            <a:off x="996008" y="3012191"/>
            <a:ext cx="299480" cy="261280"/>
          </p:xfrm>
          <a:graphic>
            <a:graphicData uri="http://schemas.openxmlformats.org/presentationml/2006/ole">
              <mc:AlternateContent xmlns:mc="http://schemas.openxmlformats.org/markup-compatibility/2006">
                <mc:Choice xmlns:v="urn:schemas-microsoft-com:vml" Requires="v">
                  <p:oleObj spid="_x0000_s324635" name="Equation" r:id="rId8" imgW="254000" imgH="228600" progId="Equation.DSMT4">
                    <p:embed/>
                  </p:oleObj>
                </mc:Choice>
                <mc:Fallback>
                  <p:oleObj name="Equation" r:id="rId8" imgW="2540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008" y="3012191"/>
                          <a:ext cx="299480" cy="26128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46" name="AutoShape 35"/>
            <p:cNvSpPr>
              <a:spLocks noChangeArrowheads="1"/>
            </p:cNvSpPr>
            <p:nvPr/>
          </p:nvSpPr>
          <p:spPr bwMode="auto">
            <a:xfrm>
              <a:off x="974538" y="1720073"/>
              <a:ext cx="392932" cy="472432"/>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sz="1000">
                <a:latin typeface="Arial Narrow" pitchFamily="34" charset="0"/>
              </a:endParaRPr>
            </a:p>
          </p:txBody>
        </p:sp>
        <p:graphicFrame>
          <p:nvGraphicFramePr>
            <p:cNvPr id="47" name="Object 15"/>
            <p:cNvGraphicFramePr>
              <a:graphicFrameLocks noChangeAspect="1"/>
            </p:cNvGraphicFramePr>
            <p:nvPr/>
          </p:nvGraphicFramePr>
          <p:xfrm>
            <a:off x="1014923" y="1945731"/>
            <a:ext cx="269779" cy="231382"/>
          </p:xfrm>
          <a:graphic>
            <a:graphicData uri="http://schemas.openxmlformats.org/presentationml/2006/ole">
              <mc:AlternateContent xmlns:mc="http://schemas.openxmlformats.org/markup-compatibility/2006">
                <mc:Choice xmlns:v="urn:schemas-microsoft-com:vml" Requires="v">
                  <p:oleObj spid="_x0000_s324636" name="Equation" r:id="rId10" imgW="228501" imgH="203112" progId="Equation.DSMT4">
                    <p:embed/>
                  </p:oleObj>
                </mc:Choice>
                <mc:Fallback>
                  <p:oleObj name="Equation" r:id="rId10" imgW="228501" imgH="203112"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4923" y="1945731"/>
                          <a:ext cx="269779" cy="231382"/>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48" name="Text Box 129"/>
            <p:cNvSpPr txBox="1">
              <a:spLocks noChangeArrowheads="1"/>
            </p:cNvSpPr>
            <p:nvPr/>
          </p:nvSpPr>
          <p:spPr bwMode="auto">
            <a:xfrm>
              <a:off x="902550" y="1313765"/>
              <a:ext cx="3015330" cy="276999"/>
            </a:xfrm>
            <a:prstGeom prst="rect">
              <a:avLst/>
            </a:prstGeom>
            <a:noFill/>
            <a:ln w="9525">
              <a:noFill/>
              <a:miter lim="800000"/>
              <a:headEnd/>
              <a:tailEnd/>
            </a:ln>
          </p:spPr>
          <p:txBody>
            <a:bodyPr wrap="square">
              <a:spAutoFit/>
            </a:bodyPr>
            <a:lstStyle/>
            <a:p>
              <a:r>
                <a:rPr lang="en-GB" sz="1200" dirty="0" smtClean="0">
                  <a:solidFill>
                    <a:srgbClr val="990033"/>
                  </a:solidFill>
                  <a:latin typeface="Arial Narrow" pitchFamily="34" charset="0"/>
                </a:rPr>
                <a:t>Prediction error (superficial pyramidal cells)</a:t>
              </a:r>
              <a:endParaRPr lang="en-GB" sz="1200" dirty="0">
                <a:solidFill>
                  <a:srgbClr val="990033"/>
                </a:solidFill>
                <a:latin typeface="Arial Narrow" pitchFamily="34" charset="0"/>
              </a:endParaRPr>
            </a:p>
          </p:txBody>
        </p:sp>
        <p:sp>
          <p:nvSpPr>
            <p:cNvPr id="49" name="Text Box 129"/>
            <p:cNvSpPr txBox="1">
              <a:spLocks noChangeArrowheads="1"/>
            </p:cNvSpPr>
            <p:nvPr/>
          </p:nvSpPr>
          <p:spPr bwMode="auto">
            <a:xfrm>
              <a:off x="902550" y="2386916"/>
              <a:ext cx="3015335" cy="276999"/>
            </a:xfrm>
            <a:prstGeom prst="rect">
              <a:avLst/>
            </a:prstGeom>
            <a:noFill/>
            <a:ln w="9525">
              <a:noFill/>
              <a:miter lim="800000"/>
              <a:headEnd/>
              <a:tailEnd/>
            </a:ln>
          </p:spPr>
          <p:txBody>
            <a:bodyPr wrap="square">
              <a:spAutoFit/>
            </a:bodyPr>
            <a:lstStyle/>
            <a:p>
              <a:r>
                <a:rPr lang="en-GB" sz="1200" dirty="0" smtClean="0">
                  <a:latin typeface="Arial Narrow" pitchFamily="34" charset="0"/>
                </a:rPr>
                <a:t>Expectations (deep pyramidal cells)</a:t>
              </a:r>
              <a:endParaRPr lang="en-GB" sz="1200" dirty="0">
                <a:latin typeface="Arial Narrow" pitchFamily="34" charset="0"/>
              </a:endParaRPr>
            </a:p>
          </p:txBody>
        </p:sp>
        <p:sp>
          <p:nvSpPr>
            <p:cNvPr id="51" name="TextBox 50"/>
            <p:cNvSpPr txBox="1"/>
            <p:nvPr/>
          </p:nvSpPr>
          <p:spPr>
            <a:xfrm>
              <a:off x="1532620" y="953725"/>
              <a:ext cx="838691" cy="276999"/>
            </a:xfrm>
            <a:prstGeom prst="rect">
              <a:avLst/>
            </a:prstGeom>
            <a:solidFill>
              <a:srgbClr val="FF0000"/>
            </a:solidFill>
            <a:ln/>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1200" b="1" dirty="0" smtClean="0">
                  <a:solidFill>
                    <a:schemeClr val="bg1"/>
                  </a:solidFill>
                  <a:latin typeface="Arial Narrow" pitchFamily="34" charset="0"/>
                </a:rPr>
                <a:t>Perception</a:t>
              </a:r>
              <a:endParaRPr lang="en-GB" sz="1200" b="1" dirty="0">
                <a:solidFill>
                  <a:schemeClr val="bg1"/>
                </a:solidFill>
                <a:latin typeface="Arial Narrow" pitchFamily="34" charset="0"/>
              </a:endParaRPr>
            </a:p>
          </p:txBody>
        </p:sp>
        <p:graphicFrame>
          <p:nvGraphicFramePr>
            <p:cNvPr id="52" name="Object 7"/>
            <p:cNvGraphicFramePr>
              <a:graphicFrameLocks noChangeAspect="1"/>
            </p:cNvGraphicFramePr>
            <p:nvPr>
              <p:extLst>
                <p:ext uri="{D42A27DB-BD31-4B8C-83A1-F6EECF244321}">
                  <p14:modId xmlns:p14="http://schemas.microsoft.com/office/powerpoint/2010/main" val="1098213850"/>
                </p:ext>
              </p:extLst>
            </p:nvPr>
          </p:nvGraphicFramePr>
          <p:xfrm>
            <a:off x="1490842" y="1652445"/>
            <a:ext cx="1931988" cy="606425"/>
          </p:xfrm>
          <a:graphic>
            <a:graphicData uri="http://schemas.openxmlformats.org/presentationml/2006/ole">
              <mc:AlternateContent xmlns:mc="http://schemas.openxmlformats.org/markup-compatibility/2006">
                <mc:Choice xmlns:v="urn:schemas-microsoft-com:vml" Requires="v">
                  <p:oleObj spid="_x0000_s324637" name="Equation" r:id="rId12" imgW="1688760" imgH="507960" progId="Equation.DSMT4">
                    <p:embed/>
                  </p:oleObj>
                </mc:Choice>
                <mc:Fallback>
                  <p:oleObj name="Equation" r:id="rId12" imgW="1688760" imgH="50796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0842" y="1652445"/>
                          <a:ext cx="193198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57" name="Text Box 17"/>
            <p:cNvSpPr txBox="1">
              <a:spLocks noChangeArrowheads="1"/>
            </p:cNvSpPr>
            <p:nvPr/>
          </p:nvSpPr>
          <p:spPr bwMode="auto">
            <a:xfrm>
              <a:off x="1397605" y="5409220"/>
              <a:ext cx="1005635" cy="2769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sz="1200" b="1" dirty="0">
                  <a:solidFill>
                    <a:schemeClr val="bg1"/>
                  </a:solidFill>
                  <a:latin typeface="Arial Narrow" pitchFamily="34" charset="0"/>
                  <a:cs typeface="Arial" charset="0"/>
                </a:rPr>
                <a:t>Action</a:t>
              </a:r>
              <a:endParaRPr lang="en-US" sz="1200" b="1" dirty="0">
                <a:solidFill>
                  <a:schemeClr val="bg1"/>
                </a:solidFill>
                <a:latin typeface="Arial Narrow" pitchFamily="34" charset="0"/>
                <a:cs typeface="Arial" charset="0"/>
              </a:endParaRPr>
            </a:p>
          </p:txBody>
        </p:sp>
        <p:graphicFrame>
          <p:nvGraphicFramePr>
            <p:cNvPr id="58" name="Object 32"/>
            <p:cNvGraphicFramePr>
              <a:graphicFrameLocks noChangeAspect="1"/>
            </p:cNvGraphicFramePr>
            <p:nvPr>
              <p:extLst>
                <p:ext uri="{D42A27DB-BD31-4B8C-83A1-F6EECF244321}">
                  <p14:modId xmlns:p14="http://schemas.microsoft.com/office/powerpoint/2010/main" val="112958700"/>
                </p:ext>
              </p:extLst>
            </p:nvPr>
          </p:nvGraphicFramePr>
          <p:xfrm>
            <a:off x="2612740" y="5409220"/>
            <a:ext cx="1204912" cy="244475"/>
          </p:xfrm>
          <a:graphic>
            <a:graphicData uri="http://schemas.openxmlformats.org/presentationml/2006/ole">
              <mc:AlternateContent xmlns:mc="http://schemas.openxmlformats.org/markup-compatibility/2006">
                <mc:Choice xmlns:v="urn:schemas-microsoft-com:vml" Requires="v">
                  <p:oleObj spid="_x0000_s324638" name="Equation" r:id="rId14" imgW="1002865" imgH="203112" progId="Equation.DSMT4">
                    <p:embed/>
                  </p:oleObj>
                </mc:Choice>
                <mc:Fallback>
                  <p:oleObj name="Equation" r:id="rId14" imgW="1002865" imgH="203112"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12740" y="5409220"/>
                          <a:ext cx="12049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 name="Object 78"/>
            <p:cNvGraphicFramePr>
              <a:graphicFrameLocks noChangeAspect="1"/>
            </p:cNvGraphicFramePr>
            <p:nvPr>
              <p:extLst>
                <p:ext uri="{D42A27DB-BD31-4B8C-83A1-F6EECF244321}">
                  <p14:modId xmlns:p14="http://schemas.microsoft.com/office/powerpoint/2010/main" val="3429337211"/>
                </p:ext>
              </p:extLst>
            </p:nvPr>
          </p:nvGraphicFramePr>
          <p:xfrm>
            <a:off x="7473280" y="4554125"/>
            <a:ext cx="1012825" cy="576263"/>
          </p:xfrm>
          <a:graphic>
            <a:graphicData uri="http://schemas.openxmlformats.org/presentationml/2006/ole">
              <mc:AlternateContent xmlns:mc="http://schemas.openxmlformats.org/markup-compatibility/2006">
                <mc:Choice xmlns:v="urn:schemas-microsoft-com:vml" Requires="v">
                  <p:oleObj spid="_x0000_s324639" name="Equation" r:id="rId16" imgW="901440" imgH="482400" progId="Equation.DSMT4">
                    <p:embed/>
                  </p:oleObj>
                </mc:Choice>
                <mc:Fallback>
                  <p:oleObj name="Equation" r:id="rId16" imgW="901440" imgH="482400" progId="Equation.DSMT4">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73280" y="4554125"/>
                          <a:ext cx="10128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 name="Arc 61"/>
            <p:cNvSpPr/>
            <p:nvPr/>
          </p:nvSpPr>
          <p:spPr>
            <a:xfrm>
              <a:off x="6933220" y="1808820"/>
              <a:ext cx="720080" cy="2970330"/>
            </a:xfrm>
            <a:prstGeom prst="arc">
              <a:avLst>
                <a:gd name="adj1" fmla="val 5338246"/>
                <a:gd name="adj2" fmla="val 11480870"/>
              </a:avLst>
            </a:prstGeom>
            <a:ln w="12700">
              <a:solidFill>
                <a:schemeClr val="accent2">
                  <a:lumMod val="60000"/>
                  <a:lumOff val="4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6393160" y="1673805"/>
              <a:ext cx="1800200" cy="3212741"/>
            </a:xfrm>
            <a:prstGeom prst="arc">
              <a:avLst>
                <a:gd name="adj1" fmla="val 5338246"/>
                <a:gd name="adj2" fmla="val 11480870"/>
              </a:avLst>
            </a:prstGeom>
            <a:ln w="12700">
              <a:solidFill>
                <a:schemeClr val="accent2">
                  <a:lumMod val="60000"/>
                  <a:lumOff val="40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53" name="Picture 94" descr="See full size image"/>
          <p:cNvPicPr>
            <a:picLocks noChangeAspect="1" noChangeArrowheads="1"/>
          </p:cNvPicPr>
          <p:nvPr/>
        </p:nvPicPr>
        <p:blipFill>
          <a:blip r:embed="rId18" cstate="print">
            <a:duotone>
              <a:prstClr val="black"/>
              <a:srgbClr val="D9C3A5">
                <a:tint val="50000"/>
                <a:satMod val="180000"/>
              </a:srgbClr>
            </a:duotone>
          </a:blip>
          <a:stretch>
            <a:fillRect/>
          </a:stretch>
        </p:blipFill>
        <p:spPr bwMode="auto">
          <a:xfrm>
            <a:off x="8769350" y="179642"/>
            <a:ext cx="876300" cy="1190625"/>
          </a:xfrm>
          <a:prstGeom prst="rect">
            <a:avLst/>
          </a:prstGeom>
          <a:ln>
            <a:noFill/>
          </a:ln>
          <a:effectLst>
            <a:outerShdw blurRad="190500" algn="tl" rotWithShape="0">
              <a:srgbClr val="000000">
                <a:alpha val="70000"/>
              </a:srgbClr>
            </a:outerShdw>
          </a:effectLst>
        </p:spPr>
      </p:pic>
      <p:sp>
        <p:nvSpPr>
          <p:cNvPr id="54" name="Rectangle 95"/>
          <p:cNvSpPr>
            <a:spLocks noChangeArrowheads="1"/>
          </p:cNvSpPr>
          <p:nvPr/>
        </p:nvSpPr>
        <p:spPr bwMode="auto">
          <a:xfrm>
            <a:off x="7545288" y="178895"/>
            <a:ext cx="1184940" cy="307777"/>
          </a:xfrm>
          <a:prstGeom prst="rect">
            <a:avLst/>
          </a:prstGeom>
          <a:noFill/>
          <a:ln w="9525">
            <a:noFill/>
            <a:miter lim="800000"/>
            <a:headEnd/>
            <a:tailEnd/>
          </a:ln>
        </p:spPr>
        <p:txBody>
          <a:bodyPr wrap="none">
            <a:spAutoFit/>
          </a:bodyPr>
          <a:lstStyle/>
          <a:p>
            <a:r>
              <a:rPr lang="en-US" sz="1400" dirty="0">
                <a:solidFill>
                  <a:schemeClr val="bg2"/>
                </a:solidFill>
              </a:rPr>
              <a:t>David Mumford</a:t>
            </a:r>
            <a:endParaRPr lang="en-GB" sz="14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sp>
        <p:nvSpPr>
          <p:cNvPr id="78855" name="Text Box 3"/>
          <p:cNvSpPr txBox="1">
            <a:spLocks noChangeArrowheads="1"/>
          </p:cNvSpPr>
          <p:nvPr/>
        </p:nvSpPr>
        <p:spPr bwMode="auto">
          <a:xfrm>
            <a:off x="4140435" y="593685"/>
            <a:ext cx="1749197" cy="400110"/>
          </a:xfrm>
          <a:prstGeom prst="rect">
            <a:avLst/>
          </a:prstGeom>
          <a:noFill/>
          <a:ln w="12700">
            <a:noFill/>
            <a:miter lim="800000"/>
            <a:headEnd/>
            <a:tailEnd/>
          </a:ln>
        </p:spPr>
        <p:txBody>
          <a:bodyPr wrap="none">
            <a:spAutoFit/>
          </a:bodyPr>
          <a:lstStyle/>
          <a:p>
            <a:pPr eaLnBrk="0" hangingPunct="0"/>
            <a:r>
              <a:rPr lang="en-US" sz="2000" dirty="0" smtClean="0">
                <a:solidFill>
                  <a:srgbClr val="990033"/>
                </a:solidFill>
              </a:rPr>
              <a:t>Interim summary</a:t>
            </a:r>
            <a:endParaRPr lang="en-US" dirty="0">
              <a:solidFill>
                <a:srgbClr val="990033"/>
              </a:solidFill>
            </a:endParaRPr>
          </a:p>
        </p:txBody>
      </p:sp>
      <p:pic>
        <p:nvPicPr>
          <p:cNvPr id="78856"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6" name="TextBox 5"/>
          <p:cNvSpPr txBox="1"/>
          <p:nvPr/>
        </p:nvSpPr>
        <p:spPr>
          <a:xfrm>
            <a:off x="1892661" y="2221992"/>
            <a:ext cx="6435714" cy="2062103"/>
          </a:xfrm>
          <a:prstGeom prst="rect">
            <a:avLst/>
          </a:prstGeom>
          <a:noFill/>
        </p:spPr>
        <p:txBody>
          <a:bodyPr wrap="square" rtlCol="0">
            <a:spAutoFit/>
          </a:bodyPr>
          <a:lstStyle/>
          <a:p>
            <a:r>
              <a:rPr lang="en-GB" sz="1600" dirty="0" smtClean="0">
                <a:solidFill>
                  <a:srgbClr val="990033"/>
                </a:solidFill>
              </a:rPr>
              <a:t>Hierarchical predictive coding is a neurobiological plausible scheme that the brain might use for (approximate) Bayesian inference about the causes of sensations</a:t>
            </a:r>
          </a:p>
          <a:p>
            <a:endParaRPr lang="en-GB" sz="1600" dirty="0" smtClean="0">
              <a:solidFill>
                <a:srgbClr val="990033"/>
              </a:solidFill>
            </a:endParaRPr>
          </a:p>
          <a:p>
            <a:r>
              <a:rPr lang="en-GB" sz="1600" dirty="0" smtClean="0">
                <a:solidFill>
                  <a:srgbClr val="990033"/>
                </a:solidFill>
              </a:rPr>
              <a:t>Predictive coding requires the dual encoding of expectations and errors, with reciprocal (neuronal) message passing</a:t>
            </a:r>
          </a:p>
          <a:p>
            <a:endParaRPr lang="en-GB" sz="1600" dirty="0" smtClean="0">
              <a:solidFill>
                <a:srgbClr val="990033"/>
              </a:solidFill>
            </a:endParaRPr>
          </a:p>
          <a:p>
            <a:r>
              <a:rPr lang="en-GB" sz="1600" dirty="0" smtClean="0">
                <a:solidFill>
                  <a:srgbClr val="990033"/>
                </a:solidFill>
              </a:rPr>
              <a:t>Much of the known neuroanatomy and neurophysiology of cortical architectures is consistent with the requisite message passing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sp>
        <p:nvSpPr>
          <p:cNvPr id="6" name="Rectangle 6"/>
          <p:cNvSpPr>
            <a:spLocks noChangeArrowheads="1"/>
          </p:cNvSpPr>
          <p:nvPr/>
        </p:nvSpPr>
        <p:spPr bwMode="auto">
          <a:xfrm>
            <a:off x="1667635" y="2584359"/>
            <a:ext cx="7155795" cy="1600438"/>
          </a:xfrm>
          <a:prstGeom prst="rect">
            <a:avLst/>
          </a:prstGeom>
          <a:noFill/>
          <a:ln w="9525">
            <a:noFill/>
            <a:miter lim="800000"/>
            <a:headEnd/>
            <a:tailEnd/>
          </a:ln>
        </p:spPr>
        <p:txBody>
          <a:bodyPr wrap="square" anchor="ctr">
            <a:spAutoFit/>
          </a:bodyPr>
          <a:lstStyle/>
          <a:p>
            <a:r>
              <a:rPr lang="en-GB" sz="2000" dirty="0" smtClean="0">
                <a:solidFill>
                  <a:srgbClr val="990033"/>
                </a:solidFill>
              </a:rPr>
              <a:t>“It is the theory of the sensations of hearing to which the theory of music has to look for the foundation of its structure." (Helmholtz, 1877 p.4) </a:t>
            </a:r>
          </a:p>
          <a:p>
            <a:pPr algn="just"/>
            <a:endParaRPr lang="en-GB" sz="2000" dirty="0" smtClean="0">
              <a:solidFill>
                <a:srgbClr val="990033"/>
              </a:solidFill>
            </a:endParaRPr>
          </a:p>
          <a:p>
            <a:pPr algn="just"/>
            <a:r>
              <a:rPr lang="en-GB" sz="1400" i="1" dirty="0" smtClean="0">
                <a:solidFill>
                  <a:srgbClr val="990033"/>
                </a:solidFill>
              </a:rPr>
              <a:t>‘</a:t>
            </a:r>
            <a:r>
              <a:rPr lang="en-GB" sz="1200" i="1" dirty="0" smtClean="0">
                <a:solidFill>
                  <a:srgbClr val="990033"/>
                </a:solidFill>
              </a:rPr>
              <a:t>Helmholtz,  H. (1877). “On the Sensations of Tone as a Physiological Basis for the Theory of Music", Fourth German edition,; translated, revised, corrected with notes and additional appendix by Alexander J. Ellis. Reprint: New York, Dover Publications Inc.,1954</a:t>
            </a:r>
            <a:endParaRPr lang="en-US" i="1" dirty="0">
              <a:solidFill>
                <a:schemeClr val="bg2"/>
              </a:solidFill>
            </a:endParaRPr>
          </a:p>
        </p:txBody>
      </p:sp>
      <p:pic>
        <p:nvPicPr>
          <p:cNvPr id="8" name="Picture 4" descr="http://www.nndb.com/people/445/000072229/helm9-sized.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42510" y="638690"/>
            <a:ext cx="1512168" cy="2016225"/>
          </a:xfrm>
          <a:prstGeom prst="ellipse">
            <a:avLst/>
          </a:prstGeom>
          <a:ln>
            <a:noFill/>
          </a:ln>
          <a:effectLst>
            <a:softEdge rad="112500"/>
          </a:effectLst>
        </p:spPr>
      </p:pic>
      <p:sp>
        <p:nvSpPr>
          <p:cNvPr id="10" name="Rectangle 9"/>
          <p:cNvSpPr/>
          <p:nvPr/>
        </p:nvSpPr>
        <p:spPr>
          <a:xfrm>
            <a:off x="317485" y="278650"/>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extLst>
      <p:ext uri="{BB962C8B-B14F-4D97-AF65-F5344CB8AC3E}">
        <p14:creationId xmlns:p14="http://schemas.microsoft.com/office/powerpoint/2010/main" val="35596890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8"/>
          <p:cNvSpPr>
            <a:spLocks noChangeArrowheads="1"/>
          </p:cNvSpPr>
          <p:nvPr/>
        </p:nvSpPr>
        <p:spPr bwMode="auto">
          <a:xfrm>
            <a:off x="2000673" y="1989014"/>
            <a:ext cx="5742638" cy="3060166"/>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altLang="ja-JP" dirty="0" smtClean="0">
              <a:solidFill>
                <a:srgbClr val="990033"/>
              </a:solidFill>
              <a:latin typeface="Arial Narrow" panose="020B0606020202030204" pitchFamily="34" charset="0"/>
              <a:ea typeface="MS Mincho"/>
              <a:cs typeface="MS Mincho"/>
            </a:endParaRPr>
          </a:p>
          <a:p>
            <a:r>
              <a:rPr lang="en-US" altLang="ja-JP" dirty="0" smtClean="0">
                <a:solidFill>
                  <a:schemeClr val="bg1">
                    <a:lumMod val="50000"/>
                  </a:schemeClr>
                </a:solidFill>
                <a:latin typeface="Arial Narrow" panose="020B0606020202030204" pitchFamily="34" charset="0"/>
                <a:ea typeface="MS Mincho"/>
                <a:cs typeface="MS Mincho"/>
              </a:rPr>
              <a:t>The </a:t>
            </a:r>
            <a:r>
              <a:rPr lang="en-US" altLang="ja-JP" dirty="0">
                <a:solidFill>
                  <a:schemeClr val="bg1">
                    <a:lumMod val="50000"/>
                  </a:schemeClr>
                </a:solidFill>
                <a:latin typeface="Arial Narrow" panose="020B0606020202030204" pitchFamily="34" charset="0"/>
                <a:ea typeface="MS Mincho"/>
                <a:cs typeface="MS Mincho"/>
              </a:rPr>
              <a:t>anatomy of inference	</a:t>
            </a:r>
            <a:r>
              <a:rPr lang="en-US" altLang="ja-JP" sz="1600" dirty="0">
                <a:solidFill>
                  <a:schemeClr val="bg1">
                    <a:lumMod val="50000"/>
                  </a:schemeClr>
                </a:solidFill>
                <a:latin typeface="Arial Narrow" panose="020B0606020202030204" pitchFamily="34" charset="0"/>
                <a:ea typeface="MS Mincho"/>
                <a:cs typeface="MS Mincho"/>
              </a:rPr>
              <a:t>predictive coding</a:t>
            </a:r>
          </a:p>
          <a:p>
            <a:r>
              <a:rPr lang="en-US" altLang="ja-JP" sz="1600" dirty="0">
                <a:solidFill>
                  <a:schemeClr val="bg1">
                    <a:lumMod val="50000"/>
                  </a:schemeClr>
                </a:solidFill>
                <a:latin typeface="Arial Narrow" panose="020B0606020202030204" pitchFamily="34" charset="0"/>
                <a:ea typeface="MS Mincho"/>
                <a:cs typeface="MS Mincho"/>
              </a:rPr>
              <a:t>			graphical models</a:t>
            </a:r>
          </a:p>
          <a:p>
            <a:r>
              <a:rPr lang="en-US" altLang="ja-JP" sz="1600" dirty="0">
                <a:solidFill>
                  <a:schemeClr val="bg1">
                    <a:lumMod val="50000"/>
                  </a:schemeClr>
                </a:solidFill>
                <a:latin typeface="Arial Narrow" panose="020B0606020202030204" pitchFamily="34" charset="0"/>
                <a:ea typeface="MS Mincho"/>
                <a:cs typeface="MS Mincho"/>
              </a:rPr>
              <a:t>			canonical microcircuits</a:t>
            </a:r>
          </a:p>
          <a:p>
            <a:endParaRPr lang="en-US" altLang="ja-JP" dirty="0">
              <a:solidFill>
                <a:srgbClr val="990033"/>
              </a:solidFill>
              <a:latin typeface="Arial Narrow" panose="020B0606020202030204" pitchFamily="34" charset="0"/>
              <a:ea typeface="MS Mincho"/>
              <a:cs typeface="MS Mincho"/>
            </a:endParaRPr>
          </a:p>
          <a:p>
            <a:r>
              <a:rPr lang="en-US" altLang="ja-JP" dirty="0">
                <a:solidFill>
                  <a:srgbClr val="990033"/>
                </a:solidFill>
                <a:latin typeface="Arial Narrow" panose="020B0606020202030204" pitchFamily="34" charset="0"/>
                <a:ea typeface="MS Mincho"/>
                <a:cs typeface="MS Mincho"/>
              </a:rPr>
              <a:t>Birdsong			</a:t>
            </a:r>
            <a:r>
              <a:rPr lang="en-US" altLang="ja-JP" sz="1600" dirty="0">
                <a:solidFill>
                  <a:srgbClr val="990033"/>
                </a:solidFill>
                <a:latin typeface="Arial Narrow" panose="020B0606020202030204" pitchFamily="34" charset="0"/>
                <a:ea typeface="MS Mincho"/>
                <a:cs typeface="MS Mincho"/>
              </a:rPr>
              <a:t>perceptual </a:t>
            </a:r>
            <a:r>
              <a:rPr lang="en-US" altLang="ja-JP" sz="1600" dirty="0" smtClean="0">
                <a:solidFill>
                  <a:srgbClr val="990033"/>
                </a:solidFill>
                <a:latin typeface="Arial Narrow" panose="020B0606020202030204" pitchFamily="34" charset="0"/>
                <a:ea typeface="MS Mincho"/>
                <a:cs typeface="MS Mincho"/>
              </a:rPr>
              <a:t>categorization</a:t>
            </a:r>
          </a:p>
          <a:p>
            <a:r>
              <a:rPr lang="en-US" altLang="ja-JP" sz="1600" dirty="0">
                <a:solidFill>
                  <a:schemeClr val="bg1">
                    <a:lumMod val="50000"/>
                  </a:schemeClr>
                </a:solidFill>
                <a:latin typeface="Arial Narrow" panose="020B0606020202030204" pitchFamily="34" charset="0"/>
                <a:ea typeface="MS Mincho"/>
                <a:cs typeface="MS Mincho"/>
              </a:rPr>
              <a:t>			</a:t>
            </a:r>
            <a:r>
              <a:rPr lang="en-US" altLang="ja-JP" sz="1600" dirty="0" smtClean="0">
                <a:solidFill>
                  <a:schemeClr val="bg1">
                    <a:lumMod val="50000"/>
                  </a:schemeClr>
                </a:solidFill>
                <a:latin typeface="Arial Narrow" panose="020B0606020202030204" pitchFamily="34" charset="0"/>
                <a:ea typeface="MS Mincho"/>
                <a:cs typeface="MS Mincho"/>
              </a:rPr>
              <a:t>sensory </a:t>
            </a:r>
            <a:r>
              <a:rPr lang="en-US" altLang="ja-JP" sz="1600" dirty="0">
                <a:solidFill>
                  <a:schemeClr val="bg1">
                    <a:lumMod val="50000"/>
                  </a:schemeClr>
                </a:solidFill>
                <a:latin typeface="Arial Narrow" panose="020B0606020202030204" pitchFamily="34" charset="0"/>
                <a:ea typeface="MS Mincho"/>
                <a:cs typeface="MS Mincho"/>
              </a:rPr>
              <a:t>attenuation</a:t>
            </a:r>
          </a:p>
          <a:p>
            <a:r>
              <a:rPr lang="en-US" altLang="ja-JP" sz="1600" dirty="0">
                <a:solidFill>
                  <a:schemeClr val="bg1">
                    <a:lumMod val="50000"/>
                  </a:schemeClr>
                </a:solidFill>
                <a:latin typeface="Arial Narrow" panose="020B0606020202030204" pitchFamily="34" charset="0"/>
                <a:ea typeface="MS Mincho"/>
                <a:cs typeface="MS Mincho"/>
              </a:rPr>
              <a:t>			a birdsong duet</a:t>
            </a:r>
          </a:p>
        </p:txBody>
      </p:sp>
      <p:sp>
        <p:nvSpPr>
          <p:cNvPr id="78855" name="Text Box 3"/>
          <p:cNvSpPr txBox="1">
            <a:spLocks noChangeArrowheads="1"/>
          </p:cNvSpPr>
          <p:nvPr/>
        </p:nvSpPr>
        <p:spPr bwMode="auto">
          <a:xfrm>
            <a:off x="4299372" y="1196752"/>
            <a:ext cx="1239838" cy="461963"/>
          </a:xfrm>
          <a:prstGeom prst="rect">
            <a:avLst/>
          </a:prstGeom>
          <a:noFill/>
          <a:ln w="12700">
            <a:noFill/>
            <a:miter lim="800000"/>
            <a:headEnd/>
            <a:tailEnd/>
          </a:ln>
        </p:spPr>
        <p:txBody>
          <a:bodyPr wrap="none">
            <a:spAutoFit/>
          </a:bodyPr>
          <a:lstStyle/>
          <a:p>
            <a:pPr eaLnBrk="0" hangingPunct="0"/>
            <a:r>
              <a:rPr lang="en-US" sz="2400">
                <a:solidFill>
                  <a:srgbClr val="990033"/>
                </a:solidFill>
              </a:rPr>
              <a:t>Overview</a:t>
            </a:r>
            <a:endParaRPr lang="en-US" sz="2000">
              <a:solidFill>
                <a:srgbClr val="990033"/>
              </a:solidFill>
            </a:endParaRPr>
          </a:p>
        </p:txBody>
      </p:sp>
      <p:pic>
        <p:nvPicPr>
          <p:cNvPr id="78856" name="Picture 4" descr="Picture2"/>
          <p:cNvPicPr>
            <a:picLocks noChangeAspect="1" noChangeArrowheads="1"/>
          </p:cNvPicPr>
          <p:nvPr/>
        </p:nvPicPr>
        <p:blipFill>
          <a:blip r:embed="rId2" cstate="print"/>
          <a:srcRect/>
          <a:stretch>
            <a:fillRect/>
          </a:stretch>
        </p:blipFill>
        <p:spPr bwMode="auto">
          <a:xfrm>
            <a:off x="0" y="0"/>
            <a:ext cx="868363" cy="1954213"/>
          </a:xfrm>
          <a:prstGeom prst="rect">
            <a:avLst/>
          </a:prstGeom>
          <a:noFill/>
          <a:ln w="9525">
            <a:noFill/>
            <a:miter lim="800000"/>
            <a:headEnd/>
            <a:tailEnd/>
          </a:ln>
        </p:spPr>
      </p:pic>
    </p:spTree>
    <p:extLst>
      <p:ext uri="{BB962C8B-B14F-4D97-AF65-F5344CB8AC3E}">
        <p14:creationId xmlns:p14="http://schemas.microsoft.com/office/powerpoint/2010/main" val="25337856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8" descr="http://eumat.sourceforge.net/Programs/Examples/images/Lorenz%20Attractor-001.png"/>
          <p:cNvPicPr>
            <a:picLocks noChangeAspect="1" noChangeArrowheads="1"/>
          </p:cNvPicPr>
          <p:nvPr/>
        </p:nvPicPr>
        <p:blipFill>
          <a:blip r:embed="rId5"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2648744" y="2204864"/>
            <a:ext cx="1662133" cy="1649760"/>
          </a:xfrm>
          <a:prstGeom prst="rect">
            <a:avLst/>
          </a:prstGeom>
          <a:noFill/>
        </p:spPr>
      </p:pic>
      <p:pic>
        <p:nvPicPr>
          <p:cNvPr id="2" name="Picture 9" descr="Bird Song">
            <a:hlinkClick r:id="rId6" tooltip="weet weet weet tsee tsee"/>
          </p:cNvPr>
          <p:cNvPicPr>
            <a:picLocks noChangeAspect="1" noChangeArrowheads="1"/>
          </p:cNvPicPr>
          <p:nvPr/>
        </p:nvPicPr>
        <p:blipFill>
          <a:blip r:embed="rId7" cstate="print"/>
          <a:srcRect/>
          <a:stretch>
            <a:fillRect/>
          </a:stretch>
        </p:blipFill>
        <p:spPr bwMode="auto">
          <a:xfrm>
            <a:off x="70639" y="55354"/>
            <a:ext cx="1392237" cy="1800225"/>
          </a:xfrm>
          <a:prstGeom prst="ellipse">
            <a:avLst/>
          </a:prstGeom>
          <a:ln>
            <a:noFill/>
          </a:ln>
          <a:effectLst>
            <a:softEdge rad="112500"/>
          </a:effectLst>
        </p:spPr>
      </p:pic>
      <p:pic>
        <p:nvPicPr>
          <p:cNvPr id="31" name="Picture 3" descr="syrinx"/>
          <p:cNvPicPr>
            <a:picLocks noChangeAspect="1" noChangeArrowheads="1"/>
          </p:cNvPicPr>
          <p:nvPr/>
        </p:nvPicPr>
        <p:blipFill>
          <a:blip r:embed="rId8" cstate="print">
            <a:duotone>
              <a:prstClr val="black"/>
              <a:srgbClr val="D9C3A5">
                <a:tint val="50000"/>
                <a:satMod val="180000"/>
              </a:srgbClr>
            </a:duotone>
          </a:blip>
          <a:srcRect/>
          <a:stretch>
            <a:fillRect/>
          </a:stretch>
        </p:blipFill>
        <p:spPr bwMode="auto">
          <a:xfrm>
            <a:off x="4088904" y="2132856"/>
            <a:ext cx="1864870" cy="1701552"/>
          </a:xfrm>
          <a:prstGeom prst="ellipse">
            <a:avLst/>
          </a:prstGeom>
          <a:ln>
            <a:noFill/>
          </a:ln>
          <a:effectLst>
            <a:softEdge rad="112500"/>
          </a:effectLst>
        </p:spPr>
      </p:pic>
      <p:sp>
        <p:nvSpPr>
          <p:cNvPr id="15365" name="Text Box 3"/>
          <p:cNvSpPr txBox="1">
            <a:spLocks noChangeArrowheads="1"/>
          </p:cNvSpPr>
          <p:nvPr/>
        </p:nvSpPr>
        <p:spPr bwMode="auto">
          <a:xfrm>
            <a:off x="3423321" y="728700"/>
            <a:ext cx="3284874" cy="369332"/>
          </a:xfrm>
          <a:prstGeom prst="rect">
            <a:avLst/>
          </a:prstGeom>
          <a:noFill/>
          <a:ln w="12700">
            <a:noFill/>
            <a:miter lim="800000"/>
            <a:headEnd/>
            <a:tailEnd/>
          </a:ln>
        </p:spPr>
        <p:txBody>
          <a:bodyPr wrap="none">
            <a:spAutoFit/>
          </a:bodyPr>
          <a:lstStyle/>
          <a:p>
            <a:pPr eaLnBrk="0" hangingPunct="0"/>
            <a:r>
              <a:rPr lang="en-US" dirty="0">
                <a:solidFill>
                  <a:srgbClr val="990033"/>
                </a:solidFill>
              </a:rPr>
              <a:t>Generating bird songs with attractors</a:t>
            </a:r>
          </a:p>
        </p:txBody>
      </p:sp>
      <p:sp>
        <p:nvSpPr>
          <p:cNvPr id="15366" name="Text Box 4"/>
          <p:cNvSpPr txBox="1">
            <a:spLocks noChangeArrowheads="1"/>
          </p:cNvSpPr>
          <p:nvPr/>
        </p:nvSpPr>
        <p:spPr bwMode="auto">
          <a:xfrm>
            <a:off x="4694314" y="1862451"/>
            <a:ext cx="647700" cy="336550"/>
          </a:xfrm>
          <a:prstGeom prst="rect">
            <a:avLst/>
          </a:prstGeom>
          <a:noFill/>
          <a:ln w="12700">
            <a:noFill/>
            <a:miter lim="800000"/>
            <a:headEnd/>
            <a:tailEnd/>
          </a:ln>
        </p:spPr>
        <p:txBody>
          <a:bodyPr wrap="none">
            <a:spAutoFit/>
          </a:bodyPr>
          <a:lstStyle/>
          <a:p>
            <a:pPr eaLnBrk="0" hangingPunct="0"/>
            <a:r>
              <a:rPr lang="en-US" sz="1600" dirty="0"/>
              <a:t>Syrinx</a:t>
            </a:r>
          </a:p>
        </p:txBody>
      </p:sp>
      <p:sp>
        <p:nvSpPr>
          <p:cNvPr id="15367" name="Line 5"/>
          <p:cNvSpPr>
            <a:spLocks noChangeShapeType="1"/>
          </p:cNvSpPr>
          <p:nvPr/>
        </p:nvSpPr>
        <p:spPr bwMode="auto">
          <a:xfrm>
            <a:off x="2575967" y="3068960"/>
            <a:ext cx="504825" cy="0"/>
          </a:xfrm>
          <a:prstGeom prst="line">
            <a:avLst/>
          </a:prstGeom>
          <a:noFill/>
          <a:ln w="12700">
            <a:solidFill>
              <a:schemeClr val="tx1"/>
            </a:solidFill>
            <a:round/>
            <a:headEnd/>
            <a:tailEnd type="triangle" w="med" len="med"/>
          </a:ln>
        </p:spPr>
        <p:txBody>
          <a:bodyPr/>
          <a:lstStyle/>
          <a:p>
            <a:endParaRPr lang="en-US"/>
          </a:p>
        </p:txBody>
      </p:sp>
      <p:sp>
        <p:nvSpPr>
          <p:cNvPr id="15368" name="Text Box 6"/>
          <p:cNvSpPr txBox="1">
            <a:spLocks noChangeArrowheads="1"/>
          </p:cNvSpPr>
          <p:nvPr/>
        </p:nvSpPr>
        <p:spPr bwMode="auto">
          <a:xfrm>
            <a:off x="2388109" y="1861449"/>
            <a:ext cx="1980220" cy="338554"/>
          </a:xfrm>
          <a:prstGeom prst="rect">
            <a:avLst/>
          </a:prstGeom>
          <a:noFill/>
          <a:ln w="12700">
            <a:noFill/>
            <a:miter lim="800000"/>
            <a:headEnd/>
            <a:tailEnd/>
          </a:ln>
        </p:spPr>
        <p:txBody>
          <a:bodyPr wrap="square">
            <a:spAutoFit/>
          </a:bodyPr>
          <a:lstStyle/>
          <a:p>
            <a:pPr algn="ctr" eaLnBrk="0" hangingPunct="0"/>
            <a:r>
              <a:rPr lang="en-US" sz="1600" dirty="0" smtClean="0"/>
              <a:t>Higher vocal center</a:t>
            </a:r>
            <a:endParaRPr lang="en-US" sz="1600" dirty="0"/>
          </a:p>
        </p:txBody>
      </p:sp>
      <p:sp>
        <p:nvSpPr>
          <p:cNvPr id="15371" name="Rectangle 10"/>
          <p:cNvSpPr>
            <a:spLocks noChangeArrowheads="1"/>
          </p:cNvSpPr>
          <p:nvPr/>
        </p:nvSpPr>
        <p:spPr bwMode="auto">
          <a:xfrm>
            <a:off x="7123831" y="3932238"/>
            <a:ext cx="547688" cy="182562"/>
          </a:xfrm>
          <a:prstGeom prst="rect">
            <a:avLst/>
          </a:prstGeom>
          <a:noFill/>
          <a:ln w="9525">
            <a:noFill/>
            <a:miter lim="800000"/>
            <a:headEnd/>
            <a:tailEnd/>
          </a:ln>
        </p:spPr>
        <p:txBody>
          <a:bodyPr wrap="none" lIns="0" tIns="0" rIns="0" bIns="0">
            <a:spAutoFit/>
          </a:bodyPr>
          <a:lstStyle/>
          <a:p>
            <a:r>
              <a:rPr lang="en-GB" sz="1200"/>
              <a:t>time (sec)</a:t>
            </a:r>
          </a:p>
        </p:txBody>
      </p:sp>
      <p:sp>
        <p:nvSpPr>
          <p:cNvPr id="15372" name="Rectangle 11"/>
          <p:cNvSpPr>
            <a:spLocks noChangeArrowheads="1"/>
          </p:cNvSpPr>
          <p:nvPr/>
        </p:nvSpPr>
        <p:spPr bwMode="auto">
          <a:xfrm rot="-5400000">
            <a:off x="6333182" y="2870994"/>
            <a:ext cx="590550" cy="182562"/>
          </a:xfrm>
          <a:prstGeom prst="rect">
            <a:avLst/>
          </a:prstGeom>
          <a:noFill/>
          <a:ln w="9525">
            <a:noFill/>
            <a:miter lim="800000"/>
            <a:headEnd/>
            <a:tailEnd/>
          </a:ln>
        </p:spPr>
        <p:txBody>
          <a:bodyPr wrap="none" lIns="0" tIns="0" rIns="0" bIns="0">
            <a:spAutoFit/>
          </a:bodyPr>
          <a:lstStyle/>
          <a:p>
            <a:r>
              <a:rPr lang="en-GB" sz="1200" dirty="0"/>
              <a:t>Frequency</a:t>
            </a:r>
          </a:p>
        </p:txBody>
      </p:sp>
      <p:sp>
        <p:nvSpPr>
          <p:cNvPr id="15373" name="Rectangle 12"/>
          <p:cNvSpPr>
            <a:spLocks noChangeArrowheads="1"/>
          </p:cNvSpPr>
          <p:nvPr/>
        </p:nvSpPr>
        <p:spPr bwMode="auto">
          <a:xfrm>
            <a:off x="6979369" y="1908489"/>
            <a:ext cx="765175" cy="244475"/>
          </a:xfrm>
          <a:prstGeom prst="rect">
            <a:avLst/>
          </a:prstGeom>
          <a:noFill/>
          <a:ln w="9525">
            <a:noFill/>
            <a:miter lim="800000"/>
            <a:headEnd/>
            <a:tailEnd/>
          </a:ln>
        </p:spPr>
        <p:txBody>
          <a:bodyPr wrap="none" lIns="0" tIns="0" rIns="0" bIns="0">
            <a:spAutoFit/>
          </a:bodyPr>
          <a:lstStyle/>
          <a:p>
            <a:r>
              <a:rPr lang="en-GB" sz="1600"/>
              <a:t>Sonogram</a:t>
            </a:r>
          </a:p>
        </p:txBody>
      </p:sp>
      <p:sp>
        <p:nvSpPr>
          <p:cNvPr id="15374" name="Rectangle 13"/>
          <p:cNvSpPr>
            <a:spLocks noChangeArrowheads="1"/>
          </p:cNvSpPr>
          <p:nvPr/>
        </p:nvSpPr>
        <p:spPr bwMode="auto">
          <a:xfrm>
            <a:off x="6979369" y="3716338"/>
            <a:ext cx="174625" cy="182562"/>
          </a:xfrm>
          <a:prstGeom prst="rect">
            <a:avLst/>
          </a:prstGeom>
          <a:noFill/>
          <a:ln w="9525">
            <a:noFill/>
            <a:miter lim="800000"/>
            <a:headEnd/>
            <a:tailEnd/>
          </a:ln>
        </p:spPr>
        <p:txBody>
          <a:bodyPr wrap="none" lIns="0" tIns="0" rIns="0" bIns="0">
            <a:spAutoFit/>
          </a:bodyPr>
          <a:lstStyle/>
          <a:p>
            <a:r>
              <a:rPr lang="en-GB" sz="1200"/>
              <a:t>0.5</a:t>
            </a:r>
          </a:p>
        </p:txBody>
      </p:sp>
      <p:sp>
        <p:nvSpPr>
          <p:cNvPr id="15375" name="Rectangle 14"/>
          <p:cNvSpPr>
            <a:spLocks noChangeArrowheads="1"/>
          </p:cNvSpPr>
          <p:nvPr/>
        </p:nvSpPr>
        <p:spPr bwMode="auto">
          <a:xfrm>
            <a:off x="7401644" y="3716338"/>
            <a:ext cx="69850" cy="182562"/>
          </a:xfrm>
          <a:prstGeom prst="rect">
            <a:avLst/>
          </a:prstGeom>
          <a:noFill/>
          <a:ln w="9525">
            <a:noFill/>
            <a:miter lim="800000"/>
            <a:headEnd/>
            <a:tailEnd/>
          </a:ln>
        </p:spPr>
        <p:txBody>
          <a:bodyPr wrap="none" lIns="0" tIns="0" rIns="0" bIns="0">
            <a:spAutoFit/>
          </a:bodyPr>
          <a:lstStyle/>
          <a:p>
            <a:r>
              <a:rPr lang="en-GB" sz="1200"/>
              <a:t>1</a:t>
            </a:r>
          </a:p>
        </p:txBody>
      </p:sp>
      <p:sp>
        <p:nvSpPr>
          <p:cNvPr id="15376" name="Rectangle 15"/>
          <p:cNvSpPr>
            <a:spLocks noChangeArrowheads="1"/>
          </p:cNvSpPr>
          <p:nvPr/>
        </p:nvSpPr>
        <p:spPr bwMode="auto">
          <a:xfrm>
            <a:off x="7774706" y="3716338"/>
            <a:ext cx="174625" cy="182562"/>
          </a:xfrm>
          <a:prstGeom prst="rect">
            <a:avLst/>
          </a:prstGeom>
          <a:noFill/>
          <a:ln w="9525">
            <a:noFill/>
            <a:miter lim="800000"/>
            <a:headEnd/>
            <a:tailEnd/>
          </a:ln>
        </p:spPr>
        <p:txBody>
          <a:bodyPr wrap="none" lIns="0" tIns="0" rIns="0" bIns="0">
            <a:spAutoFit/>
          </a:bodyPr>
          <a:lstStyle/>
          <a:p>
            <a:r>
              <a:rPr lang="en-GB" sz="1200"/>
              <a:t>1.5</a:t>
            </a:r>
          </a:p>
        </p:txBody>
      </p:sp>
      <p:sp>
        <p:nvSpPr>
          <p:cNvPr id="15377" name="Line 16"/>
          <p:cNvSpPr>
            <a:spLocks noChangeShapeType="1"/>
          </p:cNvSpPr>
          <p:nvPr/>
        </p:nvSpPr>
        <p:spPr bwMode="auto">
          <a:xfrm>
            <a:off x="3944889" y="2780928"/>
            <a:ext cx="816024" cy="372"/>
          </a:xfrm>
          <a:prstGeom prst="line">
            <a:avLst/>
          </a:prstGeom>
          <a:noFill/>
          <a:ln w="12700">
            <a:solidFill>
              <a:schemeClr val="tx1"/>
            </a:solidFill>
            <a:round/>
            <a:headEnd/>
            <a:tailEnd type="triangle" w="med" len="med"/>
          </a:ln>
        </p:spPr>
        <p:txBody>
          <a:bodyPr/>
          <a:lstStyle/>
          <a:p>
            <a:endParaRPr lang="en-US"/>
          </a:p>
        </p:txBody>
      </p:sp>
      <p:pic>
        <p:nvPicPr>
          <p:cNvPr id="15378" name="Picture 17"/>
          <p:cNvPicPr>
            <a:picLocks noChangeAspect="1" noChangeArrowheads="1"/>
          </p:cNvPicPr>
          <p:nvPr/>
        </p:nvPicPr>
        <p:blipFill>
          <a:blip r:embed="rId9" cstate="print"/>
          <a:srcRect/>
          <a:stretch>
            <a:fillRect/>
          </a:stretch>
        </p:blipFill>
        <p:spPr bwMode="auto">
          <a:xfrm>
            <a:off x="6763469" y="2347913"/>
            <a:ext cx="1285875" cy="1296987"/>
          </a:xfrm>
          <a:prstGeom prst="rect">
            <a:avLst/>
          </a:prstGeom>
          <a:noFill/>
          <a:ln w="9525">
            <a:noFill/>
            <a:miter lim="800000"/>
            <a:headEnd/>
            <a:tailEnd/>
          </a:ln>
        </p:spPr>
      </p:pic>
      <p:sp>
        <p:nvSpPr>
          <p:cNvPr id="15379" name="Line 20"/>
          <p:cNvSpPr>
            <a:spLocks noChangeShapeType="1"/>
          </p:cNvSpPr>
          <p:nvPr/>
        </p:nvSpPr>
        <p:spPr bwMode="auto">
          <a:xfrm>
            <a:off x="5097016" y="2996952"/>
            <a:ext cx="1440160" cy="0"/>
          </a:xfrm>
          <a:prstGeom prst="line">
            <a:avLst/>
          </a:prstGeom>
          <a:noFill/>
          <a:ln w="12700">
            <a:solidFill>
              <a:schemeClr val="tx1"/>
            </a:solidFill>
            <a:round/>
            <a:headEnd/>
            <a:tailEnd type="triangle" w="med" len="med"/>
          </a:ln>
        </p:spPr>
        <p:txBody>
          <a:bodyPr/>
          <a:lstStyle/>
          <a:p>
            <a:endParaRPr lang="en-US"/>
          </a:p>
        </p:txBody>
      </p:sp>
      <p:sp>
        <p:nvSpPr>
          <p:cNvPr id="15380" name="Rectangle 22"/>
          <p:cNvSpPr>
            <a:spLocks noChangeArrowheads="1"/>
          </p:cNvSpPr>
          <p:nvPr/>
        </p:nvSpPr>
        <p:spPr bwMode="auto">
          <a:xfrm>
            <a:off x="1532619" y="3753616"/>
            <a:ext cx="990111" cy="215444"/>
          </a:xfrm>
          <a:prstGeom prst="rect">
            <a:avLst/>
          </a:prstGeom>
          <a:noFill/>
          <a:ln w="9525">
            <a:noFill/>
            <a:miter lim="800000"/>
            <a:headEnd/>
            <a:tailEnd/>
          </a:ln>
        </p:spPr>
        <p:txBody>
          <a:bodyPr wrap="square" lIns="0" tIns="0" rIns="0" bIns="0">
            <a:spAutoFit/>
          </a:bodyPr>
          <a:lstStyle/>
          <a:p>
            <a:r>
              <a:rPr lang="en-GB" sz="1400" dirty="0" smtClean="0">
                <a:solidFill>
                  <a:srgbClr val="990033"/>
                </a:solidFill>
              </a:rPr>
              <a:t>Hidden causes</a:t>
            </a:r>
            <a:endParaRPr lang="en-GB" sz="1400" dirty="0">
              <a:solidFill>
                <a:srgbClr val="990033"/>
              </a:solidFill>
            </a:endParaRPr>
          </a:p>
        </p:txBody>
      </p:sp>
      <p:sp>
        <p:nvSpPr>
          <p:cNvPr id="15381" name="Rectangle 23"/>
          <p:cNvSpPr>
            <a:spLocks noChangeArrowheads="1"/>
          </p:cNvSpPr>
          <p:nvPr/>
        </p:nvSpPr>
        <p:spPr bwMode="auto">
          <a:xfrm>
            <a:off x="2927775" y="3753616"/>
            <a:ext cx="900888" cy="215444"/>
          </a:xfrm>
          <a:prstGeom prst="rect">
            <a:avLst/>
          </a:prstGeom>
          <a:noFill/>
          <a:ln w="9525">
            <a:noFill/>
            <a:miter lim="800000"/>
            <a:headEnd/>
            <a:tailEnd/>
          </a:ln>
        </p:spPr>
        <p:txBody>
          <a:bodyPr wrap="none" lIns="0" tIns="0" rIns="0" bIns="0">
            <a:spAutoFit/>
          </a:bodyPr>
          <a:lstStyle/>
          <a:p>
            <a:r>
              <a:rPr lang="en-GB" sz="1400" dirty="0" smtClean="0">
                <a:solidFill>
                  <a:srgbClr val="990033"/>
                </a:solidFill>
              </a:rPr>
              <a:t>Hidden states</a:t>
            </a:r>
            <a:endParaRPr lang="en-GB" sz="1400" dirty="0">
              <a:solidFill>
                <a:srgbClr val="990033"/>
              </a:solidFill>
            </a:endParaRPr>
          </a:p>
        </p:txBody>
      </p:sp>
      <p:pic>
        <p:nvPicPr>
          <p:cNvPr id="23" name="junk.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rcRect/>
          <a:stretch>
            <a:fillRect/>
          </a:stretch>
        </p:blipFill>
        <p:spPr bwMode="auto">
          <a:xfrm>
            <a:off x="6884119" y="2420938"/>
            <a:ext cx="304800" cy="304800"/>
          </a:xfrm>
          <a:prstGeom prst="rect">
            <a:avLst/>
          </a:prstGeom>
          <a:noFill/>
          <a:ln w="9525">
            <a:noFill/>
            <a:miter lim="800000"/>
            <a:headEnd/>
            <a:tailEnd/>
          </a:ln>
        </p:spPr>
      </p:pic>
      <p:sp>
        <p:nvSpPr>
          <p:cNvPr id="15383" name="Oval 42"/>
          <p:cNvSpPr>
            <a:spLocks noChangeArrowheads="1"/>
          </p:cNvSpPr>
          <p:nvPr/>
        </p:nvSpPr>
        <p:spPr bwMode="auto">
          <a:xfrm>
            <a:off x="2000250" y="2852738"/>
            <a:ext cx="360363" cy="358775"/>
          </a:xfrm>
          <a:prstGeom prst="ellipse">
            <a:avLst/>
          </a:prstGeom>
          <a:solidFill>
            <a:schemeClr val="accent2">
              <a:lumMod val="20000"/>
              <a:lumOff val="80000"/>
            </a:schemeClr>
          </a:solidFill>
          <a:ln w="28575">
            <a:solidFill>
              <a:schemeClr val="accent2">
                <a:lumMod val="60000"/>
                <a:lumOff val="40000"/>
              </a:schemeClr>
            </a:solidFill>
            <a:round/>
            <a:headEnd/>
            <a:tailEnd/>
          </a:ln>
        </p:spPr>
        <p:txBody>
          <a:bodyPr wrap="none" anchor="ctr"/>
          <a:lstStyle/>
          <a:p>
            <a:endParaRPr lang="en-GB">
              <a:latin typeface="Arial" charset="0"/>
            </a:endParaRPr>
          </a:p>
        </p:txBody>
      </p:sp>
      <p:sp>
        <p:nvSpPr>
          <p:cNvPr id="15384" name="Oval 43"/>
          <p:cNvSpPr>
            <a:spLocks noChangeArrowheads="1"/>
          </p:cNvSpPr>
          <p:nvPr/>
        </p:nvSpPr>
        <p:spPr bwMode="auto">
          <a:xfrm>
            <a:off x="2000250" y="3284538"/>
            <a:ext cx="360363" cy="360362"/>
          </a:xfrm>
          <a:prstGeom prst="ellipse">
            <a:avLst/>
          </a:prstGeom>
          <a:solidFill>
            <a:schemeClr val="accent2">
              <a:lumMod val="20000"/>
              <a:lumOff val="80000"/>
            </a:schemeClr>
          </a:solidFill>
          <a:ln w="28575">
            <a:solidFill>
              <a:srgbClr val="00B050"/>
            </a:solidFill>
            <a:round/>
            <a:headEnd/>
            <a:tailEnd/>
          </a:ln>
        </p:spPr>
        <p:txBody>
          <a:bodyPr wrap="none" anchor="ctr"/>
          <a:lstStyle/>
          <a:p>
            <a:endParaRPr lang="en-GB">
              <a:latin typeface="Arial" charset="0"/>
            </a:endParaRPr>
          </a:p>
        </p:txBody>
      </p:sp>
      <p:sp>
        <p:nvSpPr>
          <p:cNvPr id="29" name="Oval 42"/>
          <p:cNvSpPr>
            <a:spLocks noChangeArrowheads="1"/>
          </p:cNvSpPr>
          <p:nvPr/>
        </p:nvSpPr>
        <p:spPr bwMode="auto">
          <a:xfrm>
            <a:off x="1064568" y="5013176"/>
            <a:ext cx="360363" cy="358775"/>
          </a:xfrm>
          <a:prstGeom prst="ellipse">
            <a:avLst/>
          </a:prstGeom>
          <a:solidFill>
            <a:schemeClr val="accent2">
              <a:lumMod val="20000"/>
              <a:lumOff val="80000"/>
            </a:schemeClr>
          </a:solidFill>
          <a:ln w="28575">
            <a:solidFill>
              <a:schemeClr val="accent2">
                <a:lumMod val="60000"/>
                <a:lumOff val="40000"/>
              </a:schemeClr>
            </a:solidFill>
            <a:round/>
            <a:headEnd/>
            <a:tailEnd/>
          </a:ln>
        </p:spPr>
        <p:txBody>
          <a:bodyPr wrap="none" anchor="ctr"/>
          <a:lstStyle/>
          <a:p>
            <a:endParaRPr lang="en-GB">
              <a:latin typeface="Arial" charset="0"/>
            </a:endParaRPr>
          </a:p>
        </p:txBody>
      </p:sp>
      <p:sp>
        <p:nvSpPr>
          <p:cNvPr id="30" name="Oval 43"/>
          <p:cNvSpPr>
            <a:spLocks noChangeArrowheads="1"/>
          </p:cNvSpPr>
          <p:nvPr/>
        </p:nvSpPr>
        <p:spPr bwMode="auto">
          <a:xfrm>
            <a:off x="1784648" y="5301208"/>
            <a:ext cx="360363" cy="360362"/>
          </a:xfrm>
          <a:prstGeom prst="ellipse">
            <a:avLst/>
          </a:prstGeom>
          <a:solidFill>
            <a:schemeClr val="accent2">
              <a:lumMod val="20000"/>
              <a:lumOff val="80000"/>
            </a:schemeClr>
          </a:solidFill>
          <a:ln w="28575">
            <a:solidFill>
              <a:srgbClr val="00B050"/>
            </a:solidFill>
            <a:round/>
            <a:headEnd/>
            <a:tailEnd/>
          </a:ln>
        </p:spPr>
        <p:txBody>
          <a:bodyPr wrap="none" anchor="ctr"/>
          <a:lstStyle/>
          <a:p>
            <a:endParaRPr lang="en-GB">
              <a:latin typeface="Arial" charset="0"/>
            </a:endParaRPr>
          </a:p>
        </p:txBody>
      </p:sp>
      <p:pic>
        <p:nvPicPr>
          <p:cNvPr id="32" name="Picture 2" descr="Bird Song">
            <a:hlinkClick r:id="rId6" tooltip="weet weet weet tsee tsee"/>
          </p:cNvPr>
          <p:cNvPicPr>
            <a:picLocks noChangeAspect="1" noChangeArrowheads="1"/>
          </p:cNvPicPr>
          <p:nvPr/>
        </p:nvPicPr>
        <p:blipFill>
          <a:blip r:embed="rId11" cstate="print">
            <a:duotone>
              <a:prstClr val="black"/>
              <a:srgbClr val="D9C3A5">
                <a:tint val="50000"/>
                <a:satMod val="180000"/>
              </a:srgbClr>
            </a:duotone>
          </a:blip>
          <a:srcRect/>
          <a:stretch>
            <a:fillRect/>
          </a:stretch>
        </p:blipFill>
        <p:spPr bwMode="auto">
          <a:xfrm>
            <a:off x="5022565" y="3001039"/>
            <a:ext cx="1440408" cy="1862397"/>
          </a:xfrm>
          <a:prstGeom prst="ellipse">
            <a:avLst/>
          </a:prstGeom>
          <a:ln>
            <a:noFill/>
          </a:ln>
          <a:effectLst>
            <a:softEdge rad="112500"/>
          </a:effectLst>
        </p:spPr>
      </p:pic>
      <p:graphicFrame>
        <p:nvGraphicFramePr>
          <p:cNvPr id="15362" name="Object 7"/>
          <p:cNvGraphicFramePr>
            <a:graphicFrameLocks noChangeAspect="1"/>
          </p:cNvGraphicFramePr>
          <p:nvPr>
            <p:extLst>
              <p:ext uri="{D42A27DB-BD31-4B8C-83A1-F6EECF244321}">
                <p14:modId xmlns:p14="http://schemas.microsoft.com/office/powerpoint/2010/main" val="499405434"/>
              </p:ext>
            </p:extLst>
          </p:nvPr>
        </p:nvGraphicFramePr>
        <p:xfrm>
          <a:off x="1487615" y="2798930"/>
          <a:ext cx="1020762" cy="854075"/>
        </p:xfrm>
        <a:graphic>
          <a:graphicData uri="http://schemas.openxmlformats.org/presentationml/2006/ole">
            <mc:AlternateContent xmlns:mc="http://schemas.openxmlformats.org/markup-compatibility/2006">
              <mc:Choice xmlns:v="urn:schemas-microsoft-com:vml" Requires="v">
                <p:oleObj spid="_x0000_s317484" name="Equation" r:id="rId12" imgW="523788" imgH="476385" progId="Equation.DSMT4">
                  <p:embed/>
                </p:oleObj>
              </mc:Choice>
              <mc:Fallback>
                <p:oleObj name="Equation" r:id="rId12" imgW="523788" imgH="476385" progId="Equation.DSMT4">
                  <p:embed/>
                  <p:pic>
                    <p:nvPicPr>
                      <p:cNvPr id="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7615" y="2798930"/>
                        <a:ext cx="1020762"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44"/>
          <p:cNvGraphicFramePr>
            <a:graphicFrameLocks noChangeAspect="1"/>
          </p:cNvGraphicFramePr>
          <p:nvPr>
            <p:extLst>
              <p:ext uri="{D42A27DB-BD31-4B8C-83A1-F6EECF244321}">
                <p14:modId xmlns:p14="http://schemas.microsoft.com/office/powerpoint/2010/main" val="2916192236"/>
              </p:ext>
            </p:extLst>
          </p:nvPr>
        </p:nvGraphicFramePr>
        <p:xfrm>
          <a:off x="587515" y="4724400"/>
          <a:ext cx="2241550" cy="946150"/>
        </p:xfrm>
        <a:graphic>
          <a:graphicData uri="http://schemas.openxmlformats.org/presentationml/2006/ole">
            <mc:AlternateContent xmlns:mc="http://schemas.openxmlformats.org/markup-compatibility/2006">
              <mc:Choice xmlns:v="urn:schemas-microsoft-com:vml" Requires="v">
                <p:oleObj spid="_x0000_s317485" name="Equation" r:id="rId14" imgW="1866900" imgH="787400" progId="Equation.DSMT4">
                  <p:embed/>
                </p:oleObj>
              </mc:Choice>
              <mc:Fallback>
                <p:oleObj name="Equation" r:id="rId14" imgW="1866900" imgH="787400" progId="Equation.DSMT4">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515" y="4724400"/>
                        <a:ext cx="224155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childTnLst>
            <p:audio>
              <p:cMediaNode vol="100000">
                <p:cTn id="2" repeatCount="4000" fill="hold" display="0">
                  <p:stCondLst>
                    <p:cond delay="indefinite"/>
                  </p:stCondLst>
                  <p:endCondLst>
                    <p:cond evt="onPrev" delay="0">
                      <p:tgtEl>
                        <p:sldTgt/>
                      </p:tgtEl>
                    </p:cond>
                    <p:cond evt="onStopAudio" delay="0">
                      <p:tgtEl>
                        <p:sldTgt/>
                      </p:tgtEl>
                    </p:cond>
                  </p:endCondLst>
                </p:cTn>
                <p:tgtEl>
                  <p:spTgt spid="23"/>
                </p:tgtEl>
              </p:cMediaNode>
            </p:audio>
            <p:seq concurrent="1" nextAc="seek">
              <p:cTn id="3" restart="whenNotActive" fill="hold" evtFilter="cancelBubble" nodeType="interactiveSeq">
                <p:stCondLst>
                  <p:cond evt="onClick" delay="0">
                    <p:tgtEl>
                      <p:spTgt spid="15378"/>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998" fill="hold"/>
                                        <p:tgtEl>
                                          <p:spTgt spid="23"/>
                                        </p:tgtEl>
                                      </p:cBhvr>
                                    </p:cmd>
                                  </p:childTnLst>
                                </p:cTn>
                              </p:par>
                            </p:childTnLst>
                          </p:cTn>
                        </p:par>
                      </p:childTnLst>
                    </p:cTn>
                  </p:par>
                </p:childTnLst>
              </p:cTn>
              <p:nextCondLst>
                <p:cond evt="onClick" delay="0">
                  <p:tgtEl>
                    <p:spTgt spid="1537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ChangeArrowheads="1"/>
          </p:cNvSpPr>
          <p:nvPr/>
        </p:nvSpPr>
        <p:spPr bwMode="auto">
          <a:xfrm>
            <a:off x="777875" y="2006600"/>
            <a:ext cx="8423275" cy="2808288"/>
          </a:xfrm>
          <a:prstGeom prst="rect">
            <a:avLst/>
          </a:prstGeom>
          <a:solidFill>
            <a:srgbClr val="EAEAEA"/>
          </a:solidFill>
          <a:ln w="28575">
            <a:noFill/>
            <a:miter lim="800000"/>
            <a:headEnd/>
            <a:tailEnd/>
          </a:ln>
        </p:spPr>
        <p:txBody>
          <a:bodyPr wrap="none" anchor="ctr"/>
          <a:lstStyle/>
          <a:p>
            <a:endParaRPr lang="en-GB"/>
          </a:p>
        </p:txBody>
      </p:sp>
      <p:pic>
        <p:nvPicPr>
          <p:cNvPr id="16392" name="Picture 283" descr="Picture1"/>
          <p:cNvPicPr>
            <a:picLocks noChangeAspect="1" noChangeArrowheads="1"/>
          </p:cNvPicPr>
          <p:nvPr/>
        </p:nvPicPr>
        <p:blipFill>
          <a:blip r:embed="rId3" cstate="print">
            <a:duotone>
              <a:schemeClr val="bg2">
                <a:shade val="45000"/>
                <a:satMod val="135000"/>
              </a:schemeClr>
              <a:prstClr val="white"/>
            </a:duotone>
          </a:blip>
          <a:srcRect l="10863" t="10487" r="32936" b="5707"/>
          <a:stretch>
            <a:fillRect/>
          </a:stretch>
        </p:blipFill>
        <p:spPr bwMode="auto">
          <a:xfrm>
            <a:off x="2000250" y="1989138"/>
            <a:ext cx="1206500" cy="2806700"/>
          </a:xfrm>
          <a:prstGeom prst="rect">
            <a:avLst/>
          </a:prstGeom>
          <a:ln>
            <a:noFill/>
          </a:ln>
          <a:effectLst>
            <a:softEdge rad="112500"/>
          </a:effectLst>
        </p:spPr>
      </p:pic>
      <p:pic>
        <p:nvPicPr>
          <p:cNvPr id="16393" name="Picture 284" descr="Picture1"/>
          <p:cNvPicPr>
            <a:picLocks noChangeAspect="1" noChangeArrowheads="1"/>
          </p:cNvPicPr>
          <p:nvPr/>
        </p:nvPicPr>
        <p:blipFill>
          <a:blip r:embed="rId3" cstate="print">
            <a:duotone>
              <a:schemeClr val="bg2">
                <a:shade val="45000"/>
                <a:satMod val="135000"/>
              </a:schemeClr>
              <a:prstClr val="white"/>
            </a:duotone>
          </a:blip>
          <a:srcRect l="10863" t="10487" r="32936" b="5707"/>
          <a:stretch>
            <a:fillRect/>
          </a:stretch>
        </p:blipFill>
        <p:spPr bwMode="auto">
          <a:xfrm>
            <a:off x="5762625" y="1989138"/>
            <a:ext cx="1206500" cy="2806700"/>
          </a:xfrm>
          <a:prstGeom prst="rect">
            <a:avLst/>
          </a:prstGeom>
          <a:ln>
            <a:noFill/>
          </a:ln>
          <a:effectLst>
            <a:softEdge rad="112500"/>
          </a:effectLst>
        </p:spPr>
      </p:pic>
      <p:sp>
        <p:nvSpPr>
          <p:cNvPr id="16394" name="Oval 4"/>
          <p:cNvSpPr>
            <a:spLocks noChangeArrowheads="1"/>
          </p:cNvSpPr>
          <p:nvPr/>
        </p:nvSpPr>
        <p:spPr bwMode="auto">
          <a:xfrm>
            <a:off x="6637338" y="3878263"/>
            <a:ext cx="369887" cy="484187"/>
          </a:xfrm>
          <a:prstGeom prst="ellipse">
            <a:avLst/>
          </a:prstGeom>
          <a:noFill/>
          <a:ln w="19050">
            <a:solidFill>
              <a:srgbClr val="92D050"/>
            </a:solidFill>
            <a:round/>
            <a:headEnd/>
            <a:tailEnd/>
          </a:ln>
        </p:spPr>
        <p:txBody>
          <a:bodyPr wrap="none" anchor="ctr"/>
          <a:lstStyle/>
          <a:p>
            <a:endParaRPr lang="en-GB"/>
          </a:p>
        </p:txBody>
      </p:sp>
      <p:sp>
        <p:nvSpPr>
          <p:cNvPr id="16395" name="Oval 5"/>
          <p:cNvSpPr>
            <a:spLocks noChangeArrowheads="1"/>
          </p:cNvSpPr>
          <p:nvPr/>
        </p:nvSpPr>
        <p:spPr bwMode="auto">
          <a:xfrm>
            <a:off x="5797550" y="2509838"/>
            <a:ext cx="371475" cy="484187"/>
          </a:xfrm>
          <a:prstGeom prst="ellipse">
            <a:avLst/>
          </a:prstGeom>
          <a:noFill/>
          <a:ln w="19050">
            <a:solidFill>
              <a:schemeClr val="accent2">
                <a:lumMod val="60000"/>
                <a:lumOff val="40000"/>
              </a:schemeClr>
            </a:solidFill>
            <a:round/>
            <a:headEnd/>
            <a:tailEnd/>
          </a:ln>
        </p:spPr>
        <p:txBody>
          <a:bodyPr wrap="none" anchor="ctr"/>
          <a:lstStyle/>
          <a:p>
            <a:endParaRPr lang="en-GB"/>
          </a:p>
        </p:txBody>
      </p:sp>
      <p:sp>
        <p:nvSpPr>
          <p:cNvPr id="16396" name="Oval 6"/>
          <p:cNvSpPr>
            <a:spLocks noChangeArrowheads="1"/>
          </p:cNvSpPr>
          <p:nvPr/>
        </p:nvSpPr>
        <p:spPr bwMode="auto">
          <a:xfrm>
            <a:off x="5870575" y="4111625"/>
            <a:ext cx="287338" cy="485775"/>
          </a:xfrm>
          <a:prstGeom prst="ellipse">
            <a:avLst/>
          </a:prstGeom>
          <a:noFill/>
          <a:ln w="19050">
            <a:solidFill>
              <a:srgbClr val="92D050"/>
            </a:solidFill>
            <a:round/>
            <a:headEnd/>
            <a:tailEnd/>
          </a:ln>
        </p:spPr>
        <p:txBody>
          <a:bodyPr wrap="none" anchor="ctr"/>
          <a:lstStyle/>
          <a:p>
            <a:endParaRPr lang="en-GB"/>
          </a:p>
        </p:txBody>
      </p:sp>
      <p:cxnSp>
        <p:nvCxnSpPr>
          <p:cNvPr id="16397" name="AutoShape 7"/>
          <p:cNvCxnSpPr>
            <a:cxnSpLocks noChangeShapeType="1"/>
            <a:stCxn id="17427" idx="2"/>
            <a:endCxn id="17426" idx="1"/>
          </p:cNvCxnSpPr>
          <p:nvPr/>
        </p:nvCxnSpPr>
        <p:spPr bwMode="auto">
          <a:xfrm rot="10800000" flipH="1" flipV="1">
            <a:off x="5797550" y="3090863"/>
            <a:ext cx="113506" cy="858838"/>
          </a:xfrm>
          <a:prstGeom prst="curvedConnector3">
            <a:avLst>
              <a:gd name="adj1" fmla="val -201399"/>
            </a:avLst>
          </a:prstGeom>
          <a:noFill/>
          <a:ln w="19050">
            <a:solidFill>
              <a:schemeClr val="accent2">
                <a:lumMod val="60000"/>
                <a:lumOff val="40000"/>
              </a:schemeClr>
            </a:solidFill>
            <a:round/>
            <a:headEnd/>
            <a:tailEnd type="triangle" w="med" len="med"/>
          </a:ln>
        </p:spPr>
      </p:cxnSp>
      <p:cxnSp>
        <p:nvCxnSpPr>
          <p:cNvPr id="16398" name="AutoShape 8"/>
          <p:cNvCxnSpPr>
            <a:cxnSpLocks noChangeShapeType="1"/>
            <a:stCxn id="17427" idx="6"/>
            <a:endCxn id="17426" idx="5"/>
          </p:cNvCxnSpPr>
          <p:nvPr/>
        </p:nvCxnSpPr>
        <p:spPr bwMode="auto">
          <a:xfrm flipH="1">
            <a:off x="6138069" y="3090863"/>
            <a:ext cx="69056" cy="858838"/>
          </a:xfrm>
          <a:prstGeom prst="curvedConnector3">
            <a:avLst>
              <a:gd name="adj1" fmla="val -395404"/>
            </a:avLst>
          </a:prstGeom>
          <a:noFill/>
          <a:ln w="19050">
            <a:solidFill>
              <a:srgbClr val="92D050"/>
            </a:solidFill>
            <a:round/>
            <a:headEnd type="triangle" w="med" len="med"/>
            <a:tailEnd/>
          </a:ln>
        </p:spPr>
      </p:cxnSp>
      <p:cxnSp>
        <p:nvCxnSpPr>
          <p:cNvPr id="16399" name="AutoShape 9"/>
          <p:cNvCxnSpPr>
            <a:cxnSpLocks noChangeShapeType="1"/>
            <a:stCxn id="17427" idx="6"/>
            <a:endCxn id="17425" idx="0"/>
          </p:cNvCxnSpPr>
          <p:nvPr/>
        </p:nvCxnSpPr>
        <p:spPr bwMode="auto">
          <a:xfrm>
            <a:off x="6207125" y="3090863"/>
            <a:ext cx="588169" cy="500062"/>
          </a:xfrm>
          <a:prstGeom prst="curvedConnector2">
            <a:avLst/>
          </a:prstGeom>
          <a:noFill/>
          <a:ln w="19050">
            <a:solidFill>
              <a:srgbClr val="92D050"/>
            </a:solidFill>
            <a:round/>
            <a:headEnd type="triangle" w="med" len="med"/>
            <a:tailEnd/>
          </a:ln>
        </p:spPr>
      </p:cxnSp>
      <p:cxnSp>
        <p:nvCxnSpPr>
          <p:cNvPr id="16400" name="AutoShape 10"/>
          <p:cNvCxnSpPr>
            <a:cxnSpLocks noChangeShapeType="1"/>
            <a:stCxn id="17427" idx="4"/>
            <a:endCxn id="17425" idx="2"/>
          </p:cNvCxnSpPr>
          <p:nvPr/>
        </p:nvCxnSpPr>
        <p:spPr bwMode="auto">
          <a:xfrm rot="16200000" flipH="1">
            <a:off x="6045994" y="3267869"/>
            <a:ext cx="501650" cy="588962"/>
          </a:xfrm>
          <a:prstGeom prst="curvedConnector2">
            <a:avLst/>
          </a:prstGeom>
          <a:noFill/>
          <a:ln w="19050">
            <a:solidFill>
              <a:schemeClr val="accent2">
                <a:lumMod val="60000"/>
                <a:lumOff val="40000"/>
              </a:schemeClr>
            </a:solidFill>
            <a:round/>
            <a:headEnd/>
            <a:tailEnd type="triangle" w="med" len="med"/>
          </a:ln>
        </p:spPr>
      </p:cxnSp>
      <p:sp>
        <p:nvSpPr>
          <p:cNvPr id="17425" name="Oval 11"/>
          <p:cNvSpPr>
            <a:spLocks noChangeArrowheads="1"/>
          </p:cNvSpPr>
          <p:nvPr/>
        </p:nvSpPr>
        <p:spPr bwMode="auto">
          <a:xfrm>
            <a:off x="6591300" y="3590925"/>
            <a:ext cx="407988" cy="4445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a:p>
        </p:txBody>
      </p:sp>
      <p:sp>
        <p:nvSpPr>
          <p:cNvPr id="17426" name="AutoShape 12"/>
          <p:cNvSpPr>
            <a:spLocks noChangeArrowheads="1"/>
          </p:cNvSpPr>
          <p:nvPr/>
        </p:nvSpPr>
        <p:spPr bwMode="auto">
          <a:xfrm>
            <a:off x="5797550" y="3662363"/>
            <a:ext cx="454025" cy="57467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a:p>
        </p:txBody>
      </p:sp>
      <p:sp>
        <p:nvSpPr>
          <p:cNvPr id="17427" name="Oval 13"/>
          <p:cNvSpPr>
            <a:spLocks noChangeArrowheads="1"/>
          </p:cNvSpPr>
          <p:nvPr/>
        </p:nvSpPr>
        <p:spPr bwMode="auto">
          <a:xfrm>
            <a:off x="5797550" y="2870200"/>
            <a:ext cx="409575" cy="441325"/>
          </a:xfrm>
          <a:prstGeom prst="ellipse">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a:p>
        </p:txBody>
      </p:sp>
      <p:graphicFrame>
        <p:nvGraphicFramePr>
          <p:cNvPr id="16386" name="Object 14"/>
          <p:cNvGraphicFramePr>
            <a:graphicFrameLocks/>
          </p:cNvGraphicFramePr>
          <p:nvPr/>
        </p:nvGraphicFramePr>
        <p:xfrm>
          <a:off x="5853100" y="2924944"/>
          <a:ext cx="288925" cy="289560"/>
        </p:xfrm>
        <a:graphic>
          <a:graphicData uri="http://schemas.openxmlformats.org/presentationml/2006/ole">
            <mc:AlternateContent xmlns:mc="http://schemas.openxmlformats.org/markup-compatibility/2006">
              <mc:Choice xmlns:v="urn:schemas-microsoft-com:vml" Requires="v">
                <p:oleObj spid="_x0000_s318576" name="Equation" r:id="rId4" imgW="228532" imgH="228600" progId="Equation.DSMT4">
                  <p:embed/>
                </p:oleObj>
              </mc:Choice>
              <mc:Fallback>
                <p:oleObj name="Equation" r:id="rId4" imgW="228532" imgH="228600" progId="Equation.DSMT4">
                  <p:embed/>
                  <p:pic>
                    <p:nvPicPr>
                      <p:cNvPr id="0" name="Picture 9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00" y="2924944"/>
                        <a:ext cx="288925" cy="28956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16387" name="Object 15"/>
          <p:cNvGraphicFramePr>
            <a:graphicFrameLocks/>
          </p:cNvGraphicFramePr>
          <p:nvPr/>
        </p:nvGraphicFramePr>
        <p:xfrm>
          <a:off x="5853100" y="3931528"/>
          <a:ext cx="304800" cy="289560"/>
        </p:xfrm>
        <a:graphic>
          <a:graphicData uri="http://schemas.openxmlformats.org/presentationml/2006/ole">
            <mc:AlternateContent xmlns:mc="http://schemas.openxmlformats.org/markup-compatibility/2006">
              <mc:Choice xmlns:v="urn:schemas-microsoft-com:vml" Requires="v">
                <p:oleObj spid="_x0000_s318577" name="Equation" r:id="rId6" imgW="247712" imgH="228600" progId="Equation.DSMT4">
                  <p:embed/>
                </p:oleObj>
              </mc:Choice>
              <mc:Fallback>
                <p:oleObj name="Equation" r:id="rId6" imgW="247712" imgH="228600" progId="Equation.DSMT4">
                  <p:embed/>
                  <p:pic>
                    <p:nvPicPr>
                      <p:cNvPr id="0" name="Picture 9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3100" y="3931528"/>
                        <a:ext cx="304800" cy="28956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16388" name="Object 16"/>
          <p:cNvGraphicFramePr>
            <a:graphicFrameLocks/>
          </p:cNvGraphicFramePr>
          <p:nvPr/>
        </p:nvGraphicFramePr>
        <p:xfrm>
          <a:off x="6618185" y="3645024"/>
          <a:ext cx="304800" cy="289560"/>
        </p:xfrm>
        <a:graphic>
          <a:graphicData uri="http://schemas.openxmlformats.org/presentationml/2006/ole">
            <mc:AlternateContent xmlns:mc="http://schemas.openxmlformats.org/markup-compatibility/2006">
              <mc:Choice xmlns:v="urn:schemas-microsoft-com:vml" Requires="v">
                <p:oleObj spid="_x0000_s318578" name="Equation" r:id="rId8" imgW="247712" imgH="228600" progId="Equation.DSMT4">
                  <p:embed/>
                </p:oleObj>
              </mc:Choice>
              <mc:Fallback>
                <p:oleObj name="Equation" r:id="rId8" imgW="247712" imgH="228600" progId="Equation.DSMT4">
                  <p:embed/>
                  <p:pic>
                    <p:nvPicPr>
                      <p:cNvPr id="0" name="Picture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8185" y="3645024"/>
                        <a:ext cx="304800" cy="28956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16410" name="Oval 18"/>
          <p:cNvSpPr>
            <a:spLocks noChangeArrowheads="1"/>
          </p:cNvSpPr>
          <p:nvPr/>
        </p:nvSpPr>
        <p:spPr bwMode="auto">
          <a:xfrm>
            <a:off x="2749550" y="3862388"/>
            <a:ext cx="369888" cy="484187"/>
          </a:xfrm>
          <a:prstGeom prst="ellipse">
            <a:avLst/>
          </a:prstGeom>
          <a:noFill/>
          <a:ln w="19050">
            <a:solidFill>
              <a:srgbClr val="92D050"/>
            </a:solidFill>
            <a:round/>
            <a:headEnd/>
            <a:tailEnd/>
          </a:ln>
        </p:spPr>
        <p:txBody>
          <a:bodyPr wrap="none" anchor="ctr"/>
          <a:lstStyle/>
          <a:p>
            <a:endParaRPr lang="en-GB"/>
          </a:p>
        </p:txBody>
      </p:sp>
      <p:sp>
        <p:nvSpPr>
          <p:cNvPr id="16411" name="Oval 19"/>
          <p:cNvSpPr>
            <a:spLocks noChangeArrowheads="1"/>
          </p:cNvSpPr>
          <p:nvPr/>
        </p:nvSpPr>
        <p:spPr bwMode="auto">
          <a:xfrm>
            <a:off x="2774950" y="2133600"/>
            <a:ext cx="300038" cy="485775"/>
          </a:xfrm>
          <a:prstGeom prst="ellipse">
            <a:avLst/>
          </a:prstGeom>
          <a:noFill/>
          <a:ln w="19050">
            <a:solidFill>
              <a:schemeClr val="accent2">
                <a:lumMod val="60000"/>
                <a:lumOff val="40000"/>
              </a:schemeClr>
            </a:solidFill>
            <a:round/>
            <a:headEnd/>
            <a:tailEnd/>
          </a:ln>
        </p:spPr>
        <p:txBody>
          <a:bodyPr wrap="none" anchor="ctr"/>
          <a:lstStyle/>
          <a:p>
            <a:endParaRPr lang="en-GB"/>
          </a:p>
        </p:txBody>
      </p:sp>
      <p:sp>
        <p:nvSpPr>
          <p:cNvPr id="17430" name="Oval 20"/>
          <p:cNvSpPr>
            <a:spLocks noChangeArrowheads="1"/>
          </p:cNvSpPr>
          <p:nvPr/>
        </p:nvSpPr>
        <p:spPr bwMode="auto">
          <a:xfrm>
            <a:off x="2703513" y="3575050"/>
            <a:ext cx="407987" cy="4445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a:p>
        </p:txBody>
      </p:sp>
      <p:graphicFrame>
        <p:nvGraphicFramePr>
          <p:cNvPr id="16389" name="Object 22"/>
          <p:cNvGraphicFramePr>
            <a:graphicFrameLocks/>
          </p:cNvGraphicFramePr>
          <p:nvPr>
            <p:extLst>
              <p:ext uri="{D42A27DB-BD31-4B8C-83A1-F6EECF244321}">
                <p14:modId xmlns:p14="http://schemas.microsoft.com/office/powerpoint/2010/main" val="4080418264"/>
              </p:ext>
            </p:extLst>
          </p:nvPr>
        </p:nvGraphicFramePr>
        <p:xfrm>
          <a:off x="2747963" y="3679825"/>
          <a:ext cx="319087" cy="244475"/>
        </p:xfrm>
        <a:graphic>
          <a:graphicData uri="http://schemas.openxmlformats.org/presentationml/2006/ole">
            <mc:AlternateContent xmlns:mc="http://schemas.openxmlformats.org/markup-compatibility/2006">
              <mc:Choice xmlns:v="urn:schemas-microsoft-com:vml" Requires="v">
                <p:oleObj spid="_x0000_s318579" name="Equation" r:id="rId10" imgW="257167" imgH="190500" progId="Equation.DSMT4">
                  <p:embed/>
                </p:oleObj>
              </mc:Choice>
              <mc:Fallback>
                <p:oleObj name="Equation" r:id="rId10" imgW="257167" imgH="190500" progId="Equation.DSMT4">
                  <p:embed/>
                  <p:pic>
                    <p:nvPicPr>
                      <p:cNvPr id="0" name="Picture 9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7963" y="3679825"/>
                        <a:ext cx="319087" cy="244475"/>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cxnSp>
        <p:nvCxnSpPr>
          <p:cNvPr id="16418" name="AutoShape 24"/>
          <p:cNvCxnSpPr>
            <a:cxnSpLocks noChangeShapeType="1"/>
            <a:stCxn id="17431" idx="5"/>
            <a:endCxn id="17430" idx="6"/>
          </p:cNvCxnSpPr>
          <p:nvPr/>
        </p:nvCxnSpPr>
        <p:spPr bwMode="auto">
          <a:xfrm>
            <a:off x="3025379" y="2709069"/>
            <a:ext cx="86121" cy="1088231"/>
          </a:xfrm>
          <a:prstGeom prst="curvedConnector3">
            <a:avLst>
              <a:gd name="adj1" fmla="val 393091"/>
            </a:avLst>
          </a:prstGeom>
          <a:noFill/>
          <a:ln w="19050">
            <a:solidFill>
              <a:srgbClr val="92D050"/>
            </a:solidFill>
            <a:round/>
            <a:headEnd type="triangle" w="med" len="med"/>
            <a:tailEnd/>
          </a:ln>
        </p:spPr>
      </p:cxnSp>
      <p:cxnSp>
        <p:nvCxnSpPr>
          <p:cNvPr id="16419" name="AutoShape 25"/>
          <p:cNvCxnSpPr>
            <a:cxnSpLocks noChangeShapeType="1"/>
            <a:stCxn id="17431" idx="5"/>
            <a:endCxn id="17426" idx="0"/>
          </p:cNvCxnSpPr>
          <p:nvPr/>
        </p:nvCxnSpPr>
        <p:spPr bwMode="auto">
          <a:xfrm>
            <a:off x="3025379" y="2709069"/>
            <a:ext cx="2999184" cy="953294"/>
          </a:xfrm>
          <a:prstGeom prst="curvedConnector2">
            <a:avLst/>
          </a:prstGeom>
          <a:noFill/>
          <a:ln w="38100">
            <a:solidFill>
              <a:srgbClr val="92D050"/>
            </a:solidFill>
            <a:round/>
            <a:headEnd type="triangle" w="med" len="med"/>
            <a:tailEnd/>
          </a:ln>
        </p:spPr>
      </p:cxnSp>
      <p:cxnSp>
        <p:nvCxnSpPr>
          <p:cNvPr id="16420" name="AutoShape 26"/>
          <p:cNvCxnSpPr>
            <a:cxnSpLocks noChangeShapeType="1"/>
            <a:stCxn id="17431" idx="3"/>
          </p:cNvCxnSpPr>
          <p:nvPr/>
        </p:nvCxnSpPr>
        <p:spPr bwMode="auto">
          <a:xfrm rot="16200000" flipH="1">
            <a:off x="3942554" y="1968503"/>
            <a:ext cx="973447" cy="3027666"/>
          </a:xfrm>
          <a:prstGeom prst="curvedConnector2">
            <a:avLst/>
          </a:prstGeom>
          <a:noFill/>
          <a:ln w="38100">
            <a:solidFill>
              <a:schemeClr val="accent2">
                <a:lumMod val="60000"/>
                <a:lumOff val="40000"/>
              </a:schemeClr>
            </a:solidFill>
            <a:round/>
            <a:headEnd/>
            <a:tailEnd type="triangle" w="med" len="med"/>
          </a:ln>
        </p:spPr>
      </p:cxnSp>
      <p:sp>
        <p:nvSpPr>
          <p:cNvPr id="16421" name="Rectangle 28"/>
          <p:cNvSpPr>
            <a:spLocks noChangeArrowheads="1"/>
          </p:cNvSpPr>
          <p:nvPr/>
        </p:nvSpPr>
        <p:spPr bwMode="auto">
          <a:xfrm>
            <a:off x="3325813" y="668338"/>
            <a:ext cx="1539875" cy="1547812"/>
          </a:xfrm>
          <a:prstGeom prst="rect">
            <a:avLst/>
          </a:prstGeom>
          <a:solidFill>
            <a:srgbClr val="FFFFFF"/>
          </a:solidFill>
          <a:ln w="9525">
            <a:noFill/>
            <a:miter lim="800000"/>
            <a:headEnd/>
            <a:tailEnd/>
          </a:ln>
        </p:spPr>
        <p:txBody>
          <a:bodyPr/>
          <a:lstStyle/>
          <a:p>
            <a:endParaRPr lang="en-GB"/>
          </a:p>
        </p:txBody>
      </p:sp>
      <p:sp>
        <p:nvSpPr>
          <p:cNvPr id="16422" name="Rectangle 29"/>
          <p:cNvSpPr>
            <a:spLocks noChangeArrowheads="1"/>
          </p:cNvSpPr>
          <p:nvPr/>
        </p:nvSpPr>
        <p:spPr bwMode="auto">
          <a:xfrm>
            <a:off x="3325813" y="668338"/>
            <a:ext cx="1539875" cy="1547812"/>
          </a:xfrm>
          <a:prstGeom prst="rect">
            <a:avLst/>
          </a:prstGeom>
          <a:noFill/>
          <a:ln w="0">
            <a:solidFill>
              <a:srgbClr val="FFFFFF"/>
            </a:solidFill>
            <a:miter lim="800000"/>
            <a:headEnd/>
            <a:tailEnd/>
          </a:ln>
        </p:spPr>
        <p:txBody>
          <a:bodyPr/>
          <a:lstStyle/>
          <a:p>
            <a:endParaRPr lang="en-GB"/>
          </a:p>
        </p:txBody>
      </p:sp>
      <p:sp>
        <p:nvSpPr>
          <p:cNvPr id="16423" name="Freeform 30"/>
          <p:cNvSpPr>
            <a:spLocks/>
          </p:cNvSpPr>
          <p:nvPr/>
        </p:nvSpPr>
        <p:spPr bwMode="auto">
          <a:xfrm>
            <a:off x="3325813" y="2216150"/>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424" name="Freeform 31"/>
          <p:cNvSpPr>
            <a:spLocks/>
          </p:cNvSpPr>
          <p:nvPr/>
        </p:nvSpPr>
        <p:spPr bwMode="auto">
          <a:xfrm>
            <a:off x="3325813" y="1906588"/>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425" name="Freeform 32"/>
          <p:cNvSpPr>
            <a:spLocks/>
          </p:cNvSpPr>
          <p:nvPr/>
        </p:nvSpPr>
        <p:spPr bwMode="auto">
          <a:xfrm>
            <a:off x="3325813" y="668338"/>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426" name="Line 33"/>
          <p:cNvSpPr>
            <a:spLocks noChangeShapeType="1"/>
          </p:cNvSpPr>
          <p:nvPr/>
        </p:nvSpPr>
        <p:spPr bwMode="auto">
          <a:xfrm>
            <a:off x="3325813" y="668338"/>
            <a:ext cx="1539875" cy="0"/>
          </a:xfrm>
          <a:prstGeom prst="line">
            <a:avLst/>
          </a:prstGeom>
          <a:noFill/>
          <a:ln w="0">
            <a:solidFill>
              <a:srgbClr val="000000"/>
            </a:solidFill>
            <a:round/>
            <a:headEnd/>
            <a:tailEnd/>
          </a:ln>
        </p:spPr>
        <p:txBody>
          <a:bodyPr/>
          <a:lstStyle/>
          <a:p>
            <a:endParaRPr lang="en-US"/>
          </a:p>
        </p:txBody>
      </p:sp>
      <p:sp>
        <p:nvSpPr>
          <p:cNvPr id="16427" name="Freeform 34"/>
          <p:cNvSpPr>
            <a:spLocks/>
          </p:cNvSpPr>
          <p:nvPr/>
        </p:nvSpPr>
        <p:spPr bwMode="auto">
          <a:xfrm>
            <a:off x="3325813" y="668338"/>
            <a:ext cx="1539875" cy="1547812"/>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428" name="Line 35"/>
          <p:cNvSpPr>
            <a:spLocks noChangeShapeType="1"/>
          </p:cNvSpPr>
          <p:nvPr/>
        </p:nvSpPr>
        <p:spPr bwMode="auto">
          <a:xfrm flipV="1">
            <a:off x="3325813" y="668338"/>
            <a:ext cx="0" cy="1547812"/>
          </a:xfrm>
          <a:prstGeom prst="line">
            <a:avLst/>
          </a:prstGeom>
          <a:noFill/>
          <a:ln w="0">
            <a:solidFill>
              <a:srgbClr val="000000"/>
            </a:solidFill>
            <a:round/>
            <a:headEnd/>
            <a:tailEnd/>
          </a:ln>
        </p:spPr>
        <p:txBody>
          <a:bodyPr/>
          <a:lstStyle/>
          <a:p>
            <a:endParaRPr lang="en-US"/>
          </a:p>
        </p:txBody>
      </p:sp>
      <p:sp>
        <p:nvSpPr>
          <p:cNvPr id="16429" name="Line 36"/>
          <p:cNvSpPr>
            <a:spLocks noChangeShapeType="1"/>
          </p:cNvSpPr>
          <p:nvPr/>
        </p:nvSpPr>
        <p:spPr bwMode="auto">
          <a:xfrm>
            <a:off x="3325813" y="2216150"/>
            <a:ext cx="1539875" cy="0"/>
          </a:xfrm>
          <a:prstGeom prst="line">
            <a:avLst/>
          </a:prstGeom>
          <a:noFill/>
          <a:ln w="0">
            <a:solidFill>
              <a:srgbClr val="000000"/>
            </a:solidFill>
            <a:round/>
            <a:headEnd/>
            <a:tailEnd/>
          </a:ln>
        </p:spPr>
        <p:txBody>
          <a:bodyPr/>
          <a:lstStyle/>
          <a:p>
            <a:endParaRPr lang="en-US"/>
          </a:p>
        </p:txBody>
      </p:sp>
      <p:sp>
        <p:nvSpPr>
          <p:cNvPr id="16430" name="Line 37"/>
          <p:cNvSpPr>
            <a:spLocks noChangeShapeType="1"/>
          </p:cNvSpPr>
          <p:nvPr/>
        </p:nvSpPr>
        <p:spPr bwMode="auto">
          <a:xfrm flipV="1">
            <a:off x="3325813" y="668338"/>
            <a:ext cx="0" cy="1547812"/>
          </a:xfrm>
          <a:prstGeom prst="line">
            <a:avLst/>
          </a:prstGeom>
          <a:noFill/>
          <a:ln w="0">
            <a:solidFill>
              <a:srgbClr val="000000"/>
            </a:solidFill>
            <a:round/>
            <a:headEnd/>
            <a:tailEnd/>
          </a:ln>
        </p:spPr>
        <p:txBody>
          <a:bodyPr/>
          <a:lstStyle/>
          <a:p>
            <a:endParaRPr lang="en-US"/>
          </a:p>
        </p:txBody>
      </p:sp>
      <p:sp>
        <p:nvSpPr>
          <p:cNvPr id="16431" name="Line 38"/>
          <p:cNvSpPr>
            <a:spLocks noChangeShapeType="1"/>
          </p:cNvSpPr>
          <p:nvPr/>
        </p:nvSpPr>
        <p:spPr bwMode="auto">
          <a:xfrm flipV="1">
            <a:off x="3551238" y="2201863"/>
            <a:ext cx="0" cy="14287"/>
          </a:xfrm>
          <a:prstGeom prst="line">
            <a:avLst/>
          </a:prstGeom>
          <a:noFill/>
          <a:ln w="0">
            <a:solidFill>
              <a:srgbClr val="000000"/>
            </a:solidFill>
            <a:round/>
            <a:headEnd/>
            <a:tailEnd/>
          </a:ln>
        </p:spPr>
        <p:txBody>
          <a:bodyPr/>
          <a:lstStyle/>
          <a:p>
            <a:endParaRPr lang="en-US"/>
          </a:p>
        </p:txBody>
      </p:sp>
      <p:sp>
        <p:nvSpPr>
          <p:cNvPr id="16432" name="Line 39"/>
          <p:cNvSpPr>
            <a:spLocks noChangeShapeType="1"/>
          </p:cNvSpPr>
          <p:nvPr/>
        </p:nvSpPr>
        <p:spPr bwMode="auto">
          <a:xfrm>
            <a:off x="3551238" y="668338"/>
            <a:ext cx="0" cy="14287"/>
          </a:xfrm>
          <a:prstGeom prst="line">
            <a:avLst/>
          </a:prstGeom>
          <a:noFill/>
          <a:ln w="0">
            <a:solidFill>
              <a:srgbClr val="000000"/>
            </a:solidFill>
            <a:round/>
            <a:headEnd/>
            <a:tailEnd/>
          </a:ln>
        </p:spPr>
        <p:txBody>
          <a:bodyPr/>
          <a:lstStyle/>
          <a:p>
            <a:endParaRPr lang="en-US"/>
          </a:p>
        </p:txBody>
      </p:sp>
      <p:sp>
        <p:nvSpPr>
          <p:cNvPr id="16433" name="Rectangle 40"/>
          <p:cNvSpPr>
            <a:spLocks noChangeArrowheads="1"/>
          </p:cNvSpPr>
          <p:nvPr/>
        </p:nvSpPr>
        <p:spPr bwMode="auto">
          <a:xfrm>
            <a:off x="3509963"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434" name="Line 41"/>
          <p:cNvSpPr>
            <a:spLocks noChangeShapeType="1"/>
          </p:cNvSpPr>
          <p:nvPr/>
        </p:nvSpPr>
        <p:spPr bwMode="auto">
          <a:xfrm flipV="1">
            <a:off x="3789363" y="2201863"/>
            <a:ext cx="0" cy="14287"/>
          </a:xfrm>
          <a:prstGeom prst="line">
            <a:avLst/>
          </a:prstGeom>
          <a:noFill/>
          <a:ln w="0">
            <a:solidFill>
              <a:srgbClr val="000000"/>
            </a:solidFill>
            <a:round/>
            <a:headEnd/>
            <a:tailEnd/>
          </a:ln>
        </p:spPr>
        <p:txBody>
          <a:bodyPr/>
          <a:lstStyle/>
          <a:p>
            <a:endParaRPr lang="en-US"/>
          </a:p>
        </p:txBody>
      </p:sp>
      <p:sp>
        <p:nvSpPr>
          <p:cNvPr id="16435" name="Line 42"/>
          <p:cNvSpPr>
            <a:spLocks noChangeShapeType="1"/>
          </p:cNvSpPr>
          <p:nvPr/>
        </p:nvSpPr>
        <p:spPr bwMode="auto">
          <a:xfrm>
            <a:off x="3789363" y="668338"/>
            <a:ext cx="0" cy="14287"/>
          </a:xfrm>
          <a:prstGeom prst="line">
            <a:avLst/>
          </a:prstGeom>
          <a:noFill/>
          <a:ln w="0">
            <a:solidFill>
              <a:srgbClr val="000000"/>
            </a:solidFill>
            <a:round/>
            <a:headEnd/>
            <a:tailEnd/>
          </a:ln>
        </p:spPr>
        <p:txBody>
          <a:bodyPr/>
          <a:lstStyle/>
          <a:p>
            <a:endParaRPr lang="en-US"/>
          </a:p>
        </p:txBody>
      </p:sp>
      <p:sp>
        <p:nvSpPr>
          <p:cNvPr id="16436" name="Rectangle 43"/>
          <p:cNvSpPr>
            <a:spLocks noChangeArrowheads="1"/>
          </p:cNvSpPr>
          <p:nvPr/>
        </p:nvSpPr>
        <p:spPr bwMode="auto">
          <a:xfrm>
            <a:off x="3748088"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437" name="Line 44"/>
          <p:cNvSpPr>
            <a:spLocks noChangeShapeType="1"/>
          </p:cNvSpPr>
          <p:nvPr/>
        </p:nvSpPr>
        <p:spPr bwMode="auto">
          <a:xfrm flipV="1">
            <a:off x="4035425" y="2201863"/>
            <a:ext cx="0" cy="14287"/>
          </a:xfrm>
          <a:prstGeom prst="line">
            <a:avLst/>
          </a:prstGeom>
          <a:noFill/>
          <a:ln w="0">
            <a:solidFill>
              <a:srgbClr val="000000"/>
            </a:solidFill>
            <a:round/>
            <a:headEnd/>
            <a:tailEnd/>
          </a:ln>
        </p:spPr>
        <p:txBody>
          <a:bodyPr/>
          <a:lstStyle/>
          <a:p>
            <a:endParaRPr lang="en-US"/>
          </a:p>
        </p:txBody>
      </p:sp>
      <p:sp>
        <p:nvSpPr>
          <p:cNvPr id="16438" name="Line 45"/>
          <p:cNvSpPr>
            <a:spLocks noChangeShapeType="1"/>
          </p:cNvSpPr>
          <p:nvPr/>
        </p:nvSpPr>
        <p:spPr bwMode="auto">
          <a:xfrm>
            <a:off x="4035425" y="668338"/>
            <a:ext cx="0" cy="14287"/>
          </a:xfrm>
          <a:prstGeom prst="line">
            <a:avLst/>
          </a:prstGeom>
          <a:noFill/>
          <a:ln w="0">
            <a:solidFill>
              <a:srgbClr val="000000"/>
            </a:solidFill>
            <a:round/>
            <a:headEnd/>
            <a:tailEnd/>
          </a:ln>
        </p:spPr>
        <p:txBody>
          <a:bodyPr/>
          <a:lstStyle/>
          <a:p>
            <a:endParaRPr lang="en-US"/>
          </a:p>
        </p:txBody>
      </p:sp>
      <p:sp>
        <p:nvSpPr>
          <p:cNvPr id="16439" name="Rectangle 46"/>
          <p:cNvSpPr>
            <a:spLocks noChangeArrowheads="1"/>
          </p:cNvSpPr>
          <p:nvPr/>
        </p:nvSpPr>
        <p:spPr bwMode="auto">
          <a:xfrm>
            <a:off x="3994150"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30</a:t>
            </a:r>
            <a:endParaRPr lang="en-GB"/>
          </a:p>
        </p:txBody>
      </p:sp>
      <p:sp>
        <p:nvSpPr>
          <p:cNvPr id="16440" name="Line 47"/>
          <p:cNvSpPr>
            <a:spLocks noChangeShapeType="1"/>
          </p:cNvSpPr>
          <p:nvPr/>
        </p:nvSpPr>
        <p:spPr bwMode="auto">
          <a:xfrm flipV="1">
            <a:off x="4279900" y="2201863"/>
            <a:ext cx="0" cy="14287"/>
          </a:xfrm>
          <a:prstGeom prst="line">
            <a:avLst/>
          </a:prstGeom>
          <a:noFill/>
          <a:ln w="0">
            <a:solidFill>
              <a:srgbClr val="000000"/>
            </a:solidFill>
            <a:round/>
            <a:headEnd/>
            <a:tailEnd/>
          </a:ln>
        </p:spPr>
        <p:txBody>
          <a:bodyPr/>
          <a:lstStyle/>
          <a:p>
            <a:endParaRPr lang="en-US"/>
          </a:p>
        </p:txBody>
      </p:sp>
      <p:sp>
        <p:nvSpPr>
          <p:cNvPr id="16441" name="Line 48"/>
          <p:cNvSpPr>
            <a:spLocks noChangeShapeType="1"/>
          </p:cNvSpPr>
          <p:nvPr/>
        </p:nvSpPr>
        <p:spPr bwMode="auto">
          <a:xfrm>
            <a:off x="4279900" y="668338"/>
            <a:ext cx="0" cy="14287"/>
          </a:xfrm>
          <a:prstGeom prst="line">
            <a:avLst/>
          </a:prstGeom>
          <a:noFill/>
          <a:ln w="0">
            <a:solidFill>
              <a:srgbClr val="000000"/>
            </a:solidFill>
            <a:round/>
            <a:headEnd/>
            <a:tailEnd/>
          </a:ln>
        </p:spPr>
        <p:txBody>
          <a:bodyPr/>
          <a:lstStyle/>
          <a:p>
            <a:endParaRPr lang="en-US"/>
          </a:p>
        </p:txBody>
      </p:sp>
      <p:sp>
        <p:nvSpPr>
          <p:cNvPr id="16442" name="Rectangle 49"/>
          <p:cNvSpPr>
            <a:spLocks noChangeArrowheads="1"/>
          </p:cNvSpPr>
          <p:nvPr/>
        </p:nvSpPr>
        <p:spPr bwMode="auto">
          <a:xfrm>
            <a:off x="4238625"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a:p>
        </p:txBody>
      </p:sp>
      <p:sp>
        <p:nvSpPr>
          <p:cNvPr id="16443" name="Line 50"/>
          <p:cNvSpPr>
            <a:spLocks noChangeShapeType="1"/>
          </p:cNvSpPr>
          <p:nvPr/>
        </p:nvSpPr>
        <p:spPr bwMode="auto">
          <a:xfrm flipV="1">
            <a:off x="4525963" y="2201863"/>
            <a:ext cx="0" cy="14287"/>
          </a:xfrm>
          <a:prstGeom prst="line">
            <a:avLst/>
          </a:prstGeom>
          <a:noFill/>
          <a:ln w="0">
            <a:solidFill>
              <a:srgbClr val="000000"/>
            </a:solidFill>
            <a:round/>
            <a:headEnd/>
            <a:tailEnd/>
          </a:ln>
        </p:spPr>
        <p:txBody>
          <a:bodyPr/>
          <a:lstStyle/>
          <a:p>
            <a:endParaRPr lang="en-US"/>
          </a:p>
        </p:txBody>
      </p:sp>
      <p:sp>
        <p:nvSpPr>
          <p:cNvPr id="16444" name="Line 51"/>
          <p:cNvSpPr>
            <a:spLocks noChangeShapeType="1"/>
          </p:cNvSpPr>
          <p:nvPr/>
        </p:nvSpPr>
        <p:spPr bwMode="auto">
          <a:xfrm>
            <a:off x="4525963" y="668338"/>
            <a:ext cx="0" cy="14287"/>
          </a:xfrm>
          <a:prstGeom prst="line">
            <a:avLst/>
          </a:prstGeom>
          <a:noFill/>
          <a:ln w="0">
            <a:solidFill>
              <a:srgbClr val="000000"/>
            </a:solidFill>
            <a:round/>
            <a:headEnd/>
            <a:tailEnd/>
          </a:ln>
        </p:spPr>
        <p:txBody>
          <a:bodyPr/>
          <a:lstStyle/>
          <a:p>
            <a:endParaRPr lang="en-US"/>
          </a:p>
        </p:txBody>
      </p:sp>
      <p:sp>
        <p:nvSpPr>
          <p:cNvPr id="16445" name="Rectangle 52"/>
          <p:cNvSpPr>
            <a:spLocks noChangeArrowheads="1"/>
          </p:cNvSpPr>
          <p:nvPr/>
        </p:nvSpPr>
        <p:spPr bwMode="auto">
          <a:xfrm>
            <a:off x="4484688"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50</a:t>
            </a:r>
            <a:endParaRPr lang="en-GB"/>
          </a:p>
        </p:txBody>
      </p:sp>
      <p:sp>
        <p:nvSpPr>
          <p:cNvPr id="16446" name="Line 53"/>
          <p:cNvSpPr>
            <a:spLocks noChangeShapeType="1"/>
          </p:cNvSpPr>
          <p:nvPr/>
        </p:nvSpPr>
        <p:spPr bwMode="auto">
          <a:xfrm flipV="1">
            <a:off x="4764088" y="2201863"/>
            <a:ext cx="0" cy="14287"/>
          </a:xfrm>
          <a:prstGeom prst="line">
            <a:avLst/>
          </a:prstGeom>
          <a:noFill/>
          <a:ln w="0">
            <a:solidFill>
              <a:srgbClr val="000000"/>
            </a:solidFill>
            <a:round/>
            <a:headEnd/>
            <a:tailEnd/>
          </a:ln>
        </p:spPr>
        <p:txBody>
          <a:bodyPr/>
          <a:lstStyle/>
          <a:p>
            <a:endParaRPr lang="en-US"/>
          </a:p>
        </p:txBody>
      </p:sp>
      <p:sp>
        <p:nvSpPr>
          <p:cNvPr id="16447" name="Line 54"/>
          <p:cNvSpPr>
            <a:spLocks noChangeShapeType="1"/>
          </p:cNvSpPr>
          <p:nvPr/>
        </p:nvSpPr>
        <p:spPr bwMode="auto">
          <a:xfrm>
            <a:off x="4764088" y="668338"/>
            <a:ext cx="0" cy="14287"/>
          </a:xfrm>
          <a:prstGeom prst="line">
            <a:avLst/>
          </a:prstGeom>
          <a:noFill/>
          <a:ln w="0">
            <a:solidFill>
              <a:srgbClr val="000000"/>
            </a:solidFill>
            <a:round/>
            <a:headEnd/>
            <a:tailEnd/>
          </a:ln>
        </p:spPr>
        <p:txBody>
          <a:bodyPr/>
          <a:lstStyle/>
          <a:p>
            <a:endParaRPr lang="en-US"/>
          </a:p>
        </p:txBody>
      </p:sp>
      <p:sp>
        <p:nvSpPr>
          <p:cNvPr id="16448" name="Rectangle 55"/>
          <p:cNvSpPr>
            <a:spLocks noChangeArrowheads="1"/>
          </p:cNvSpPr>
          <p:nvPr/>
        </p:nvSpPr>
        <p:spPr bwMode="auto">
          <a:xfrm>
            <a:off x="4722813"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a:p>
        </p:txBody>
      </p:sp>
      <p:sp>
        <p:nvSpPr>
          <p:cNvPr id="16449" name="Line 56"/>
          <p:cNvSpPr>
            <a:spLocks noChangeShapeType="1"/>
          </p:cNvSpPr>
          <p:nvPr/>
        </p:nvSpPr>
        <p:spPr bwMode="auto">
          <a:xfrm>
            <a:off x="3325813" y="2216150"/>
            <a:ext cx="20637" cy="0"/>
          </a:xfrm>
          <a:prstGeom prst="line">
            <a:avLst/>
          </a:prstGeom>
          <a:noFill/>
          <a:ln w="0">
            <a:solidFill>
              <a:srgbClr val="000000"/>
            </a:solidFill>
            <a:round/>
            <a:headEnd/>
            <a:tailEnd/>
          </a:ln>
        </p:spPr>
        <p:txBody>
          <a:bodyPr/>
          <a:lstStyle/>
          <a:p>
            <a:endParaRPr lang="en-US"/>
          </a:p>
        </p:txBody>
      </p:sp>
      <p:sp>
        <p:nvSpPr>
          <p:cNvPr id="16450" name="Line 57"/>
          <p:cNvSpPr>
            <a:spLocks noChangeShapeType="1"/>
          </p:cNvSpPr>
          <p:nvPr/>
        </p:nvSpPr>
        <p:spPr bwMode="auto">
          <a:xfrm flipH="1">
            <a:off x="4846638" y="2216150"/>
            <a:ext cx="19050" cy="0"/>
          </a:xfrm>
          <a:prstGeom prst="line">
            <a:avLst/>
          </a:prstGeom>
          <a:noFill/>
          <a:ln w="0">
            <a:solidFill>
              <a:srgbClr val="000000"/>
            </a:solidFill>
            <a:round/>
            <a:headEnd/>
            <a:tailEnd/>
          </a:ln>
        </p:spPr>
        <p:txBody>
          <a:bodyPr/>
          <a:lstStyle/>
          <a:p>
            <a:endParaRPr lang="en-US"/>
          </a:p>
        </p:txBody>
      </p:sp>
      <p:sp>
        <p:nvSpPr>
          <p:cNvPr id="16451" name="Rectangle 58"/>
          <p:cNvSpPr>
            <a:spLocks noChangeArrowheads="1"/>
          </p:cNvSpPr>
          <p:nvPr/>
        </p:nvSpPr>
        <p:spPr bwMode="auto">
          <a:xfrm>
            <a:off x="3236913" y="2160588"/>
            <a:ext cx="65087"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452" name="Line 59"/>
          <p:cNvSpPr>
            <a:spLocks noChangeShapeType="1"/>
          </p:cNvSpPr>
          <p:nvPr/>
        </p:nvSpPr>
        <p:spPr bwMode="auto">
          <a:xfrm>
            <a:off x="3325813" y="1906588"/>
            <a:ext cx="20637" cy="0"/>
          </a:xfrm>
          <a:prstGeom prst="line">
            <a:avLst/>
          </a:prstGeom>
          <a:noFill/>
          <a:ln w="0">
            <a:solidFill>
              <a:srgbClr val="000000"/>
            </a:solidFill>
            <a:round/>
            <a:headEnd/>
            <a:tailEnd/>
          </a:ln>
        </p:spPr>
        <p:txBody>
          <a:bodyPr/>
          <a:lstStyle/>
          <a:p>
            <a:endParaRPr lang="en-US"/>
          </a:p>
        </p:txBody>
      </p:sp>
      <p:sp>
        <p:nvSpPr>
          <p:cNvPr id="16453" name="Line 60"/>
          <p:cNvSpPr>
            <a:spLocks noChangeShapeType="1"/>
          </p:cNvSpPr>
          <p:nvPr/>
        </p:nvSpPr>
        <p:spPr bwMode="auto">
          <a:xfrm flipH="1">
            <a:off x="4846638" y="1906588"/>
            <a:ext cx="19050" cy="0"/>
          </a:xfrm>
          <a:prstGeom prst="line">
            <a:avLst/>
          </a:prstGeom>
          <a:noFill/>
          <a:ln w="0">
            <a:solidFill>
              <a:srgbClr val="000000"/>
            </a:solidFill>
            <a:round/>
            <a:headEnd/>
            <a:tailEnd/>
          </a:ln>
        </p:spPr>
        <p:txBody>
          <a:bodyPr/>
          <a:lstStyle/>
          <a:p>
            <a:endParaRPr lang="en-US"/>
          </a:p>
        </p:txBody>
      </p:sp>
      <p:sp>
        <p:nvSpPr>
          <p:cNvPr id="16454" name="Rectangle 61"/>
          <p:cNvSpPr>
            <a:spLocks noChangeArrowheads="1"/>
          </p:cNvSpPr>
          <p:nvPr/>
        </p:nvSpPr>
        <p:spPr bwMode="auto">
          <a:xfrm>
            <a:off x="3265488" y="1851025"/>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16455" name="Line 62"/>
          <p:cNvSpPr>
            <a:spLocks noChangeShapeType="1"/>
          </p:cNvSpPr>
          <p:nvPr/>
        </p:nvSpPr>
        <p:spPr bwMode="auto">
          <a:xfrm>
            <a:off x="3325813" y="1597025"/>
            <a:ext cx="20637" cy="0"/>
          </a:xfrm>
          <a:prstGeom prst="line">
            <a:avLst/>
          </a:prstGeom>
          <a:noFill/>
          <a:ln w="0">
            <a:solidFill>
              <a:srgbClr val="000000"/>
            </a:solidFill>
            <a:round/>
            <a:headEnd/>
            <a:tailEnd/>
          </a:ln>
        </p:spPr>
        <p:txBody>
          <a:bodyPr/>
          <a:lstStyle/>
          <a:p>
            <a:endParaRPr lang="en-US"/>
          </a:p>
        </p:txBody>
      </p:sp>
      <p:sp>
        <p:nvSpPr>
          <p:cNvPr id="16456" name="Line 63"/>
          <p:cNvSpPr>
            <a:spLocks noChangeShapeType="1"/>
          </p:cNvSpPr>
          <p:nvPr/>
        </p:nvSpPr>
        <p:spPr bwMode="auto">
          <a:xfrm flipH="1">
            <a:off x="4846638" y="1597025"/>
            <a:ext cx="19050" cy="0"/>
          </a:xfrm>
          <a:prstGeom prst="line">
            <a:avLst/>
          </a:prstGeom>
          <a:noFill/>
          <a:ln w="0">
            <a:solidFill>
              <a:srgbClr val="000000"/>
            </a:solidFill>
            <a:round/>
            <a:headEnd/>
            <a:tailEnd/>
          </a:ln>
        </p:spPr>
        <p:txBody>
          <a:bodyPr/>
          <a:lstStyle/>
          <a:p>
            <a:endParaRPr lang="en-US"/>
          </a:p>
        </p:txBody>
      </p:sp>
      <p:sp>
        <p:nvSpPr>
          <p:cNvPr id="16457" name="Rectangle 64"/>
          <p:cNvSpPr>
            <a:spLocks noChangeArrowheads="1"/>
          </p:cNvSpPr>
          <p:nvPr/>
        </p:nvSpPr>
        <p:spPr bwMode="auto">
          <a:xfrm>
            <a:off x="3265488" y="154146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458" name="Line 65"/>
          <p:cNvSpPr>
            <a:spLocks noChangeShapeType="1"/>
          </p:cNvSpPr>
          <p:nvPr/>
        </p:nvSpPr>
        <p:spPr bwMode="auto">
          <a:xfrm>
            <a:off x="3325813" y="1287463"/>
            <a:ext cx="20637" cy="0"/>
          </a:xfrm>
          <a:prstGeom prst="line">
            <a:avLst/>
          </a:prstGeom>
          <a:noFill/>
          <a:ln w="0">
            <a:solidFill>
              <a:srgbClr val="000000"/>
            </a:solidFill>
            <a:round/>
            <a:headEnd/>
            <a:tailEnd/>
          </a:ln>
        </p:spPr>
        <p:txBody>
          <a:bodyPr/>
          <a:lstStyle/>
          <a:p>
            <a:endParaRPr lang="en-US"/>
          </a:p>
        </p:txBody>
      </p:sp>
      <p:sp>
        <p:nvSpPr>
          <p:cNvPr id="16459" name="Line 66"/>
          <p:cNvSpPr>
            <a:spLocks noChangeShapeType="1"/>
          </p:cNvSpPr>
          <p:nvPr/>
        </p:nvSpPr>
        <p:spPr bwMode="auto">
          <a:xfrm flipH="1">
            <a:off x="4846638" y="1287463"/>
            <a:ext cx="19050" cy="0"/>
          </a:xfrm>
          <a:prstGeom prst="line">
            <a:avLst/>
          </a:prstGeom>
          <a:noFill/>
          <a:ln w="0">
            <a:solidFill>
              <a:srgbClr val="000000"/>
            </a:solidFill>
            <a:round/>
            <a:headEnd/>
            <a:tailEnd/>
          </a:ln>
        </p:spPr>
        <p:txBody>
          <a:bodyPr/>
          <a:lstStyle/>
          <a:p>
            <a:endParaRPr lang="en-US"/>
          </a:p>
        </p:txBody>
      </p:sp>
      <p:sp>
        <p:nvSpPr>
          <p:cNvPr id="16460" name="Rectangle 67"/>
          <p:cNvSpPr>
            <a:spLocks noChangeArrowheads="1"/>
          </p:cNvSpPr>
          <p:nvPr/>
        </p:nvSpPr>
        <p:spPr bwMode="auto">
          <a:xfrm>
            <a:off x="3224213" y="123190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461" name="Line 68"/>
          <p:cNvSpPr>
            <a:spLocks noChangeShapeType="1"/>
          </p:cNvSpPr>
          <p:nvPr/>
        </p:nvSpPr>
        <p:spPr bwMode="auto">
          <a:xfrm>
            <a:off x="3325813" y="977900"/>
            <a:ext cx="20637" cy="0"/>
          </a:xfrm>
          <a:prstGeom prst="line">
            <a:avLst/>
          </a:prstGeom>
          <a:noFill/>
          <a:ln w="0">
            <a:solidFill>
              <a:srgbClr val="000000"/>
            </a:solidFill>
            <a:round/>
            <a:headEnd/>
            <a:tailEnd/>
          </a:ln>
        </p:spPr>
        <p:txBody>
          <a:bodyPr/>
          <a:lstStyle/>
          <a:p>
            <a:endParaRPr lang="en-US"/>
          </a:p>
        </p:txBody>
      </p:sp>
      <p:sp>
        <p:nvSpPr>
          <p:cNvPr id="16462" name="Line 69"/>
          <p:cNvSpPr>
            <a:spLocks noChangeShapeType="1"/>
          </p:cNvSpPr>
          <p:nvPr/>
        </p:nvSpPr>
        <p:spPr bwMode="auto">
          <a:xfrm flipH="1">
            <a:off x="4846638" y="977900"/>
            <a:ext cx="19050" cy="0"/>
          </a:xfrm>
          <a:prstGeom prst="line">
            <a:avLst/>
          </a:prstGeom>
          <a:noFill/>
          <a:ln w="0">
            <a:solidFill>
              <a:srgbClr val="000000"/>
            </a:solidFill>
            <a:round/>
            <a:headEnd/>
            <a:tailEnd/>
          </a:ln>
        </p:spPr>
        <p:txBody>
          <a:bodyPr/>
          <a:lstStyle/>
          <a:p>
            <a:endParaRPr lang="en-US"/>
          </a:p>
        </p:txBody>
      </p:sp>
      <p:sp>
        <p:nvSpPr>
          <p:cNvPr id="16463" name="Rectangle 70"/>
          <p:cNvSpPr>
            <a:spLocks noChangeArrowheads="1"/>
          </p:cNvSpPr>
          <p:nvPr/>
        </p:nvSpPr>
        <p:spPr bwMode="auto">
          <a:xfrm>
            <a:off x="3224213" y="92392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15</a:t>
            </a:r>
            <a:endParaRPr lang="en-GB"/>
          </a:p>
        </p:txBody>
      </p:sp>
      <p:sp>
        <p:nvSpPr>
          <p:cNvPr id="16464" name="Line 71"/>
          <p:cNvSpPr>
            <a:spLocks noChangeShapeType="1"/>
          </p:cNvSpPr>
          <p:nvPr/>
        </p:nvSpPr>
        <p:spPr bwMode="auto">
          <a:xfrm>
            <a:off x="3325813" y="668338"/>
            <a:ext cx="20637" cy="0"/>
          </a:xfrm>
          <a:prstGeom prst="line">
            <a:avLst/>
          </a:prstGeom>
          <a:noFill/>
          <a:ln w="0">
            <a:solidFill>
              <a:srgbClr val="000000"/>
            </a:solidFill>
            <a:round/>
            <a:headEnd/>
            <a:tailEnd/>
          </a:ln>
        </p:spPr>
        <p:txBody>
          <a:bodyPr/>
          <a:lstStyle/>
          <a:p>
            <a:endParaRPr lang="en-US"/>
          </a:p>
        </p:txBody>
      </p:sp>
      <p:sp>
        <p:nvSpPr>
          <p:cNvPr id="16465" name="Line 72"/>
          <p:cNvSpPr>
            <a:spLocks noChangeShapeType="1"/>
          </p:cNvSpPr>
          <p:nvPr/>
        </p:nvSpPr>
        <p:spPr bwMode="auto">
          <a:xfrm flipH="1">
            <a:off x="4846638" y="668338"/>
            <a:ext cx="19050" cy="0"/>
          </a:xfrm>
          <a:prstGeom prst="line">
            <a:avLst/>
          </a:prstGeom>
          <a:noFill/>
          <a:ln w="0">
            <a:solidFill>
              <a:srgbClr val="000000"/>
            </a:solidFill>
            <a:round/>
            <a:headEnd/>
            <a:tailEnd/>
          </a:ln>
        </p:spPr>
        <p:txBody>
          <a:bodyPr/>
          <a:lstStyle/>
          <a:p>
            <a:endParaRPr lang="en-US"/>
          </a:p>
        </p:txBody>
      </p:sp>
      <p:sp>
        <p:nvSpPr>
          <p:cNvPr id="16466" name="Rectangle 73"/>
          <p:cNvSpPr>
            <a:spLocks noChangeArrowheads="1"/>
          </p:cNvSpPr>
          <p:nvPr/>
        </p:nvSpPr>
        <p:spPr bwMode="auto">
          <a:xfrm>
            <a:off x="3224213" y="61436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467" name="Line 74"/>
          <p:cNvSpPr>
            <a:spLocks noChangeShapeType="1"/>
          </p:cNvSpPr>
          <p:nvPr/>
        </p:nvSpPr>
        <p:spPr bwMode="auto">
          <a:xfrm>
            <a:off x="3325813" y="668338"/>
            <a:ext cx="1539875" cy="0"/>
          </a:xfrm>
          <a:prstGeom prst="line">
            <a:avLst/>
          </a:prstGeom>
          <a:noFill/>
          <a:ln w="0">
            <a:solidFill>
              <a:srgbClr val="000000"/>
            </a:solidFill>
            <a:round/>
            <a:headEnd/>
            <a:tailEnd/>
          </a:ln>
        </p:spPr>
        <p:txBody>
          <a:bodyPr/>
          <a:lstStyle/>
          <a:p>
            <a:endParaRPr lang="en-US"/>
          </a:p>
        </p:txBody>
      </p:sp>
      <p:sp>
        <p:nvSpPr>
          <p:cNvPr id="16468" name="Freeform 75"/>
          <p:cNvSpPr>
            <a:spLocks/>
          </p:cNvSpPr>
          <p:nvPr/>
        </p:nvSpPr>
        <p:spPr bwMode="auto">
          <a:xfrm>
            <a:off x="3325813" y="668338"/>
            <a:ext cx="1539875" cy="1547812"/>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469" name="Line 76"/>
          <p:cNvSpPr>
            <a:spLocks noChangeShapeType="1"/>
          </p:cNvSpPr>
          <p:nvPr/>
        </p:nvSpPr>
        <p:spPr bwMode="auto">
          <a:xfrm flipV="1">
            <a:off x="3325813" y="668338"/>
            <a:ext cx="0" cy="1547812"/>
          </a:xfrm>
          <a:prstGeom prst="line">
            <a:avLst/>
          </a:prstGeom>
          <a:noFill/>
          <a:ln w="0">
            <a:solidFill>
              <a:srgbClr val="000000"/>
            </a:solidFill>
            <a:round/>
            <a:headEnd/>
            <a:tailEnd/>
          </a:ln>
        </p:spPr>
        <p:txBody>
          <a:bodyPr/>
          <a:lstStyle/>
          <a:p>
            <a:endParaRPr lang="en-US"/>
          </a:p>
        </p:txBody>
      </p:sp>
      <p:sp>
        <p:nvSpPr>
          <p:cNvPr id="16470" name="Freeform 77"/>
          <p:cNvSpPr>
            <a:spLocks/>
          </p:cNvSpPr>
          <p:nvPr/>
        </p:nvSpPr>
        <p:spPr bwMode="auto">
          <a:xfrm>
            <a:off x="3325813" y="1157288"/>
            <a:ext cx="1539875" cy="762000"/>
          </a:xfrm>
          <a:custGeom>
            <a:avLst/>
            <a:gdLst>
              <a:gd name="T0" fmla="*/ 2147483647 w 970"/>
              <a:gd name="T1" fmla="*/ 2147483647 h 480"/>
              <a:gd name="T2" fmla="*/ 2147483647 w 970"/>
              <a:gd name="T3" fmla="*/ 2147483647 h 480"/>
              <a:gd name="T4" fmla="*/ 2147483647 w 970"/>
              <a:gd name="T5" fmla="*/ 2147483647 h 480"/>
              <a:gd name="T6" fmla="*/ 2147483647 w 970"/>
              <a:gd name="T7" fmla="*/ 2147483647 h 480"/>
              <a:gd name="T8" fmla="*/ 2147483647 w 970"/>
              <a:gd name="T9" fmla="*/ 2147483647 h 480"/>
              <a:gd name="T10" fmla="*/ 2147483647 w 970"/>
              <a:gd name="T11" fmla="*/ 2147483647 h 480"/>
              <a:gd name="T12" fmla="*/ 2147483647 w 970"/>
              <a:gd name="T13" fmla="*/ 2147483647 h 480"/>
              <a:gd name="T14" fmla="*/ 2147483647 w 970"/>
              <a:gd name="T15" fmla="*/ 2147483647 h 480"/>
              <a:gd name="T16" fmla="*/ 2147483647 w 970"/>
              <a:gd name="T17" fmla="*/ 2147483647 h 480"/>
              <a:gd name="T18" fmla="*/ 2147483647 w 970"/>
              <a:gd name="T19" fmla="*/ 2147483647 h 480"/>
              <a:gd name="T20" fmla="*/ 2147483647 w 970"/>
              <a:gd name="T21" fmla="*/ 2147483647 h 480"/>
              <a:gd name="T22" fmla="*/ 2147483647 w 970"/>
              <a:gd name="T23" fmla="*/ 2147483647 h 480"/>
              <a:gd name="T24" fmla="*/ 2147483647 w 970"/>
              <a:gd name="T25" fmla="*/ 2147483647 h 480"/>
              <a:gd name="T26" fmla="*/ 2147483647 w 970"/>
              <a:gd name="T27" fmla="*/ 0 h 480"/>
              <a:gd name="T28" fmla="*/ 2147483647 w 970"/>
              <a:gd name="T29" fmla="*/ 2147483647 h 480"/>
              <a:gd name="T30" fmla="*/ 2147483647 w 970"/>
              <a:gd name="T31" fmla="*/ 2147483647 h 480"/>
              <a:gd name="T32" fmla="*/ 2147483647 w 970"/>
              <a:gd name="T33" fmla="*/ 2147483647 h 480"/>
              <a:gd name="T34" fmla="*/ 2147483647 w 970"/>
              <a:gd name="T35" fmla="*/ 2147483647 h 480"/>
              <a:gd name="T36" fmla="*/ 2147483647 w 970"/>
              <a:gd name="T37" fmla="*/ 2147483647 h 480"/>
              <a:gd name="T38" fmla="*/ 2147483647 w 970"/>
              <a:gd name="T39" fmla="*/ 2147483647 h 480"/>
              <a:gd name="T40" fmla="*/ 2147483647 w 970"/>
              <a:gd name="T41" fmla="*/ 2147483647 h 480"/>
              <a:gd name="T42" fmla="*/ 2147483647 w 970"/>
              <a:gd name="T43" fmla="*/ 2147483647 h 480"/>
              <a:gd name="T44" fmla="*/ 2147483647 w 970"/>
              <a:gd name="T45" fmla="*/ 2147483647 h 480"/>
              <a:gd name="T46" fmla="*/ 2147483647 w 970"/>
              <a:gd name="T47" fmla="*/ 2147483647 h 480"/>
              <a:gd name="T48" fmla="*/ 2147483647 w 970"/>
              <a:gd name="T49" fmla="*/ 2147483647 h 480"/>
              <a:gd name="T50" fmla="*/ 2147483647 w 970"/>
              <a:gd name="T51" fmla="*/ 2147483647 h 480"/>
              <a:gd name="T52" fmla="*/ 2147483647 w 970"/>
              <a:gd name="T53" fmla="*/ 2147483647 h 480"/>
              <a:gd name="T54" fmla="*/ 2147483647 w 970"/>
              <a:gd name="T55" fmla="*/ 2147483647 h 480"/>
              <a:gd name="T56" fmla="*/ 2147483647 w 970"/>
              <a:gd name="T57" fmla="*/ 2147483647 h 480"/>
              <a:gd name="T58" fmla="*/ 2147483647 w 970"/>
              <a:gd name="T59" fmla="*/ 2147483647 h 480"/>
              <a:gd name="T60" fmla="*/ 2147483647 w 970"/>
              <a:gd name="T61" fmla="*/ 2147483647 h 480"/>
              <a:gd name="T62" fmla="*/ 2147483647 w 970"/>
              <a:gd name="T63" fmla="*/ 2147483647 h 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480"/>
              <a:gd name="T98" fmla="*/ 970 w 970"/>
              <a:gd name="T99" fmla="*/ 480 h 4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480">
                <a:moveTo>
                  <a:pt x="0" y="437"/>
                </a:moveTo>
                <a:lnTo>
                  <a:pt x="17" y="450"/>
                </a:lnTo>
                <a:lnTo>
                  <a:pt x="35" y="467"/>
                </a:lnTo>
                <a:lnTo>
                  <a:pt x="47" y="480"/>
                </a:lnTo>
                <a:lnTo>
                  <a:pt x="65" y="480"/>
                </a:lnTo>
                <a:lnTo>
                  <a:pt x="77" y="476"/>
                </a:lnTo>
                <a:lnTo>
                  <a:pt x="95" y="476"/>
                </a:lnTo>
                <a:lnTo>
                  <a:pt x="108" y="472"/>
                </a:lnTo>
                <a:lnTo>
                  <a:pt x="125" y="472"/>
                </a:lnTo>
                <a:lnTo>
                  <a:pt x="142" y="476"/>
                </a:lnTo>
                <a:lnTo>
                  <a:pt x="155" y="476"/>
                </a:lnTo>
                <a:lnTo>
                  <a:pt x="172" y="472"/>
                </a:lnTo>
                <a:lnTo>
                  <a:pt x="185" y="467"/>
                </a:lnTo>
                <a:lnTo>
                  <a:pt x="202" y="467"/>
                </a:lnTo>
                <a:lnTo>
                  <a:pt x="215" y="467"/>
                </a:lnTo>
                <a:lnTo>
                  <a:pt x="232" y="467"/>
                </a:lnTo>
                <a:lnTo>
                  <a:pt x="249" y="459"/>
                </a:lnTo>
                <a:lnTo>
                  <a:pt x="262" y="454"/>
                </a:lnTo>
                <a:lnTo>
                  <a:pt x="279" y="450"/>
                </a:lnTo>
                <a:lnTo>
                  <a:pt x="292" y="437"/>
                </a:lnTo>
                <a:lnTo>
                  <a:pt x="309" y="420"/>
                </a:lnTo>
                <a:lnTo>
                  <a:pt x="326" y="398"/>
                </a:lnTo>
                <a:lnTo>
                  <a:pt x="339" y="355"/>
                </a:lnTo>
                <a:lnTo>
                  <a:pt x="357" y="299"/>
                </a:lnTo>
                <a:lnTo>
                  <a:pt x="369" y="229"/>
                </a:lnTo>
                <a:lnTo>
                  <a:pt x="387" y="143"/>
                </a:lnTo>
                <a:lnTo>
                  <a:pt x="399" y="52"/>
                </a:lnTo>
                <a:lnTo>
                  <a:pt x="417" y="0"/>
                </a:lnTo>
                <a:lnTo>
                  <a:pt x="434" y="65"/>
                </a:lnTo>
                <a:lnTo>
                  <a:pt x="447" y="225"/>
                </a:lnTo>
                <a:lnTo>
                  <a:pt x="464" y="364"/>
                </a:lnTo>
                <a:lnTo>
                  <a:pt x="477" y="428"/>
                </a:lnTo>
                <a:lnTo>
                  <a:pt x="494" y="450"/>
                </a:lnTo>
                <a:lnTo>
                  <a:pt x="507" y="454"/>
                </a:lnTo>
                <a:lnTo>
                  <a:pt x="524" y="450"/>
                </a:lnTo>
                <a:lnTo>
                  <a:pt x="541" y="441"/>
                </a:lnTo>
                <a:lnTo>
                  <a:pt x="554" y="424"/>
                </a:lnTo>
                <a:lnTo>
                  <a:pt x="571" y="415"/>
                </a:lnTo>
                <a:lnTo>
                  <a:pt x="584" y="402"/>
                </a:lnTo>
                <a:lnTo>
                  <a:pt x="601" y="381"/>
                </a:lnTo>
                <a:lnTo>
                  <a:pt x="614" y="342"/>
                </a:lnTo>
                <a:lnTo>
                  <a:pt x="631" y="290"/>
                </a:lnTo>
                <a:lnTo>
                  <a:pt x="648" y="238"/>
                </a:lnTo>
                <a:lnTo>
                  <a:pt x="661" y="182"/>
                </a:lnTo>
                <a:lnTo>
                  <a:pt x="679" y="125"/>
                </a:lnTo>
                <a:lnTo>
                  <a:pt x="691" y="99"/>
                </a:lnTo>
                <a:lnTo>
                  <a:pt x="709" y="117"/>
                </a:lnTo>
                <a:lnTo>
                  <a:pt x="721" y="186"/>
                </a:lnTo>
                <a:lnTo>
                  <a:pt x="739" y="273"/>
                </a:lnTo>
                <a:lnTo>
                  <a:pt x="756" y="342"/>
                </a:lnTo>
                <a:lnTo>
                  <a:pt x="769" y="376"/>
                </a:lnTo>
                <a:lnTo>
                  <a:pt x="786" y="389"/>
                </a:lnTo>
                <a:lnTo>
                  <a:pt x="799" y="385"/>
                </a:lnTo>
                <a:lnTo>
                  <a:pt x="816" y="381"/>
                </a:lnTo>
                <a:lnTo>
                  <a:pt x="829" y="372"/>
                </a:lnTo>
                <a:lnTo>
                  <a:pt x="846" y="346"/>
                </a:lnTo>
                <a:lnTo>
                  <a:pt x="863" y="316"/>
                </a:lnTo>
                <a:lnTo>
                  <a:pt x="876" y="281"/>
                </a:lnTo>
                <a:lnTo>
                  <a:pt x="893" y="238"/>
                </a:lnTo>
                <a:lnTo>
                  <a:pt x="906" y="190"/>
                </a:lnTo>
                <a:lnTo>
                  <a:pt x="923" y="151"/>
                </a:lnTo>
                <a:lnTo>
                  <a:pt x="936" y="138"/>
                </a:lnTo>
                <a:lnTo>
                  <a:pt x="953" y="164"/>
                </a:lnTo>
                <a:lnTo>
                  <a:pt x="970" y="212"/>
                </a:lnTo>
              </a:path>
            </a:pathLst>
          </a:custGeom>
          <a:noFill/>
          <a:ln w="0">
            <a:solidFill>
              <a:srgbClr val="000000"/>
            </a:solidFill>
            <a:prstDash val="sysDot"/>
            <a:round/>
            <a:headEnd/>
            <a:tailEnd/>
          </a:ln>
        </p:spPr>
        <p:txBody>
          <a:bodyPr/>
          <a:lstStyle/>
          <a:p>
            <a:endParaRPr lang="en-US"/>
          </a:p>
        </p:txBody>
      </p:sp>
      <p:sp>
        <p:nvSpPr>
          <p:cNvPr id="16471" name="Freeform 78"/>
          <p:cNvSpPr>
            <a:spLocks/>
          </p:cNvSpPr>
          <p:nvPr/>
        </p:nvSpPr>
        <p:spPr bwMode="auto">
          <a:xfrm>
            <a:off x="3325813" y="758825"/>
            <a:ext cx="1539875" cy="1133475"/>
          </a:xfrm>
          <a:custGeom>
            <a:avLst/>
            <a:gdLst>
              <a:gd name="T0" fmla="*/ 2147483647 w 970"/>
              <a:gd name="T1" fmla="*/ 2147483647 h 714"/>
              <a:gd name="T2" fmla="*/ 2147483647 w 970"/>
              <a:gd name="T3" fmla="*/ 2147483647 h 714"/>
              <a:gd name="T4" fmla="*/ 2147483647 w 970"/>
              <a:gd name="T5" fmla="*/ 2147483647 h 714"/>
              <a:gd name="T6" fmla="*/ 2147483647 w 970"/>
              <a:gd name="T7" fmla="*/ 2147483647 h 714"/>
              <a:gd name="T8" fmla="*/ 2147483647 w 970"/>
              <a:gd name="T9" fmla="*/ 2147483647 h 714"/>
              <a:gd name="T10" fmla="*/ 2147483647 w 970"/>
              <a:gd name="T11" fmla="*/ 2147483647 h 714"/>
              <a:gd name="T12" fmla="*/ 2147483647 w 970"/>
              <a:gd name="T13" fmla="*/ 2147483647 h 714"/>
              <a:gd name="T14" fmla="*/ 2147483647 w 970"/>
              <a:gd name="T15" fmla="*/ 2147483647 h 714"/>
              <a:gd name="T16" fmla="*/ 2147483647 w 970"/>
              <a:gd name="T17" fmla="*/ 2147483647 h 714"/>
              <a:gd name="T18" fmla="*/ 2147483647 w 970"/>
              <a:gd name="T19" fmla="*/ 2147483647 h 714"/>
              <a:gd name="T20" fmla="*/ 2147483647 w 970"/>
              <a:gd name="T21" fmla="*/ 2147483647 h 714"/>
              <a:gd name="T22" fmla="*/ 2147483647 w 970"/>
              <a:gd name="T23" fmla="*/ 2147483647 h 714"/>
              <a:gd name="T24" fmla="*/ 2147483647 w 970"/>
              <a:gd name="T25" fmla="*/ 2147483647 h 714"/>
              <a:gd name="T26" fmla="*/ 2147483647 w 970"/>
              <a:gd name="T27" fmla="*/ 2147483647 h 714"/>
              <a:gd name="T28" fmla="*/ 2147483647 w 970"/>
              <a:gd name="T29" fmla="*/ 0 h 714"/>
              <a:gd name="T30" fmla="*/ 2147483647 w 970"/>
              <a:gd name="T31" fmla="*/ 2147483647 h 714"/>
              <a:gd name="T32" fmla="*/ 2147483647 w 970"/>
              <a:gd name="T33" fmla="*/ 2147483647 h 714"/>
              <a:gd name="T34" fmla="*/ 2147483647 w 970"/>
              <a:gd name="T35" fmla="*/ 2147483647 h 714"/>
              <a:gd name="T36" fmla="*/ 2147483647 w 970"/>
              <a:gd name="T37" fmla="*/ 2147483647 h 714"/>
              <a:gd name="T38" fmla="*/ 2147483647 w 970"/>
              <a:gd name="T39" fmla="*/ 2147483647 h 714"/>
              <a:gd name="T40" fmla="*/ 2147483647 w 970"/>
              <a:gd name="T41" fmla="*/ 2147483647 h 714"/>
              <a:gd name="T42" fmla="*/ 2147483647 w 970"/>
              <a:gd name="T43" fmla="*/ 2147483647 h 714"/>
              <a:gd name="T44" fmla="*/ 2147483647 w 970"/>
              <a:gd name="T45" fmla="*/ 2147483647 h 714"/>
              <a:gd name="T46" fmla="*/ 2147483647 w 970"/>
              <a:gd name="T47" fmla="*/ 2147483647 h 714"/>
              <a:gd name="T48" fmla="*/ 2147483647 w 970"/>
              <a:gd name="T49" fmla="*/ 2147483647 h 714"/>
              <a:gd name="T50" fmla="*/ 2147483647 w 970"/>
              <a:gd name="T51" fmla="*/ 2147483647 h 714"/>
              <a:gd name="T52" fmla="*/ 2147483647 w 970"/>
              <a:gd name="T53" fmla="*/ 2147483647 h 714"/>
              <a:gd name="T54" fmla="*/ 2147483647 w 970"/>
              <a:gd name="T55" fmla="*/ 2147483647 h 714"/>
              <a:gd name="T56" fmla="*/ 2147483647 w 970"/>
              <a:gd name="T57" fmla="*/ 2147483647 h 714"/>
              <a:gd name="T58" fmla="*/ 2147483647 w 970"/>
              <a:gd name="T59" fmla="*/ 2147483647 h 714"/>
              <a:gd name="T60" fmla="*/ 2147483647 w 970"/>
              <a:gd name="T61" fmla="*/ 2147483647 h 714"/>
              <a:gd name="T62" fmla="*/ 2147483647 w 970"/>
              <a:gd name="T63" fmla="*/ 2147483647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714"/>
              <a:gd name="T98" fmla="*/ 970 w 970"/>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714">
                <a:moveTo>
                  <a:pt x="0" y="645"/>
                </a:moveTo>
                <a:lnTo>
                  <a:pt x="17" y="649"/>
                </a:lnTo>
                <a:lnTo>
                  <a:pt x="35" y="653"/>
                </a:lnTo>
                <a:lnTo>
                  <a:pt x="47" y="658"/>
                </a:lnTo>
                <a:lnTo>
                  <a:pt x="65" y="658"/>
                </a:lnTo>
                <a:lnTo>
                  <a:pt x="77" y="658"/>
                </a:lnTo>
                <a:lnTo>
                  <a:pt x="95" y="658"/>
                </a:lnTo>
                <a:lnTo>
                  <a:pt x="108" y="662"/>
                </a:lnTo>
                <a:lnTo>
                  <a:pt x="125" y="666"/>
                </a:lnTo>
                <a:lnTo>
                  <a:pt x="142" y="671"/>
                </a:lnTo>
                <a:lnTo>
                  <a:pt x="155" y="675"/>
                </a:lnTo>
                <a:lnTo>
                  <a:pt x="172" y="684"/>
                </a:lnTo>
                <a:lnTo>
                  <a:pt x="185" y="692"/>
                </a:lnTo>
                <a:lnTo>
                  <a:pt x="202" y="701"/>
                </a:lnTo>
                <a:lnTo>
                  <a:pt x="215" y="701"/>
                </a:lnTo>
                <a:lnTo>
                  <a:pt x="232" y="701"/>
                </a:lnTo>
                <a:lnTo>
                  <a:pt x="249" y="701"/>
                </a:lnTo>
                <a:lnTo>
                  <a:pt x="262" y="705"/>
                </a:lnTo>
                <a:lnTo>
                  <a:pt x="279" y="710"/>
                </a:lnTo>
                <a:lnTo>
                  <a:pt x="292" y="714"/>
                </a:lnTo>
                <a:lnTo>
                  <a:pt x="309" y="714"/>
                </a:lnTo>
                <a:lnTo>
                  <a:pt x="326" y="710"/>
                </a:lnTo>
                <a:lnTo>
                  <a:pt x="339" y="701"/>
                </a:lnTo>
                <a:lnTo>
                  <a:pt x="357" y="688"/>
                </a:lnTo>
                <a:lnTo>
                  <a:pt x="369" y="653"/>
                </a:lnTo>
                <a:lnTo>
                  <a:pt x="387" y="593"/>
                </a:lnTo>
                <a:lnTo>
                  <a:pt x="399" y="472"/>
                </a:lnTo>
                <a:lnTo>
                  <a:pt x="417" y="290"/>
                </a:lnTo>
                <a:lnTo>
                  <a:pt x="434" y="95"/>
                </a:lnTo>
                <a:lnTo>
                  <a:pt x="447" y="0"/>
                </a:lnTo>
                <a:lnTo>
                  <a:pt x="464" y="34"/>
                </a:lnTo>
                <a:lnTo>
                  <a:pt x="477" y="125"/>
                </a:lnTo>
                <a:lnTo>
                  <a:pt x="494" y="221"/>
                </a:lnTo>
                <a:lnTo>
                  <a:pt x="507" y="290"/>
                </a:lnTo>
                <a:lnTo>
                  <a:pt x="524" y="350"/>
                </a:lnTo>
                <a:lnTo>
                  <a:pt x="541" y="402"/>
                </a:lnTo>
                <a:lnTo>
                  <a:pt x="554" y="450"/>
                </a:lnTo>
                <a:lnTo>
                  <a:pt x="571" y="485"/>
                </a:lnTo>
                <a:lnTo>
                  <a:pt x="584" y="524"/>
                </a:lnTo>
                <a:lnTo>
                  <a:pt x="601" y="550"/>
                </a:lnTo>
                <a:lnTo>
                  <a:pt x="614" y="554"/>
                </a:lnTo>
                <a:lnTo>
                  <a:pt x="631" y="558"/>
                </a:lnTo>
                <a:lnTo>
                  <a:pt x="648" y="545"/>
                </a:lnTo>
                <a:lnTo>
                  <a:pt x="661" y="502"/>
                </a:lnTo>
                <a:lnTo>
                  <a:pt x="679" y="428"/>
                </a:lnTo>
                <a:lnTo>
                  <a:pt x="691" y="320"/>
                </a:lnTo>
                <a:lnTo>
                  <a:pt x="709" y="203"/>
                </a:lnTo>
                <a:lnTo>
                  <a:pt x="721" y="117"/>
                </a:lnTo>
                <a:lnTo>
                  <a:pt x="739" y="95"/>
                </a:lnTo>
                <a:lnTo>
                  <a:pt x="756" y="134"/>
                </a:lnTo>
                <a:lnTo>
                  <a:pt x="769" y="195"/>
                </a:lnTo>
                <a:lnTo>
                  <a:pt x="786" y="260"/>
                </a:lnTo>
                <a:lnTo>
                  <a:pt x="799" y="311"/>
                </a:lnTo>
                <a:lnTo>
                  <a:pt x="816" y="359"/>
                </a:lnTo>
                <a:lnTo>
                  <a:pt x="829" y="398"/>
                </a:lnTo>
                <a:lnTo>
                  <a:pt x="846" y="428"/>
                </a:lnTo>
                <a:lnTo>
                  <a:pt x="863" y="450"/>
                </a:lnTo>
                <a:lnTo>
                  <a:pt x="876" y="454"/>
                </a:lnTo>
                <a:lnTo>
                  <a:pt x="893" y="454"/>
                </a:lnTo>
                <a:lnTo>
                  <a:pt x="906" y="428"/>
                </a:lnTo>
                <a:lnTo>
                  <a:pt x="923" y="381"/>
                </a:lnTo>
                <a:lnTo>
                  <a:pt x="936" y="311"/>
                </a:lnTo>
                <a:lnTo>
                  <a:pt x="953" y="234"/>
                </a:lnTo>
                <a:lnTo>
                  <a:pt x="970" y="182"/>
                </a:lnTo>
              </a:path>
            </a:pathLst>
          </a:custGeom>
          <a:noFill/>
          <a:ln w="0">
            <a:solidFill>
              <a:srgbClr val="000000"/>
            </a:solidFill>
            <a:prstDash val="sysDot"/>
            <a:round/>
            <a:headEnd/>
            <a:tailEnd/>
          </a:ln>
        </p:spPr>
        <p:txBody>
          <a:bodyPr/>
          <a:lstStyle/>
          <a:p>
            <a:endParaRPr lang="en-US"/>
          </a:p>
        </p:txBody>
      </p:sp>
      <p:sp>
        <p:nvSpPr>
          <p:cNvPr id="16472" name="Freeform 79"/>
          <p:cNvSpPr>
            <a:spLocks/>
          </p:cNvSpPr>
          <p:nvPr/>
        </p:nvSpPr>
        <p:spPr bwMode="auto">
          <a:xfrm>
            <a:off x="3325813" y="1844675"/>
            <a:ext cx="1539875" cy="82550"/>
          </a:xfrm>
          <a:custGeom>
            <a:avLst/>
            <a:gdLst>
              <a:gd name="T0" fmla="*/ 2147483647 w 970"/>
              <a:gd name="T1" fmla="*/ 2147483647 h 52"/>
              <a:gd name="T2" fmla="*/ 2147483647 w 970"/>
              <a:gd name="T3" fmla="*/ 2147483647 h 52"/>
              <a:gd name="T4" fmla="*/ 2147483647 w 970"/>
              <a:gd name="T5" fmla="*/ 2147483647 h 52"/>
              <a:gd name="T6" fmla="*/ 2147483647 w 970"/>
              <a:gd name="T7" fmla="*/ 2147483647 h 52"/>
              <a:gd name="T8" fmla="*/ 2147483647 w 970"/>
              <a:gd name="T9" fmla="*/ 2147483647 h 52"/>
              <a:gd name="T10" fmla="*/ 2147483647 w 970"/>
              <a:gd name="T11" fmla="*/ 2147483647 h 52"/>
              <a:gd name="T12" fmla="*/ 2147483647 w 970"/>
              <a:gd name="T13" fmla="*/ 2147483647 h 52"/>
              <a:gd name="T14" fmla="*/ 2147483647 w 970"/>
              <a:gd name="T15" fmla="*/ 2147483647 h 52"/>
              <a:gd name="T16" fmla="*/ 2147483647 w 970"/>
              <a:gd name="T17" fmla="*/ 2147483647 h 52"/>
              <a:gd name="T18" fmla="*/ 2147483647 w 970"/>
              <a:gd name="T19" fmla="*/ 2147483647 h 52"/>
              <a:gd name="T20" fmla="*/ 2147483647 w 970"/>
              <a:gd name="T21" fmla="*/ 2147483647 h 52"/>
              <a:gd name="T22" fmla="*/ 2147483647 w 970"/>
              <a:gd name="T23" fmla="*/ 2147483647 h 52"/>
              <a:gd name="T24" fmla="*/ 2147483647 w 970"/>
              <a:gd name="T25" fmla="*/ 0 h 52"/>
              <a:gd name="T26" fmla="*/ 2147483647 w 970"/>
              <a:gd name="T27" fmla="*/ 2147483647 h 52"/>
              <a:gd name="T28" fmla="*/ 2147483647 w 970"/>
              <a:gd name="T29" fmla="*/ 2147483647 h 52"/>
              <a:gd name="T30" fmla="*/ 2147483647 w 970"/>
              <a:gd name="T31" fmla="*/ 2147483647 h 52"/>
              <a:gd name="T32" fmla="*/ 2147483647 w 970"/>
              <a:gd name="T33" fmla="*/ 2147483647 h 52"/>
              <a:gd name="T34" fmla="*/ 2147483647 w 970"/>
              <a:gd name="T35" fmla="*/ 2147483647 h 52"/>
              <a:gd name="T36" fmla="*/ 2147483647 w 970"/>
              <a:gd name="T37" fmla="*/ 2147483647 h 52"/>
              <a:gd name="T38" fmla="*/ 2147483647 w 970"/>
              <a:gd name="T39" fmla="*/ 2147483647 h 52"/>
              <a:gd name="T40" fmla="*/ 2147483647 w 970"/>
              <a:gd name="T41" fmla="*/ 2147483647 h 52"/>
              <a:gd name="T42" fmla="*/ 2147483647 w 970"/>
              <a:gd name="T43" fmla="*/ 2147483647 h 52"/>
              <a:gd name="T44" fmla="*/ 2147483647 w 970"/>
              <a:gd name="T45" fmla="*/ 2147483647 h 52"/>
              <a:gd name="T46" fmla="*/ 2147483647 w 970"/>
              <a:gd name="T47" fmla="*/ 2147483647 h 52"/>
              <a:gd name="T48" fmla="*/ 2147483647 w 970"/>
              <a:gd name="T49" fmla="*/ 2147483647 h 52"/>
              <a:gd name="T50" fmla="*/ 2147483647 w 970"/>
              <a:gd name="T51" fmla="*/ 2147483647 h 52"/>
              <a:gd name="T52" fmla="*/ 2147483647 w 970"/>
              <a:gd name="T53" fmla="*/ 2147483647 h 52"/>
              <a:gd name="T54" fmla="*/ 2147483647 w 970"/>
              <a:gd name="T55" fmla="*/ 2147483647 h 52"/>
              <a:gd name="T56" fmla="*/ 2147483647 w 970"/>
              <a:gd name="T57" fmla="*/ 2147483647 h 52"/>
              <a:gd name="T58" fmla="*/ 2147483647 w 970"/>
              <a:gd name="T59" fmla="*/ 2147483647 h 52"/>
              <a:gd name="T60" fmla="*/ 2147483647 w 970"/>
              <a:gd name="T61" fmla="*/ 2147483647 h 52"/>
              <a:gd name="T62" fmla="*/ 2147483647 w 970"/>
              <a:gd name="T63" fmla="*/ 2147483647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2"/>
              <a:gd name="T98" fmla="*/ 970 w 970"/>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2">
                <a:moveTo>
                  <a:pt x="0" y="34"/>
                </a:moveTo>
                <a:lnTo>
                  <a:pt x="17" y="39"/>
                </a:lnTo>
                <a:lnTo>
                  <a:pt x="35" y="43"/>
                </a:lnTo>
                <a:lnTo>
                  <a:pt x="47" y="39"/>
                </a:lnTo>
                <a:lnTo>
                  <a:pt x="65" y="39"/>
                </a:lnTo>
                <a:lnTo>
                  <a:pt x="77" y="39"/>
                </a:lnTo>
                <a:lnTo>
                  <a:pt x="95" y="39"/>
                </a:lnTo>
                <a:lnTo>
                  <a:pt x="108" y="39"/>
                </a:lnTo>
                <a:lnTo>
                  <a:pt x="125" y="39"/>
                </a:lnTo>
                <a:lnTo>
                  <a:pt x="142" y="39"/>
                </a:lnTo>
                <a:lnTo>
                  <a:pt x="155" y="43"/>
                </a:lnTo>
                <a:lnTo>
                  <a:pt x="172" y="39"/>
                </a:lnTo>
                <a:lnTo>
                  <a:pt x="185" y="34"/>
                </a:lnTo>
                <a:lnTo>
                  <a:pt x="202" y="39"/>
                </a:lnTo>
                <a:lnTo>
                  <a:pt x="215" y="43"/>
                </a:lnTo>
                <a:lnTo>
                  <a:pt x="232" y="43"/>
                </a:lnTo>
                <a:lnTo>
                  <a:pt x="249" y="39"/>
                </a:lnTo>
                <a:lnTo>
                  <a:pt x="262" y="39"/>
                </a:lnTo>
                <a:lnTo>
                  <a:pt x="279" y="43"/>
                </a:lnTo>
                <a:lnTo>
                  <a:pt x="292" y="43"/>
                </a:lnTo>
                <a:lnTo>
                  <a:pt x="309" y="43"/>
                </a:lnTo>
                <a:lnTo>
                  <a:pt x="326" y="47"/>
                </a:lnTo>
                <a:lnTo>
                  <a:pt x="339" y="43"/>
                </a:lnTo>
                <a:lnTo>
                  <a:pt x="357" y="39"/>
                </a:lnTo>
                <a:lnTo>
                  <a:pt x="369" y="21"/>
                </a:lnTo>
                <a:lnTo>
                  <a:pt x="387" y="0"/>
                </a:lnTo>
                <a:lnTo>
                  <a:pt x="399" y="0"/>
                </a:lnTo>
                <a:lnTo>
                  <a:pt x="417" y="30"/>
                </a:lnTo>
                <a:lnTo>
                  <a:pt x="434" y="39"/>
                </a:lnTo>
                <a:lnTo>
                  <a:pt x="447" y="43"/>
                </a:lnTo>
                <a:lnTo>
                  <a:pt x="464" y="39"/>
                </a:lnTo>
                <a:lnTo>
                  <a:pt x="477" y="34"/>
                </a:lnTo>
                <a:lnTo>
                  <a:pt x="494" y="34"/>
                </a:lnTo>
                <a:lnTo>
                  <a:pt x="507" y="39"/>
                </a:lnTo>
                <a:lnTo>
                  <a:pt x="524" y="39"/>
                </a:lnTo>
                <a:lnTo>
                  <a:pt x="541" y="39"/>
                </a:lnTo>
                <a:lnTo>
                  <a:pt x="554" y="39"/>
                </a:lnTo>
                <a:lnTo>
                  <a:pt x="571" y="39"/>
                </a:lnTo>
                <a:lnTo>
                  <a:pt x="584" y="43"/>
                </a:lnTo>
                <a:lnTo>
                  <a:pt x="601" y="43"/>
                </a:lnTo>
                <a:lnTo>
                  <a:pt x="614" y="39"/>
                </a:lnTo>
                <a:lnTo>
                  <a:pt x="631" y="30"/>
                </a:lnTo>
                <a:lnTo>
                  <a:pt x="648" y="26"/>
                </a:lnTo>
                <a:lnTo>
                  <a:pt x="661" y="30"/>
                </a:lnTo>
                <a:lnTo>
                  <a:pt x="679" y="39"/>
                </a:lnTo>
                <a:lnTo>
                  <a:pt x="691" y="34"/>
                </a:lnTo>
                <a:lnTo>
                  <a:pt x="709" y="39"/>
                </a:lnTo>
                <a:lnTo>
                  <a:pt x="721" y="39"/>
                </a:lnTo>
                <a:lnTo>
                  <a:pt x="739" y="39"/>
                </a:lnTo>
                <a:lnTo>
                  <a:pt x="756" y="39"/>
                </a:lnTo>
                <a:lnTo>
                  <a:pt x="769" y="39"/>
                </a:lnTo>
                <a:lnTo>
                  <a:pt x="786" y="39"/>
                </a:lnTo>
                <a:lnTo>
                  <a:pt x="799" y="39"/>
                </a:lnTo>
                <a:lnTo>
                  <a:pt x="816" y="39"/>
                </a:lnTo>
                <a:lnTo>
                  <a:pt x="829" y="43"/>
                </a:lnTo>
                <a:lnTo>
                  <a:pt x="846" y="39"/>
                </a:lnTo>
                <a:lnTo>
                  <a:pt x="863" y="34"/>
                </a:lnTo>
                <a:lnTo>
                  <a:pt x="876" y="39"/>
                </a:lnTo>
                <a:lnTo>
                  <a:pt x="893" y="39"/>
                </a:lnTo>
                <a:lnTo>
                  <a:pt x="906" y="39"/>
                </a:lnTo>
                <a:lnTo>
                  <a:pt x="923" y="39"/>
                </a:lnTo>
                <a:lnTo>
                  <a:pt x="936" y="34"/>
                </a:lnTo>
                <a:lnTo>
                  <a:pt x="953" y="34"/>
                </a:lnTo>
                <a:lnTo>
                  <a:pt x="970" y="52"/>
                </a:lnTo>
              </a:path>
            </a:pathLst>
          </a:custGeom>
          <a:noFill/>
          <a:ln w="0">
            <a:solidFill>
              <a:srgbClr val="FF0000"/>
            </a:solidFill>
            <a:prstDash val="sysDot"/>
            <a:round/>
            <a:headEnd/>
            <a:tailEnd/>
          </a:ln>
        </p:spPr>
        <p:txBody>
          <a:bodyPr/>
          <a:lstStyle/>
          <a:p>
            <a:endParaRPr lang="en-US"/>
          </a:p>
        </p:txBody>
      </p:sp>
      <p:sp>
        <p:nvSpPr>
          <p:cNvPr id="16473" name="Freeform 80"/>
          <p:cNvSpPr>
            <a:spLocks/>
          </p:cNvSpPr>
          <p:nvPr/>
        </p:nvSpPr>
        <p:spPr bwMode="auto">
          <a:xfrm>
            <a:off x="3325813" y="1871663"/>
            <a:ext cx="1539875" cy="41275"/>
          </a:xfrm>
          <a:custGeom>
            <a:avLst/>
            <a:gdLst>
              <a:gd name="T0" fmla="*/ 2147483647 w 970"/>
              <a:gd name="T1" fmla="*/ 2147483647 h 26"/>
              <a:gd name="T2" fmla="*/ 2147483647 w 970"/>
              <a:gd name="T3" fmla="*/ 2147483647 h 26"/>
              <a:gd name="T4" fmla="*/ 2147483647 w 970"/>
              <a:gd name="T5" fmla="*/ 2147483647 h 26"/>
              <a:gd name="T6" fmla="*/ 2147483647 w 970"/>
              <a:gd name="T7" fmla="*/ 2147483647 h 26"/>
              <a:gd name="T8" fmla="*/ 2147483647 w 970"/>
              <a:gd name="T9" fmla="*/ 2147483647 h 26"/>
              <a:gd name="T10" fmla="*/ 2147483647 w 970"/>
              <a:gd name="T11" fmla="*/ 2147483647 h 26"/>
              <a:gd name="T12" fmla="*/ 2147483647 w 970"/>
              <a:gd name="T13" fmla="*/ 2147483647 h 26"/>
              <a:gd name="T14" fmla="*/ 2147483647 w 970"/>
              <a:gd name="T15" fmla="*/ 2147483647 h 26"/>
              <a:gd name="T16" fmla="*/ 2147483647 w 970"/>
              <a:gd name="T17" fmla="*/ 2147483647 h 26"/>
              <a:gd name="T18" fmla="*/ 2147483647 w 970"/>
              <a:gd name="T19" fmla="*/ 2147483647 h 26"/>
              <a:gd name="T20" fmla="*/ 2147483647 w 970"/>
              <a:gd name="T21" fmla="*/ 2147483647 h 26"/>
              <a:gd name="T22" fmla="*/ 2147483647 w 970"/>
              <a:gd name="T23" fmla="*/ 2147483647 h 26"/>
              <a:gd name="T24" fmla="*/ 2147483647 w 970"/>
              <a:gd name="T25" fmla="*/ 0 h 26"/>
              <a:gd name="T26" fmla="*/ 2147483647 w 970"/>
              <a:gd name="T27" fmla="*/ 2147483647 h 26"/>
              <a:gd name="T28" fmla="*/ 2147483647 w 970"/>
              <a:gd name="T29" fmla="*/ 2147483647 h 26"/>
              <a:gd name="T30" fmla="*/ 2147483647 w 970"/>
              <a:gd name="T31" fmla="*/ 2147483647 h 26"/>
              <a:gd name="T32" fmla="*/ 2147483647 w 970"/>
              <a:gd name="T33" fmla="*/ 2147483647 h 26"/>
              <a:gd name="T34" fmla="*/ 2147483647 w 970"/>
              <a:gd name="T35" fmla="*/ 2147483647 h 26"/>
              <a:gd name="T36" fmla="*/ 2147483647 w 970"/>
              <a:gd name="T37" fmla="*/ 2147483647 h 26"/>
              <a:gd name="T38" fmla="*/ 2147483647 w 970"/>
              <a:gd name="T39" fmla="*/ 2147483647 h 26"/>
              <a:gd name="T40" fmla="*/ 2147483647 w 970"/>
              <a:gd name="T41" fmla="*/ 2147483647 h 26"/>
              <a:gd name="T42" fmla="*/ 2147483647 w 970"/>
              <a:gd name="T43" fmla="*/ 2147483647 h 26"/>
              <a:gd name="T44" fmla="*/ 2147483647 w 970"/>
              <a:gd name="T45" fmla="*/ 2147483647 h 26"/>
              <a:gd name="T46" fmla="*/ 2147483647 w 970"/>
              <a:gd name="T47" fmla="*/ 2147483647 h 26"/>
              <a:gd name="T48" fmla="*/ 2147483647 w 970"/>
              <a:gd name="T49" fmla="*/ 2147483647 h 26"/>
              <a:gd name="T50" fmla="*/ 2147483647 w 970"/>
              <a:gd name="T51" fmla="*/ 2147483647 h 26"/>
              <a:gd name="T52" fmla="*/ 2147483647 w 970"/>
              <a:gd name="T53" fmla="*/ 2147483647 h 26"/>
              <a:gd name="T54" fmla="*/ 2147483647 w 970"/>
              <a:gd name="T55" fmla="*/ 2147483647 h 26"/>
              <a:gd name="T56" fmla="*/ 2147483647 w 970"/>
              <a:gd name="T57" fmla="*/ 2147483647 h 26"/>
              <a:gd name="T58" fmla="*/ 2147483647 w 970"/>
              <a:gd name="T59" fmla="*/ 2147483647 h 26"/>
              <a:gd name="T60" fmla="*/ 2147483647 w 970"/>
              <a:gd name="T61" fmla="*/ 2147483647 h 26"/>
              <a:gd name="T62" fmla="*/ 2147483647 w 970"/>
              <a:gd name="T63" fmla="*/ 2147483647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26"/>
              <a:gd name="T98" fmla="*/ 970 w 970"/>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26">
                <a:moveTo>
                  <a:pt x="0" y="22"/>
                </a:moveTo>
                <a:lnTo>
                  <a:pt x="17" y="22"/>
                </a:lnTo>
                <a:lnTo>
                  <a:pt x="35" y="26"/>
                </a:lnTo>
                <a:lnTo>
                  <a:pt x="47" y="22"/>
                </a:lnTo>
                <a:lnTo>
                  <a:pt x="65" y="22"/>
                </a:lnTo>
                <a:lnTo>
                  <a:pt x="77" y="22"/>
                </a:lnTo>
                <a:lnTo>
                  <a:pt x="95" y="22"/>
                </a:lnTo>
                <a:lnTo>
                  <a:pt x="108" y="22"/>
                </a:lnTo>
                <a:lnTo>
                  <a:pt x="125" y="22"/>
                </a:lnTo>
                <a:lnTo>
                  <a:pt x="142" y="22"/>
                </a:lnTo>
                <a:lnTo>
                  <a:pt x="155" y="22"/>
                </a:lnTo>
                <a:lnTo>
                  <a:pt x="172" y="22"/>
                </a:lnTo>
                <a:lnTo>
                  <a:pt x="185" y="22"/>
                </a:lnTo>
                <a:lnTo>
                  <a:pt x="202" y="26"/>
                </a:lnTo>
                <a:lnTo>
                  <a:pt x="215" y="22"/>
                </a:lnTo>
                <a:lnTo>
                  <a:pt x="232" y="22"/>
                </a:lnTo>
                <a:lnTo>
                  <a:pt x="249" y="17"/>
                </a:lnTo>
                <a:lnTo>
                  <a:pt x="262" y="22"/>
                </a:lnTo>
                <a:lnTo>
                  <a:pt x="279" y="22"/>
                </a:lnTo>
                <a:lnTo>
                  <a:pt x="292" y="22"/>
                </a:lnTo>
                <a:lnTo>
                  <a:pt x="309" y="22"/>
                </a:lnTo>
                <a:lnTo>
                  <a:pt x="326" y="22"/>
                </a:lnTo>
                <a:lnTo>
                  <a:pt x="339" y="22"/>
                </a:lnTo>
                <a:lnTo>
                  <a:pt x="357" y="17"/>
                </a:lnTo>
                <a:lnTo>
                  <a:pt x="369" y="13"/>
                </a:lnTo>
                <a:lnTo>
                  <a:pt x="387" y="0"/>
                </a:lnTo>
                <a:lnTo>
                  <a:pt x="399" y="0"/>
                </a:lnTo>
                <a:lnTo>
                  <a:pt x="417" y="22"/>
                </a:lnTo>
                <a:lnTo>
                  <a:pt x="434" y="17"/>
                </a:lnTo>
                <a:lnTo>
                  <a:pt x="447" y="22"/>
                </a:lnTo>
                <a:lnTo>
                  <a:pt x="464" y="22"/>
                </a:lnTo>
                <a:lnTo>
                  <a:pt x="477" y="26"/>
                </a:lnTo>
                <a:lnTo>
                  <a:pt x="494" y="22"/>
                </a:lnTo>
                <a:lnTo>
                  <a:pt x="507" y="22"/>
                </a:lnTo>
                <a:lnTo>
                  <a:pt x="524" y="17"/>
                </a:lnTo>
                <a:lnTo>
                  <a:pt x="541" y="22"/>
                </a:lnTo>
                <a:lnTo>
                  <a:pt x="554" y="22"/>
                </a:lnTo>
                <a:lnTo>
                  <a:pt x="571" y="17"/>
                </a:lnTo>
                <a:lnTo>
                  <a:pt x="584" y="22"/>
                </a:lnTo>
                <a:lnTo>
                  <a:pt x="601" y="22"/>
                </a:lnTo>
                <a:lnTo>
                  <a:pt x="614" y="17"/>
                </a:lnTo>
                <a:lnTo>
                  <a:pt x="631" y="17"/>
                </a:lnTo>
                <a:lnTo>
                  <a:pt x="648" y="26"/>
                </a:lnTo>
                <a:lnTo>
                  <a:pt x="661" y="26"/>
                </a:lnTo>
                <a:lnTo>
                  <a:pt x="679" y="22"/>
                </a:lnTo>
                <a:lnTo>
                  <a:pt x="691" y="22"/>
                </a:lnTo>
                <a:lnTo>
                  <a:pt x="709" y="22"/>
                </a:lnTo>
                <a:lnTo>
                  <a:pt x="721" y="17"/>
                </a:lnTo>
                <a:lnTo>
                  <a:pt x="739" y="22"/>
                </a:lnTo>
                <a:lnTo>
                  <a:pt x="756" y="22"/>
                </a:lnTo>
                <a:lnTo>
                  <a:pt x="769" y="22"/>
                </a:lnTo>
                <a:lnTo>
                  <a:pt x="786" y="22"/>
                </a:lnTo>
                <a:lnTo>
                  <a:pt x="799" y="22"/>
                </a:lnTo>
                <a:lnTo>
                  <a:pt x="816" y="22"/>
                </a:lnTo>
                <a:lnTo>
                  <a:pt x="829" y="22"/>
                </a:lnTo>
                <a:lnTo>
                  <a:pt x="846" y="22"/>
                </a:lnTo>
                <a:lnTo>
                  <a:pt x="863" y="22"/>
                </a:lnTo>
                <a:lnTo>
                  <a:pt x="876" y="22"/>
                </a:lnTo>
                <a:lnTo>
                  <a:pt x="893" y="22"/>
                </a:lnTo>
                <a:lnTo>
                  <a:pt x="906" y="22"/>
                </a:lnTo>
                <a:lnTo>
                  <a:pt x="923" y="22"/>
                </a:lnTo>
                <a:lnTo>
                  <a:pt x="936" y="22"/>
                </a:lnTo>
                <a:lnTo>
                  <a:pt x="953" y="26"/>
                </a:lnTo>
                <a:lnTo>
                  <a:pt x="970" y="17"/>
                </a:lnTo>
              </a:path>
            </a:pathLst>
          </a:custGeom>
          <a:noFill/>
          <a:ln w="0">
            <a:solidFill>
              <a:srgbClr val="FF3300"/>
            </a:solidFill>
            <a:prstDash val="sysDot"/>
            <a:round/>
            <a:headEnd/>
            <a:tailEnd/>
          </a:ln>
        </p:spPr>
        <p:txBody>
          <a:bodyPr/>
          <a:lstStyle/>
          <a:p>
            <a:endParaRPr lang="en-US"/>
          </a:p>
        </p:txBody>
      </p:sp>
      <p:sp>
        <p:nvSpPr>
          <p:cNvPr id="16474" name="Freeform 81"/>
          <p:cNvSpPr>
            <a:spLocks/>
          </p:cNvSpPr>
          <p:nvPr/>
        </p:nvSpPr>
        <p:spPr bwMode="auto">
          <a:xfrm>
            <a:off x="3325813" y="1171575"/>
            <a:ext cx="1539875" cy="747713"/>
          </a:xfrm>
          <a:custGeom>
            <a:avLst/>
            <a:gdLst>
              <a:gd name="T0" fmla="*/ 2147483647 w 970"/>
              <a:gd name="T1" fmla="*/ 2147483647 h 471"/>
              <a:gd name="T2" fmla="*/ 2147483647 w 970"/>
              <a:gd name="T3" fmla="*/ 2147483647 h 471"/>
              <a:gd name="T4" fmla="*/ 2147483647 w 970"/>
              <a:gd name="T5" fmla="*/ 2147483647 h 471"/>
              <a:gd name="T6" fmla="*/ 2147483647 w 970"/>
              <a:gd name="T7" fmla="*/ 2147483647 h 471"/>
              <a:gd name="T8" fmla="*/ 2147483647 w 970"/>
              <a:gd name="T9" fmla="*/ 2147483647 h 471"/>
              <a:gd name="T10" fmla="*/ 2147483647 w 970"/>
              <a:gd name="T11" fmla="*/ 2147483647 h 471"/>
              <a:gd name="T12" fmla="*/ 2147483647 w 970"/>
              <a:gd name="T13" fmla="*/ 2147483647 h 471"/>
              <a:gd name="T14" fmla="*/ 2147483647 w 970"/>
              <a:gd name="T15" fmla="*/ 2147483647 h 471"/>
              <a:gd name="T16" fmla="*/ 2147483647 w 970"/>
              <a:gd name="T17" fmla="*/ 2147483647 h 471"/>
              <a:gd name="T18" fmla="*/ 2147483647 w 970"/>
              <a:gd name="T19" fmla="*/ 2147483647 h 471"/>
              <a:gd name="T20" fmla="*/ 2147483647 w 970"/>
              <a:gd name="T21" fmla="*/ 2147483647 h 471"/>
              <a:gd name="T22" fmla="*/ 2147483647 w 970"/>
              <a:gd name="T23" fmla="*/ 2147483647 h 471"/>
              <a:gd name="T24" fmla="*/ 2147483647 w 970"/>
              <a:gd name="T25" fmla="*/ 2147483647 h 471"/>
              <a:gd name="T26" fmla="*/ 2147483647 w 970"/>
              <a:gd name="T27" fmla="*/ 0 h 471"/>
              <a:gd name="T28" fmla="*/ 2147483647 w 970"/>
              <a:gd name="T29" fmla="*/ 2147483647 h 471"/>
              <a:gd name="T30" fmla="*/ 2147483647 w 970"/>
              <a:gd name="T31" fmla="*/ 2147483647 h 471"/>
              <a:gd name="T32" fmla="*/ 2147483647 w 970"/>
              <a:gd name="T33" fmla="*/ 2147483647 h 471"/>
              <a:gd name="T34" fmla="*/ 2147483647 w 970"/>
              <a:gd name="T35" fmla="*/ 2147483647 h 471"/>
              <a:gd name="T36" fmla="*/ 2147483647 w 970"/>
              <a:gd name="T37" fmla="*/ 2147483647 h 471"/>
              <a:gd name="T38" fmla="*/ 2147483647 w 970"/>
              <a:gd name="T39" fmla="*/ 2147483647 h 471"/>
              <a:gd name="T40" fmla="*/ 2147483647 w 970"/>
              <a:gd name="T41" fmla="*/ 2147483647 h 471"/>
              <a:gd name="T42" fmla="*/ 2147483647 w 970"/>
              <a:gd name="T43" fmla="*/ 2147483647 h 471"/>
              <a:gd name="T44" fmla="*/ 2147483647 w 970"/>
              <a:gd name="T45" fmla="*/ 2147483647 h 471"/>
              <a:gd name="T46" fmla="*/ 2147483647 w 970"/>
              <a:gd name="T47" fmla="*/ 2147483647 h 471"/>
              <a:gd name="T48" fmla="*/ 2147483647 w 970"/>
              <a:gd name="T49" fmla="*/ 2147483647 h 471"/>
              <a:gd name="T50" fmla="*/ 2147483647 w 970"/>
              <a:gd name="T51" fmla="*/ 2147483647 h 471"/>
              <a:gd name="T52" fmla="*/ 2147483647 w 970"/>
              <a:gd name="T53" fmla="*/ 2147483647 h 471"/>
              <a:gd name="T54" fmla="*/ 2147483647 w 970"/>
              <a:gd name="T55" fmla="*/ 2147483647 h 471"/>
              <a:gd name="T56" fmla="*/ 2147483647 w 970"/>
              <a:gd name="T57" fmla="*/ 2147483647 h 471"/>
              <a:gd name="T58" fmla="*/ 2147483647 w 970"/>
              <a:gd name="T59" fmla="*/ 2147483647 h 471"/>
              <a:gd name="T60" fmla="*/ 2147483647 w 970"/>
              <a:gd name="T61" fmla="*/ 2147483647 h 471"/>
              <a:gd name="T62" fmla="*/ 2147483647 w 970"/>
              <a:gd name="T63" fmla="*/ 2147483647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471"/>
              <a:gd name="T98" fmla="*/ 970 w 970"/>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471">
                <a:moveTo>
                  <a:pt x="0" y="432"/>
                </a:moveTo>
                <a:lnTo>
                  <a:pt x="17" y="445"/>
                </a:lnTo>
                <a:lnTo>
                  <a:pt x="35" y="458"/>
                </a:lnTo>
                <a:lnTo>
                  <a:pt x="47" y="467"/>
                </a:lnTo>
                <a:lnTo>
                  <a:pt x="65" y="471"/>
                </a:lnTo>
                <a:lnTo>
                  <a:pt x="77" y="467"/>
                </a:lnTo>
                <a:lnTo>
                  <a:pt x="95" y="467"/>
                </a:lnTo>
                <a:lnTo>
                  <a:pt x="108" y="463"/>
                </a:lnTo>
                <a:lnTo>
                  <a:pt x="125" y="463"/>
                </a:lnTo>
                <a:lnTo>
                  <a:pt x="142" y="467"/>
                </a:lnTo>
                <a:lnTo>
                  <a:pt x="155" y="467"/>
                </a:lnTo>
                <a:lnTo>
                  <a:pt x="172" y="463"/>
                </a:lnTo>
                <a:lnTo>
                  <a:pt x="185" y="458"/>
                </a:lnTo>
                <a:lnTo>
                  <a:pt x="202" y="458"/>
                </a:lnTo>
                <a:lnTo>
                  <a:pt x="215" y="458"/>
                </a:lnTo>
                <a:lnTo>
                  <a:pt x="232" y="454"/>
                </a:lnTo>
                <a:lnTo>
                  <a:pt x="249" y="450"/>
                </a:lnTo>
                <a:lnTo>
                  <a:pt x="262" y="445"/>
                </a:lnTo>
                <a:lnTo>
                  <a:pt x="279" y="437"/>
                </a:lnTo>
                <a:lnTo>
                  <a:pt x="292" y="424"/>
                </a:lnTo>
                <a:lnTo>
                  <a:pt x="309" y="406"/>
                </a:lnTo>
                <a:lnTo>
                  <a:pt x="326" y="380"/>
                </a:lnTo>
                <a:lnTo>
                  <a:pt x="339" y="342"/>
                </a:lnTo>
                <a:lnTo>
                  <a:pt x="357" y="290"/>
                </a:lnTo>
                <a:lnTo>
                  <a:pt x="369" y="238"/>
                </a:lnTo>
                <a:lnTo>
                  <a:pt x="387" y="173"/>
                </a:lnTo>
                <a:lnTo>
                  <a:pt x="399" y="82"/>
                </a:lnTo>
                <a:lnTo>
                  <a:pt x="417" y="0"/>
                </a:lnTo>
                <a:lnTo>
                  <a:pt x="434" y="56"/>
                </a:lnTo>
                <a:lnTo>
                  <a:pt x="447" y="212"/>
                </a:lnTo>
                <a:lnTo>
                  <a:pt x="464" y="350"/>
                </a:lnTo>
                <a:lnTo>
                  <a:pt x="477" y="424"/>
                </a:lnTo>
                <a:lnTo>
                  <a:pt x="494" y="445"/>
                </a:lnTo>
                <a:lnTo>
                  <a:pt x="507" y="445"/>
                </a:lnTo>
                <a:lnTo>
                  <a:pt x="524" y="441"/>
                </a:lnTo>
                <a:lnTo>
                  <a:pt x="541" y="428"/>
                </a:lnTo>
                <a:lnTo>
                  <a:pt x="554" y="419"/>
                </a:lnTo>
                <a:lnTo>
                  <a:pt x="571" y="406"/>
                </a:lnTo>
                <a:lnTo>
                  <a:pt x="584" y="389"/>
                </a:lnTo>
                <a:lnTo>
                  <a:pt x="601" y="363"/>
                </a:lnTo>
                <a:lnTo>
                  <a:pt x="614" y="329"/>
                </a:lnTo>
                <a:lnTo>
                  <a:pt x="631" y="290"/>
                </a:lnTo>
                <a:lnTo>
                  <a:pt x="648" y="242"/>
                </a:lnTo>
                <a:lnTo>
                  <a:pt x="661" y="177"/>
                </a:lnTo>
                <a:lnTo>
                  <a:pt x="679" y="121"/>
                </a:lnTo>
                <a:lnTo>
                  <a:pt x="691" y="90"/>
                </a:lnTo>
                <a:lnTo>
                  <a:pt x="709" y="108"/>
                </a:lnTo>
                <a:lnTo>
                  <a:pt x="721" y="177"/>
                </a:lnTo>
                <a:lnTo>
                  <a:pt x="739" y="264"/>
                </a:lnTo>
                <a:lnTo>
                  <a:pt x="756" y="333"/>
                </a:lnTo>
                <a:lnTo>
                  <a:pt x="769" y="367"/>
                </a:lnTo>
                <a:lnTo>
                  <a:pt x="786" y="380"/>
                </a:lnTo>
                <a:lnTo>
                  <a:pt x="799" y="380"/>
                </a:lnTo>
                <a:lnTo>
                  <a:pt x="816" y="372"/>
                </a:lnTo>
                <a:lnTo>
                  <a:pt x="829" y="359"/>
                </a:lnTo>
                <a:lnTo>
                  <a:pt x="846" y="337"/>
                </a:lnTo>
                <a:lnTo>
                  <a:pt x="863" y="307"/>
                </a:lnTo>
                <a:lnTo>
                  <a:pt x="876" y="272"/>
                </a:lnTo>
                <a:lnTo>
                  <a:pt x="893" y="229"/>
                </a:lnTo>
                <a:lnTo>
                  <a:pt x="906" y="181"/>
                </a:lnTo>
                <a:lnTo>
                  <a:pt x="923" y="142"/>
                </a:lnTo>
                <a:lnTo>
                  <a:pt x="936" y="129"/>
                </a:lnTo>
                <a:lnTo>
                  <a:pt x="953" y="155"/>
                </a:lnTo>
                <a:lnTo>
                  <a:pt x="970" y="186"/>
                </a:lnTo>
              </a:path>
            </a:pathLst>
          </a:custGeom>
          <a:noFill/>
          <a:ln w="0">
            <a:solidFill>
              <a:schemeClr val="bg2"/>
            </a:solidFill>
            <a:prstDash val="solid"/>
            <a:round/>
            <a:headEnd/>
            <a:tailEnd/>
          </a:ln>
        </p:spPr>
        <p:txBody>
          <a:bodyPr/>
          <a:lstStyle/>
          <a:p>
            <a:endParaRPr lang="en-US"/>
          </a:p>
        </p:txBody>
      </p:sp>
      <p:sp>
        <p:nvSpPr>
          <p:cNvPr id="16475" name="Freeform 82"/>
          <p:cNvSpPr>
            <a:spLocks/>
          </p:cNvSpPr>
          <p:nvPr/>
        </p:nvSpPr>
        <p:spPr bwMode="auto">
          <a:xfrm>
            <a:off x="3325813" y="758825"/>
            <a:ext cx="1539875" cy="1133475"/>
          </a:xfrm>
          <a:custGeom>
            <a:avLst/>
            <a:gdLst>
              <a:gd name="T0" fmla="*/ 2147483647 w 970"/>
              <a:gd name="T1" fmla="*/ 2147483647 h 714"/>
              <a:gd name="T2" fmla="*/ 2147483647 w 970"/>
              <a:gd name="T3" fmla="*/ 2147483647 h 714"/>
              <a:gd name="T4" fmla="*/ 2147483647 w 970"/>
              <a:gd name="T5" fmla="*/ 2147483647 h 714"/>
              <a:gd name="T6" fmla="*/ 2147483647 w 970"/>
              <a:gd name="T7" fmla="*/ 2147483647 h 714"/>
              <a:gd name="T8" fmla="*/ 2147483647 w 970"/>
              <a:gd name="T9" fmla="*/ 2147483647 h 714"/>
              <a:gd name="T10" fmla="*/ 2147483647 w 970"/>
              <a:gd name="T11" fmla="*/ 2147483647 h 714"/>
              <a:gd name="T12" fmla="*/ 2147483647 w 970"/>
              <a:gd name="T13" fmla="*/ 2147483647 h 714"/>
              <a:gd name="T14" fmla="*/ 2147483647 w 970"/>
              <a:gd name="T15" fmla="*/ 2147483647 h 714"/>
              <a:gd name="T16" fmla="*/ 2147483647 w 970"/>
              <a:gd name="T17" fmla="*/ 2147483647 h 714"/>
              <a:gd name="T18" fmla="*/ 2147483647 w 970"/>
              <a:gd name="T19" fmla="*/ 2147483647 h 714"/>
              <a:gd name="T20" fmla="*/ 2147483647 w 970"/>
              <a:gd name="T21" fmla="*/ 2147483647 h 714"/>
              <a:gd name="T22" fmla="*/ 2147483647 w 970"/>
              <a:gd name="T23" fmla="*/ 2147483647 h 714"/>
              <a:gd name="T24" fmla="*/ 2147483647 w 970"/>
              <a:gd name="T25" fmla="*/ 2147483647 h 714"/>
              <a:gd name="T26" fmla="*/ 2147483647 w 970"/>
              <a:gd name="T27" fmla="*/ 2147483647 h 714"/>
              <a:gd name="T28" fmla="*/ 2147483647 w 970"/>
              <a:gd name="T29" fmla="*/ 0 h 714"/>
              <a:gd name="T30" fmla="*/ 2147483647 w 970"/>
              <a:gd name="T31" fmla="*/ 2147483647 h 714"/>
              <a:gd name="T32" fmla="*/ 2147483647 w 970"/>
              <a:gd name="T33" fmla="*/ 2147483647 h 714"/>
              <a:gd name="T34" fmla="*/ 2147483647 w 970"/>
              <a:gd name="T35" fmla="*/ 2147483647 h 714"/>
              <a:gd name="T36" fmla="*/ 2147483647 w 970"/>
              <a:gd name="T37" fmla="*/ 2147483647 h 714"/>
              <a:gd name="T38" fmla="*/ 2147483647 w 970"/>
              <a:gd name="T39" fmla="*/ 2147483647 h 714"/>
              <a:gd name="T40" fmla="*/ 2147483647 w 970"/>
              <a:gd name="T41" fmla="*/ 2147483647 h 714"/>
              <a:gd name="T42" fmla="*/ 2147483647 w 970"/>
              <a:gd name="T43" fmla="*/ 2147483647 h 714"/>
              <a:gd name="T44" fmla="*/ 2147483647 w 970"/>
              <a:gd name="T45" fmla="*/ 2147483647 h 714"/>
              <a:gd name="T46" fmla="*/ 2147483647 w 970"/>
              <a:gd name="T47" fmla="*/ 2147483647 h 714"/>
              <a:gd name="T48" fmla="*/ 2147483647 w 970"/>
              <a:gd name="T49" fmla="*/ 2147483647 h 714"/>
              <a:gd name="T50" fmla="*/ 2147483647 w 970"/>
              <a:gd name="T51" fmla="*/ 2147483647 h 714"/>
              <a:gd name="T52" fmla="*/ 2147483647 w 970"/>
              <a:gd name="T53" fmla="*/ 2147483647 h 714"/>
              <a:gd name="T54" fmla="*/ 2147483647 w 970"/>
              <a:gd name="T55" fmla="*/ 2147483647 h 714"/>
              <a:gd name="T56" fmla="*/ 2147483647 w 970"/>
              <a:gd name="T57" fmla="*/ 2147483647 h 714"/>
              <a:gd name="T58" fmla="*/ 2147483647 w 970"/>
              <a:gd name="T59" fmla="*/ 2147483647 h 714"/>
              <a:gd name="T60" fmla="*/ 2147483647 w 970"/>
              <a:gd name="T61" fmla="*/ 2147483647 h 714"/>
              <a:gd name="T62" fmla="*/ 2147483647 w 970"/>
              <a:gd name="T63" fmla="*/ 2147483647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714"/>
              <a:gd name="T98" fmla="*/ 970 w 970"/>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714">
                <a:moveTo>
                  <a:pt x="0" y="645"/>
                </a:moveTo>
                <a:lnTo>
                  <a:pt x="17" y="649"/>
                </a:lnTo>
                <a:lnTo>
                  <a:pt x="35" y="653"/>
                </a:lnTo>
                <a:lnTo>
                  <a:pt x="47" y="653"/>
                </a:lnTo>
                <a:lnTo>
                  <a:pt x="65" y="658"/>
                </a:lnTo>
                <a:lnTo>
                  <a:pt x="77" y="658"/>
                </a:lnTo>
                <a:lnTo>
                  <a:pt x="95" y="658"/>
                </a:lnTo>
                <a:lnTo>
                  <a:pt x="108" y="662"/>
                </a:lnTo>
                <a:lnTo>
                  <a:pt x="125" y="666"/>
                </a:lnTo>
                <a:lnTo>
                  <a:pt x="142" y="671"/>
                </a:lnTo>
                <a:lnTo>
                  <a:pt x="155" y="675"/>
                </a:lnTo>
                <a:lnTo>
                  <a:pt x="172" y="684"/>
                </a:lnTo>
                <a:lnTo>
                  <a:pt x="185" y="692"/>
                </a:lnTo>
                <a:lnTo>
                  <a:pt x="202" y="697"/>
                </a:lnTo>
                <a:lnTo>
                  <a:pt x="215" y="701"/>
                </a:lnTo>
                <a:lnTo>
                  <a:pt x="232" y="701"/>
                </a:lnTo>
                <a:lnTo>
                  <a:pt x="249" y="705"/>
                </a:lnTo>
                <a:lnTo>
                  <a:pt x="262" y="705"/>
                </a:lnTo>
                <a:lnTo>
                  <a:pt x="279" y="710"/>
                </a:lnTo>
                <a:lnTo>
                  <a:pt x="292" y="714"/>
                </a:lnTo>
                <a:lnTo>
                  <a:pt x="309" y="714"/>
                </a:lnTo>
                <a:lnTo>
                  <a:pt x="326" y="714"/>
                </a:lnTo>
                <a:lnTo>
                  <a:pt x="339" y="705"/>
                </a:lnTo>
                <a:lnTo>
                  <a:pt x="357" y="692"/>
                </a:lnTo>
                <a:lnTo>
                  <a:pt x="369" y="666"/>
                </a:lnTo>
                <a:lnTo>
                  <a:pt x="387" y="610"/>
                </a:lnTo>
                <a:lnTo>
                  <a:pt x="399" y="493"/>
                </a:lnTo>
                <a:lnTo>
                  <a:pt x="417" y="290"/>
                </a:lnTo>
                <a:lnTo>
                  <a:pt x="434" y="99"/>
                </a:lnTo>
                <a:lnTo>
                  <a:pt x="447" y="0"/>
                </a:lnTo>
                <a:lnTo>
                  <a:pt x="464" y="34"/>
                </a:lnTo>
                <a:lnTo>
                  <a:pt x="477" y="125"/>
                </a:lnTo>
                <a:lnTo>
                  <a:pt x="494" y="216"/>
                </a:lnTo>
                <a:lnTo>
                  <a:pt x="507" y="294"/>
                </a:lnTo>
                <a:lnTo>
                  <a:pt x="524" y="355"/>
                </a:lnTo>
                <a:lnTo>
                  <a:pt x="541" y="402"/>
                </a:lnTo>
                <a:lnTo>
                  <a:pt x="554" y="446"/>
                </a:lnTo>
                <a:lnTo>
                  <a:pt x="571" y="489"/>
                </a:lnTo>
                <a:lnTo>
                  <a:pt x="584" y="524"/>
                </a:lnTo>
                <a:lnTo>
                  <a:pt x="601" y="545"/>
                </a:lnTo>
                <a:lnTo>
                  <a:pt x="614" y="558"/>
                </a:lnTo>
                <a:lnTo>
                  <a:pt x="631" y="558"/>
                </a:lnTo>
                <a:lnTo>
                  <a:pt x="648" y="541"/>
                </a:lnTo>
                <a:lnTo>
                  <a:pt x="661" y="498"/>
                </a:lnTo>
                <a:lnTo>
                  <a:pt x="679" y="428"/>
                </a:lnTo>
                <a:lnTo>
                  <a:pt x="691" y="320"/>
                </a:lnTo>
                <a:lnTo>
                  <a:pt x="709" y="203"/>
                </a:lnTo>
                <a:lnTo>
                  <a:pt x="721" y="117"/>
                </a:lnTo>
                <a:lnTo>
                  <a:pt x="739" y="95"/>
                </a:lnTo>
                <a:lnTo>
                  <a:pt x="756" y="130"/>
                </a:lnTo>
                <a:lnTo>
                  <a:pt x="769" y="195"/>
                </a:lnTo>
                <a:lnTo>
                  <a:pt x="786" y="260"/>
                </a:lnTo>
                <a:lnTo>
                  <a:pt x="799" y="316"/>
                </a:lnTo>
                <a:lnTo>
                  <a:pt x="816" y="359"/>
                </a:lnTo>
                <a:lnTo>
                  <a:pt x="829" y="398"/>
                </a:lnTo>
                <a:lnTo>
                  <a:pt x="846" y="428"/>
                </a:lnTo>
                <a:lnTo>
                  <a:pt x="863" y="450"/>
                </a:lnTo>
                <a:lnTo>
                  <a:pt x="876" y="459"/>
                </a:lnTo>
                <a:lnTo>
                  <a:pt x="893" y="454"/>
                </a:lnTo>
                <a:lnTo>
                  <a:pt x="906" y="428"/>
                </a:lnTo>
                <a:lnTo>
                  <a:pt x="923" y="381"/>
                </a:lnTo>
                <a:lnTo>
                  <a:pt x="936" y="307"/>
                </a:lnTo>
                <a:lnTo>
                  <a:pt x="953" y="229"/>
                </a:lnTo>
                <a:lnTo>
                  <a:pt x="970" y="186"/>
                </a:lnTo>
              </a:path>
            </a:pathLst>
          </a:custGeom>
          <a:noFill/>
          <a:ln w="0">
            <a:solidFill>
              <a:schemeClr val="bg2"/>
            </a:solidFill>
            <a:prstDash val="solid"/>
            <a:round/>
            <a:headEnd/>
            <a:tailEnd/>
          </a:ln>
        </p:spPr>
        <p:txBody>
          <a:bodyPr/>
          <a:lstStyle/>
          <a:p>
            <a:endParaRPr lang="en-US"/>
          </a:p>
        </p:txBody>
      </p:sp>
      <p:sp>
        <p:nvSpPr>
          <p:cNvPr id="16476" name="Rectangle 83"/>
          <p:cNvSpPr>
            <a:spLocks noChangeArrowheads="1"/>
          </p:cNvSpPr>
          <p:nvPr/>
        </p:nvSpPr>
        <p:spPr bwMode="auto">
          <a:xfrm>
            <a:off x="3476625" y="404813"/>
            <a:ext cx="1266825" cy="212725"/>
          </a:xfrm>
          <a:prstGeom prst="rect">
            <a:avLst/>
          </a:prstGeom>
          <a:noFill/>
          <a:ln w="9525">
            <a:noFill/>
            <a:miter lim="800000"/>
            <a:headEnd/>
            <a:tailEnd/>
          </a:ln>
        </p:spPr>
        <p:txBody>
          <a:bodyPr wrap="none" lIns="0" tIns="0" rIns="0" bIns="0">
            <a:spAutoFit/>
          </a:bodyPr>
          <a:lstStyle/>
          <a:p>
            <a:r>
              <a:rPr lang="en-GB" sz="1400">
                <a:solidFill>
                  <a:srgbClr val="990033"/>
                </a:solidFill>
              </a:rPr>
              <a:t>prediction and error</a:t>
            </a:r>
          </a:p>
        </p:txBody>
      </p:sp>
      <p:sp>
        <p:nvSpPr>
          <p:cNvPr id="16477" name="Rectangle 86"/>
          <p:cNvSpPr>
            <a:spLocks noChangeArrowheads="1"/>
          </p:cNvSpPr>
          <p:nvPr/>
        </p:nvSpPr>
        <p:spPr bwMode="auto">
          <a:xfrm>
            <a:off x="4484688" y="4687888"/>
            <a:ext cx="1533525" cy="1547812"/>
          </a:xfrm>
          <a:prstGeom prst="rect">
            <a:avLst/>
          </a:prstGeom>
          <a:solidFill>
            <a:srgbClr val="FFFFFF"/>
          </a:solidFill>
          <a:ln w="9525">
            <a:noFill/>
            <a:miter lim="800000"/>
            <a:headEnd/>
            <a:tailEnd/>
          </a:ln>
        </p:spPr>
        <p:txBody>
          <a:bodyPr/>
          <a:lstStyle/>
          <a:p>
            <a:endParaRPr lang="en-GB"/>
          </a:p>
        </p:txBody>
      </p:sp>
      <p:sp>
        <p:nvSpPr>
          <p:cNvPr id="16478" name="Rectangle 87"/>
          <p:cNvSpPr>
            <a:spLocks noChangeArrowheads="1"/>
          </p:cNvSpPr>
          <p:nvPr/>
        </p:nvSpPr>
        <p:spPr bwMode="auto">
          <a:xfrm>
            <a:off x="4484688" y="4687888"/>
            <a:ext cx="1533525" cy="1547812"/>
          </a:xfrm>
          <a:prstGeom prst="rect">
            <a:avLst/>
          </a:prstGeom>
          <a:noFill/>
          <a:ln w="0">
            <a:solidFill>
              <a:srgbClr val="FFFFFF"/>
            </a:solidFill>
            <a:miter lim="800000"/>
            <a:headEnd/>
            <a:tailEnd/>
          </a:ln>
        </p:spPr>
        <p:txBody>
          <a:bodyPr/>
          <a:lstStyle/>
          <a:p>
            <a:endParaRPr lang="en-GB"/>
          </a:p>
        </p:txBody>
      </p:sp>
      <p:sp>
        <p:nvSpPr>
          <p:cNvPr id="16479" name="Freeform 88"/>
          <p:cNvSpPr>
            <a:spLocks/>
          </p:cNvSpPr>
          <p:nvPr/>
        </p:nvSpPr>
        <p:spPr bwMode="auto">
          <a:xfrm>
            <a:off x="4484688" y="6235700"/>
            <a:ext cx="1533525" cy="0"/>
          </a:xfrm>
          <a:custGeom>
            <a:avLst/>
            <a:gdLst>
              <a:gd name="T0" fmla="*/ 0 w 225"/>
              <a:gd name="T1" fmla="*/ 2147483647 w 225"/>
              <a:gd name="T2" fmla="*/ 2147483647 w 225"/>
              <a:gd name="T3" fmla="*/ 0 60000 65536"/>
              <a:gd name="T4" fmla="*/ 0 60000 65536"/>
              <a:gd name="T5" fmla="*/ 0 60000 65536"/>
              <a:gd name="T6" fmla="*/ 0 w 225"/>
              <a:gd name="T7" fmla="*/ 225 w 225"/>
            </a:gdLst>
            <a:ahLst/>
            <a:cxnLst>
              <a:cxn ang="T3">
                <a:pos x="T0" y="0"/>
              </a:cxn>
              <a:cxn ang="T4">
                <a:pos x="T1" y="0"/>
              </a:cxn>
              <a:cxn ang="T5">
                <a:pos x="T2" y="0"/>
              </a:cxn>
            </a:cxnLst>
            <a:rect l="T6" t="0" r="T7" b="0"/>
            <a:pathLst>
              <a:path w="225">
                <a:moveTo>
                  <a:pt x="0" y="0"/>
                </a:moveTo>
                <a:lnTo>
                  <a:pt x="225" y="0"/>
                </a:lnTo>
              </a:path>
            </a:pathLst>
          </a:custGeom>
          <a:noFill/>
          <a:ln w="0">
            <a:solidFill>
              <a:srgbClr val="000000"/>
            </a:solidFill>
            <a:prstDash val="sysDot"/>
            <a:round/>
            <a:headEnd/>
            <a:tailEnd/>
          </a:ln>
        </p:spPr>
        <p:txBody>
          <a:bodyPr/>
          <a:lstStyle/>
          <a:p>
            <a:endParaRPr lang="en-US"/>
          </a:p>
        </p:txBody>
      </p:sp>
      <p:sp>
        <p:nvSpPr>
          <p:cNvPr id="16480" name="Freeform 89"/>
          <p:cNvSpPr>
            <a:spLocks/>
          </p:cNvSpPr>
          <p:nvPr/>
        </p:nvSpPr>
        <p:spPr bwMode="auto">
          <a:xfrm>
            <a:off x="4484688" y="5926138"/>
            <a:ext cx="1533525" cy="0"/>
          </a:xfrm>
          <a:custGeom>
            <a:avLst/>
            <a:gdLst>
              <a:gd name="T0" fmla="*/ 0 w 225"/>
              <a:gd name="T1" fmla="*/ 2147483647 w 225"/>
              <a:gd name="T2" fmla="*/ 2147483647 w 225"/>
              <a:gd name="T3" fmla="*/ 0 60000 65536"/>
              <a:gd name="T4" fmla="*/ 0 60000 65536"/>
              <a:gd name="T5" fmla="*/ 0 60000 65536"/>
              <a:gd name="T6" fmla="*/ 0 w 225"/>
              <a:gd name="T7" fmla="*/ 225 w 225"/>
            </a:gdLst>
            <a:ahLst/>
            <a:cxnLst>
              <a:cxn ang="T3">
                <a:pos x="T0" y="0"/>
              </a:cxn>
              <a:cxn ang="T4">
                <a:pos x="T1" y="0"/>
              </a:cxn>
              <a:cxn ang="T5">
                <a:pos x="T2" y="0"/>
              </a:cxn>
            </a:cxnLst>
            <a:rect l="T6" t="0" r="T7" b="0"/>
            <a:pathLst>
              <a:path w="225">
                <a:moveTo>
                  <a:pt x="0" y="0"/>
                </a:moveTo>
                <a:lnTo>
                  <a:pt x="225" y="0"/>
                </a:lnTo>
              </a:path>
            </a:pathLst>
          </a:custGeom>
          <a:noFill/>
          <a:ln w="0">
            <a:solidFill>
              <a:srgbClr val="000000"/>
            </a:solidFill>
            <a:prstDash val="sysDot"/>
            <a:round/>
            <a:headEnd/>
            <a:tailEnd/>
          </a:ln>
        </p:spPr>
        <p:txBody>
          <a:bodyPr/>
          <a:lstStyle/>
          <a:p>
            <a:endParaRPr lang="en-US"/>
          </a:p>
        </p:txBody>
      </p:sp>
      <p:sp>
        <p:nvSpPr>
          <p:cNvPr id="16481" name="Freeform 90"/>
          <p:cNvSpPr>
            <a:spLocks/>
          </p:cNvSpPr>
          <p:nvPr/>
        </p:nvSpPr>
        <p:spPr bwMode="auto">
          <a:xfrm>
            <a:off x="4484688" y="4687888"/>
            <a:ext cx="1533525" cy="0"/>
          </a:xfrm>
          <a:custGeom>
            <a:avLst/>
            <a:gdLst>
              <a:gd name="T0" fmla="*/ 0 w 225"/>
              <a:gd name="T1" fmla="*/ 2147483647 w 225"/>
              <a:gd name="T2" fmla="*/ 2147483647 w 225"/>
              <a:gd name="T3" fmla="*/ 0 60000 65536"/>
              <a:gd name="T4" fmla="*/ 0 60000 65536"/>
              <a:gd name="T5" fmla="*/ 0 60000 65536"/>
              <a:gd name="T6" fmla="*/ 0 w 225"/>
              <a:gd name="T7" fmla="*/ 225 w 225"/>
            </a:gdLst>
            <a:ahLst/>
            <a:cxnLst>
              <a:cxn ang="T3">
                <a:pos x="T0" y="0"/>
              </a:cxn>
              <a:cxn ang="T4">
                <a:pos x="T1" y="0"/>
              </a:cxn>
              <a:cxn ang="T5">
                <a:pos x="T2" y="0"/>
              </a:cxn>
            </a:cxnLst>
            <a:rect l="T6" t="0" r="T7" b="0"/>
            <a:pathLst>
              <a:path w="225">
                <a:moveTo>
                  <a:pt x="0" y="0"/>
                </a:moveTo>
                <a:lnTo>
                  <a:pt x="225" y="0"/>
                </a:lnTo>
              </a:path>
            </a:pathLst>
          </a:custGeom>
          <a:noFill/>
          <a:ln w="0">
            <a:solidFill>
              <a:srgbClr val="000000"/>
            </a:solidFill>
            <a:prstDash val="sysDot"/>
            <a:round/>
            <a:headEnd/>
            <a:tailEnd/>
          </a:ln>
        </p:spPr>
        <p:txBody>
          <a:bodyPr/>
          <a:lstStyle/>
          <a:p>
            <a:endParaRPr lang="en-US"/>
          </a:p>
        </p:txBody>
      </p:sp>
      <p:sp>
        <p:nvSpPr>
          <p:cNvPr id="16482" name="Line 91"/>
          <p:cNvSpPr>
            <a:spLocks noChangeShapeType="1"/>
          </p:cNvSpPr>
          <p:nvPr/>
        </p:nvSpPr>
        <p:spPr bwMode="auto">
          <a:xfrm>
            <a:off x="4484688" y="4687888"/>
            <a:ext cx="1533525" cy="0"/>
          </a:xfrm>
          <a:prstGeom prst="line">
            <a:avLst/>
          </a:prstGeom>
          <a:noFill/>
          <a:ln w="0">
            <a:solidFill>
              <a:srgbClr val="000000"/>
            </a:solidFill>
            <a:round/>
            <a:headEnd/>
            <a:tailEnd/>
          </a:ln>
        </p:spPr>
        <p:txBody>
          <a:bodyPr/>
          <a:lstStyle/>
          <a:p>
            <a:endParaRPr lang="en-US"/>
          </a:p>
        </p:txBody>
      </p:sp>
      <p:sp>
        <p:nvSpPr>
          <p:cNvPr id="16483" name="Freeform 92"/>
          <p:cNvSpPr>
            <a:spLocks/>
          </p:cNvSpPr>
          <p:nvPr/>
        </p:nvSpPr>
        <p:spPr bwMode="auto">
          <a:xfrm>
            <a:off x="4484688" y="4687888"/>
            <a:ext cx="1533525" cy="1547812"/>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484" name="Line 93"/>
          <p:cNvSpPr>
            <a:spLocks noChangeShapeType="1"/>
          </p:cNvSpPr>
          <p:nvPr/>
        </p:nvSpPr>
        <p:spPr bwMode="auto">
          <a:xfrm flipV="1">
            <a:off x="4484688" y="4687888"/>
            <a:ext cx="0" cy="1547812"/>
          </a:xfrm>
          <a:prstGeom prst="line">
            <a:avLst/>
          </a:prstGeom>
          <a:noFill/>
          <a:ln w="0">
            <a:solidFill>
              <a:srgbClr val="000000"/>
            </a:solidFill>
            <a:round/>
            <a:headEnd/>
            <a:tailEnd/>
          </a:ln>
        </p:spPr>
        <p:txBody>
          <a:bodyPr/>
          <a:lstStyle/>
          <a:p>
            <a:endParaRPr lang="en-US"/>
          </a:p>
        </p:txBody>
      </p:sp>
      <p:sp>
        <p:nvSpPr>
          <p:cNvPr id="16485" name="Line 94"/>
          <p:cNvSpPr>
            <a:spLocks noChangeShapeType="1"/>
          </p:cNvSpPr>
          <p:nvPr/>
        </p:nvSpPr>
        <p:spPr bwMode="auto">
          <a:xfrm>
            <a:off x="4484688" y="6235700"/>
            <a:ext cx="1533525" cy="0"/>
          </a:xfrm>
          <a:prstGeom prst="line">
            <a:avLst/>
          </a:prstGeom>
          <a:noFill/>
          <a:ln w="0">
            <a:solidFill>
              <a:srgbClr val="000000"/>
            </a:solidFill>
            <a:round/>
            <a:headEnd/>
            <a:tailEnd/>
          </a:ln>
        </p:spPr>
        <p:txBody>
          <a:bodyPr/>
          <a:lstStyle/>
          <a:p>
            <a:endParaRPr lang="en-US"/>
          </a:p>
        </p:txBody>
      </p:sp>
      <p:sp>
        <p:nvSpPr>
          <p:cNvPr id="16486" name="Line 95"/>
          <p:cNvSpPr>
            <a:spLocks noChangeShapeType="1"/>
          </p:cNvSpPr>
          <p:nvPr/>
        </p:nvSpPr>
        <p:spPr bwMode="auto">
          <a:xfrm flipV="1">
            <a:off x="4484688" y="4687888"/>
            <a:ext cx="0" cy="1547812"/>
          </a:xfrm>
          <a:prstGeom prst="line">
            <a:avLst/>
          </a:prstGeom>
          <a:noFill/>
          <a:ln w="0">
            <a:solidFill>
              <a:srgbClr val="000000"/>
            </a:solidFill>
            <a:round/>
            <a:headEnd/>
            <a:tailEnd/>
          </a:ln>
        </p:spPr>
        <p:txBody>
          <a:bodyPr/>
          <a:lstStyle/>
          <a:p>
            <a:endParaRPr lang="en-US"/>
          </a:p>
        </p:txBody>
      </p:sp>
      <p:sp>
        <p:nvSpPr>
          <p:cNvPr id="16487" name="Line 96"/>
          <p:cNvSpPr>
            <a:spLocks noChangeShapeType="1"/>
          </p:cNvSpPr>
          <p:nvPr/>
        </p:nvSpPr>
        <p:spPr bwMode="auto">
          <a:xfrm flipV="1">
            <a:off x="4703763" y="6221413"/>
            <a:ext cx="0" cy="14287"/>
          </a:xfrm>
          <a:prstGeom prst="line">
            <a:avLst/>
          </a:prstGeom>
          <a:noFill/>
          <a:ln w="0">
            <a:solidFill>
              <a:srgbClr val="000000"/>
            </a:solidFill>
            <a:round/>
            <a:headEnd/>
            <a:tailEnd/>
          </a:ln>
        </p:spPr>
        <p:txBody>
          <a:bodyPr/>
          <a:lstStyle/>
          <a:p>
            <a:endParaRPr lang="en-US"/>
          </a:p>
        </p:txBody>
      </p:sp>
      <p:sp>
        <p:nvSpPr>
          <p:cNvPr id="16488" name="Line 97"/>
          <p:cNvSpPr>
            <a:spLocks noChangeShapeType="1"/>
          </p:cNvSpPr>
          <p:nvPr/>
        </p:nvSpPr>
        <p:spPr bwMode="auto">
          <a:xfrm>
            <a:off x="4703763" y="4687888"/>
            <a:ext cx="0" cy="14287"/>
          </a:xfrm>
          <a:prstGeom prst="line">
            <a:avLst/>
          </a:prstGeom>
          <a:noFill/>
          <a:ln w="0">
            <a:solidFill>
              <a:srgbClr val="000000"/>
            </a:solidFill>
            <a:round/>
            <a:headEnd/>
            <a:tailEnd/>
          </a:ln>
        </p:spPr>
        <p:txBody>
          <a:bodyPr/>
          <a:lstStyle/>
          <a:p>
            <a:endParaRPr lang="en-US"/>
          </a:p>
        </p:txBody>
      </p:sp>
      <p:sp>
        <p:nvSpPr>
          <p:cNvPr id="16489" name="Rectangle 98"/>
          <p:cNvSpPr>
            <a:spLocks noChangeArrowheads="1"/>
          </p:cNvSpPr>
          <p:nvPr/>
        </p:nvSpPr>
        <p:spPr bwMode="auto">
          <a:xfrm>
            <a:off x="4662488"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490" name="Line 99"/>
          <p:cNvSpPr>
            <a:spLocks noChangeShapeType="1"/>
          </p:cNvSpPr>
          <p:nvPr/>
        </p:nvSpPr>
        <p:spPr bwMode="auto">
          <a:xfrm flipV="1">
            <a:off x="4941888" y="6221413"/>
            <a:ext cx="0" cy="14287"/>
          </a:xfrm>
          <a:prstGeom prst="line">
            <a:avLst/>
          </a:prstGeom>
          <a:noFill/>
          <a:ln w="0">
            <a:solidFill>
              <a:srgbClr val="000000"/>
            </a:solidFill>
            <a:round/>
            <a:headEnd/>
            <a:tailEnd/>
          </a:ln>
        </p:spPr>
        <p:txBody>
          <a:bodyPr/>
          <a:lstStyle/>
          <a:p>
            <a:endParaRPr lang="en-US"/>
          </a:p>
        </p:txBody>
      </p:sp>
      <p:sp>
        <p:nvSpPr>
          <p:cNvPr id="16491" name="Line 100"/>
          <p:cNvSpPr>
            <a:spLocks noChangeShapeType="1"/>
          </p:cNvSpPr>
          <p:nvPr/>
        </p:nvSpPr>
        <p:spPr bwMode="auto">
          <a:xfrm>
            <a:off x="4941888" y="4687888"/>
            <a:ext cx="0" cy="14287"/>
          </a:xfrm>
          <a:prstGeom prst="line">
            <a:avLst/>
          </a:prstGeom>
          <a:noFill/>
          <a:ln w="0">
            <a:solidFill>
              <a:srgbClr val="000000"/>
            </a:solidFill>
            <a:round/>
            <a:headEnd/>
            <a:tailEnd/>
          </a:ln>
        </p:spPr>
        <p:txBody>
          <a:bodyPr/>
          <a:lstStyle/>
          <a:p>
            <a:endParaRPr lang="en-US"/>
          </a:p>
        </p:txBody>
      </p:sp>
      <p:sp>
        <p:nvSpPr>
          <p:cNvPr id="16492" name="Rectangle 101"/>
          <p:cNvSpPr>
            <a:spLocks noChangeArrowheads="1"/>
          </p:cNvSpPr>
          <p:nvPr/>
        </p:nvSpPr>
        <p:spPr bwMode="auto">
          <a:xfrm>
            <a:off x="4900613"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493" name="Line 102"/>
          <p:cNvSpPr>
            <a:spLocks noChangeShapeType="1"/>
          </p:cNvSpPr>
          <p:nvPr/>
        </p:nvSpPr>
        <p:spPr bwMode="auto">
          <a:xfrm flipV="1">
            <a:off x="5186363" y="6221413"/>
            <a:ext cx="0" cy="14287"/>
          </a:xfrm>
          <a:prstGeom prst="line">
            <a:avLst/>
          </a:prstGeom>
          <a:noFill/>
          <a:ln w="0">
            <a:solidFill>
              <a:srgbClr val="000000"/>
            </a:solidFill>
            <a:round/>
            <a:headEnd/>
            <a:tailEnd/>
          </a:ln>
        </p:spPr>
        <p:txBody>
          <a:bodyPr/>
          <a:lstStyle/>
          <a:p>
            <a:endParaRPr lang="en-US"/>
          </a:p>
        </p:txBody>
      </p:sp>
      <p:sp>
        <p:nvSpPr>
          <p:cNvPr id="16494" name="Line 103"/>
          <p:cNvSpPr>
            <a:spLocks noChangeShapeType="1"/>
          </p:cNvSpPr>
          <p:nvPr/>
        </p:nvSpPr>
        <p:spPr bwMode="auto">
          <a:xfrm>
            <a:off x="5186363" y="4687888"/>
            <a:ext cx="0" cy="14287"/>
          </a:xfrm>
          <a:prstGeom prst="line">
            <a:avLst/>
          </a:prstGeom>
          <a:noFill/>
          <a:ln w="0">
            <a:solidFill>
              <a:srgbClr val="000000"/>
            </a:solidFill>
            <a:round/>
            <a:headEnd/>
            <a:tailEnd/>
          </a:ln>
        </p:spPr>
        <p:txBody>
          <a:bodyPr/>
          <a:lstStyle/>
          <a:p>
            <a:endParaRPr lang="en-US"/>
          </a:p>
        </p:txBody>
      </p:sp>
      <p:sp>
        <p:nvSpPr>
          <p:cNvPr id="16495" name="Rectangle 104"/>
          <p:cNvSpPr>
            <a:spLocks noChangeArrowheads="1"/>
          </p:cNvSpPr>
          <p:nvPr/>
        </p:nvSpPr>
        <p:spPr bwMode="auto">
          <a:xfrm>
            <a:off x="5146675"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30</a:t>
            </a:r>
            <a:endParaRPr lang="en-GB"/>
          </a:p>
        </p:txBody>
      </p:sp>
      <p:sp>
        <p:nvSpPr>
          <p:cNvPr id="16496" name="Line 105"/>
          <p:cNvSpPr>
            <a:spLocks noChangeShapeType="1"/>
          </p:cNvSpPr>
          <p:nvPr/>
        </p:nvSpPr>
        <p:spPr bwMode="auto">
          <a:xfrm flipV="1">
            <a:off x="5432425" y="6221413"/>
            <a:ext cx="0" cy="14287"/>
          </a:xfrm>
          <a:prstGeom prst="line">
            <a:avLst/>
          </a:prstGeom>
          <a:noFill/>
          <a:ln w="0">
            <a:solidFill>
              <a:srgbClr val="000000"/>
            </a:solidFill>
            <a:round/>
            <a:headEnd/>
            <a:tailEnd/>
          </a:ln>
        </p:spPr>
        <p:txBody>
          <a:bodyPr/>
          <a:lstStyle/>
          <a:p>
            <a:endParaRPr lang="en-US"/>
          </a:p>
        </p:txBody>
      </p:sp>
      <p:sp>
        <p:nvSpPr>
          <p:cNvPr id="16497" name="Line 106"/>
          <p:cNvSpPr>
            <a:spLocks noChangeShapeType="1"/>
          </p:cNvSpPr>
          <p:nvPr/>
        </p:nvSpPr>
        <p:spPr bwMode="auto">
          <a:xfrm>
            <a:off x="5432425" y="4687888"/>
            <a:ext cx="0" cy="14287"/>
          </a:xfrm>
          <a:prstGeom prst="line">
            <a:avLst/>
          </a:prstGeom>
          <a:noFill/>
          <a:ln w="0">
            <a:solidFill>
              <a:srgbClr val="000000"/>
            </a:solidFill>
            <a:round/>
            <a:headEnd/>
            <a:tailEnd/>
          </a:ln>
        </p:spPr>
        <p:txBody>
          <a:bodyPr/>
          <a:lstStyle/>
          <a:p>
            <a:endParaRPr lang="en-US"/>
          </a:p>
        </p:txBody>
      </p:sp>
      <p:sp>
        <p:nvSpPr>
          <p:cNvPr id="16498" name="Rectangle 107"/>
          <p:cNvSpPr>
            <a:spLocks noChangeArrowheads="1"/>
          </p:cNvSpPr>
          <p:nvPr/>
        </p:nvSpPr>
        <p:spPr bwMode="auto">
          <a:xfrm>
            <a:off x="5391150"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a:p>
        </p:txBody>
      </p:sp>
      <p:sp>
        <p:nvSpPr>
          <p:cNvPr id="16499" name="Line 108"/>
          <p:cNvSpPr>
            <a:spLocks noChangeShapeType="1"/>
          </p:cNvSpPr>
          <p:nvPr/>
        </p:nvSpPr>
        <p:spPr bwMode="auto">
          <a:xfrm flipV="1">
            <a:off x="5678488" y="6221413"/>
            <a:ext cx="0" cy="14287"/>
          </a:xfrm>
          <a:prstGeom prst="line">
            <a:avLst/>
          </a:prstGeom>
          <a:noFill/>
          <a:ln w="0">
            <a:solidFill>
              <a:srgbClr val="000000"/>
            </a:solidFill>
            <a:round/>
            <a:headEnd/>
            <a:tailEnd/>
          </a:ln>
        </p:spPr>
        <p:txBody>
          <a:bodyPr/>
          <a:lstStyle/>
          <a:p>
            <a:endParaRPr lang="en-US"/>
          </a:p>
        </p:txBody>
      </p:sp>
      <p:sp>
        <p:nvSpPr>
          <p:cNvPr id="16500" name="Line 109"/>
          <p:cNvSpPr>
            <a:spLocks noChangeShapeType="1"/>
          </p:cNvSpPr>
          <p:nvPr/>
        </p:nvSpPr>
        <p:spPr bwMode="auto">
          <a:xfrm>
            <a:off x="5678488" y="4687888"/>
            <a:ext cx="0" cy="14287"/>
          </a:xfrm>
          <a:prstGeom prst="line">
            <a:avLst/>
          </a:prstGeom>
          <a:noFill/>
          <a:ln w="0">
            <a:solidFill>
              <a:srgbClr val="000000"/>
            </a:solidFill>
            <a:round/>
            <a:headEnd/>
            <a:tailEnd/>
          </a:ln>
        </p:spPr>
        <p:txBody>
          <a:bodyPr/>
          <a:lstStyle/>
          <a:p>
            <a:endParaRPr lang="en-US"/>
          </a:p>
        </p:txBody>
      </p:sp>
      <p:sp>
        <p:nvSpPr>
          <p:cNvPr id="16501" name="Rectangle 110"/>
          <p:cNvSpPr>
            <a:spLocks noChangeArrowheads="1"/>
          </p:cNvSpPr>
          <p:nvPr/>
        </p:nvSpPr>
        <p:spPr bwMode="auto">
          <a:xfrm>
            <a:off x="5637213"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50</a:t>
            </a:r>
            <a:endParaRPr lang="en-GB"/>
          </a:p>
        </p:txBody>
      </p:sp>
      <p:sp>
        <p:nvSpPr>
          <p:cNvPr id="16502" name="Line 111"/>
          <p:cNvSpPr>
            <a:spLocks noChangeShapeType="1"/>
          </p:cNvSpPr>
          <p:nvPr/>
        </p:nvSpPr>
        <p:spPr bwMode="auto">
          <a:xfrm flipV="1">
            <a:off x="5916613" y="6221413"/>
            <a:ext cx="0" cy="14287"/>
          </a:xfrm>
          <a:prstGeom prst="line">
            <a:avLst/>
          </a:prstGeom>
          <a:noFill/>
          <a:ln w="0">
            <a:solidFill>
              <a:srgbClr val="000000"/>
            </a:solidFill>
            <a:round/>
            <a:headEnd/>
            <a:tailEnd/>
          </a:ln>
        </p:spPr>
        <p:txBody>
          <a:bodyPr/>
          <a:lstStyle/>
          <a:p>
            <a:endParaRPr lang="en-US"/>
          </a:p>
        </p:txBody>
      </p:sp>
      <p:sp>
        <p:nvSpPr>
          <p:cNvPr id="16503" name="Line 112"/>
          <p:cNvSpPr>
            <a:spLocks noChangeShapeType="1"/>
          </p:cNvSpPr>
          <p:nvPr/>
        </p:nvSpPr>
        <p:spPr bwMode="auto">
          <a:xfrm>
            <a:off x="5916613" y="4687888"/>
            <a:ext cx="0" cy="14287"/>
          </a:xfrm>
          <a:prstGeom prst="line">
            <a:avLst/>
          </a:prstGeom>
          <a:noFill/>
          <a:ln w="0">
            <a:solidFill>
              <a:srgbClr val="000000"/>
            </a:solidFill>
            <a:round/>
            <a:headEnd/>
            <a:tailEnd/>
          </a:ln>
        </p:spPr>
        <p:txBody>
          <a:bodyPr/>
          <a:lstStyle/>
          <a:p>
            <a:endParaRPr lang="en-US"/>
          </a:p>
        </p:txBody>
      </p:sp>
      <p:sp>
        <p:nvSpPr>
          <p:cNvPr id="16504" name="Rectangle 113"/>
          <p:cNvSpPr>
            <a:spLocks noChangeArrowheads="1"/>
          </p:cNvSpPr>
          <p:nvPr/>
        </p:nvSpPr>
        <p:spPr bwMode="auto">
          <a:xfrm>
            <a:off x="5875338"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a:p>
        </p:txBody>
      </p:sp>
      <p:sp>
        <p:nvSpPr>
          <p:cNvPr id="16505" name="Line 114"/>
          <p:cNvSpPr>
            <a:spLocks noChangeShapeType="1"/>
          </p:cNvSpPr>
          <p:nvPr/>
        </p:nvSpPr>
        <p:spPr bwMode="auto">
          <a:xfrm>
            <a:off x="4484688" y="6235700"/>
            <a:ext cx="14287" cy="0"/>
          </a:xfrm>
          <a:prstGeom prst="line">
            <a:avLst/>
          </a:prstGeom>
          <a:noFill/>
          <a:ln w="0">
            <a:solidFill>
              <a:srgbClr val="000000"/>
            </a:solidFill>
            <a:round/>
            <a:headEnd/>
            <a:tailEnd/>
          </a:ln>
        </p:spPr>
        <p:txBody>
          <a:bodyPr/>
          <a:lstStyle/>
          <a:p>
            <a:endParaRPr lang="en-US"/>
          </a:p>
        </p:txBody>
      </p:sp>
      <p:sp>
        <p:nvSpPr>
          <p:cNvPr id="16506" name="Line 115"/>
          <p:cNvSpPr>
            <a:spLocks noChangeShapeType="1"/>
          </p:cNvSpPr>
          <p:nvPr/>
        </p:nvSpPr>
        <p:spPr bwMode="auto">
          <a:xfrm flipH="1">
            <a:off x="5997575" y="6235700"/>
            <a:ext cx="20638" cy="0"/>
          </a:xfrm>
          <a:prstGeom prst="line">
            <a:avLst/>
          </a:prstGeom>
          <a:noFill/>
          <a:ln w="0">
            <a:solidFill>
              <a:srgbClr val="000000"/>
            </a:solidFill>
            <a:round/>
            <a:headEnd/>
            <a:tailEnd/>
          </a:ln>
        </p:spPr>
        <p:txBody>
          <a:bodyPr/>
          <a:lstStyle/>
          <a:p>
            <a:endParaRPr lang="en-US"/>
          </a:p>
        </p:txBody>
      </p:sp>
      <p:sp>
        <p:nvSpPr>
          <p:cNvPr id="16507" name="Rectangle 116"/>
          <p:cNvSpPr>
            <a:spLocks noChangeArrowheads="1"/>
          </p:cNvSpPr>
          <p:nvPr/>
        </p:nvSpPr>
        <p:spPr bwMode="auto">
          <a:xfrm>
            <a:off x="4389438" y="6180138"/>
            <a:ext cx="65087"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508" name="Line 117"/>
          <p:cNvSpPr>
            <a:spLocks noChangeShapeType="1"/>
          </p:cNvSpPr>
          <p:nvPr/>
        </p:nvSpPr>
        <p:spPr bwMode="auto">
          <a:xfrm>
            <a:off x="4484688" y="5926138"/>
            <a:ext cx="14287" cy="0"/>
          </a:xfrm>
          <a:prstGeom prst="line">
            <a:avLst/>
          </a:prstGeom>
          <a:noFill/>
          <a:ln w="0">
            <a:solidFill>
              <a:srgbClr val="000000"/>
            </a:solidFill>
            <a:round/>
            <a:headEnd/>
            <a:tailEnd/>
          </a:ln>
        </p:spPr>
        <p:txBody>
          <a:bodyPr/>
          <a:lstStyle/>
          <a:p>
            <a:endParaRPr lang="en-US"/>
          </a:p>
        </p:txBody>
      </p:sp>
      <p:sp>
        <p:nvSpPr>
          <p:cNvPr id="16509" name="Line 118"/>
          <p:cNvSpPr>
            <a:spLocks noChangeShapeType="1"/>
          </p:cNvSpPr>
          <p:nvPr/>
        </p:nvSpPr>
        <p:spPr bwMode="auto">
          <a:xfrm flipH="1">
            <a:off x="5997575" y="5926138"/>
            <a:ext cx="20638" cy="0"/>
          </a:xfrm>
          <a:prstGeom prst="line">
            <a:avLst/>
          </a:prstGeom>
          <a:noFill/>
          <a:ln w="0">
            <a:solidFill>
              <a:srgbClr val="000000"/>
            </a:solidFill>
            <a:round/>
            <a:headEnd/>
            <a:tailEnd/>
          </a:ln>
        </p:spPr>
        <p:txBody>
          <a:bodyPr/>
          <a:lstStyle/>
          <a:p>
            <a:endParaRPr lang="en-US"/>
          </a:p>
        </p:txBody>
      </p:sp>
      <p:sp>
        <p:nvSpPr>
          <p:cNvPr id="16510" name="Rectangle 119"/>
          <p:cNvSpPr>
            <a:spLocks noChangeArrowheads="1"/>
          </p:cNvSpPr>
          <p:nvPr/>
        </p:nvSpPr>
        <p:spPr bwMode="auto">
          <a:xfrm>
            <a:off x="4416425" y="5870575"/>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16511" name="Line 120"/>
          <p:cNvSpPr>
            <a:spLocks noChangeShapeType="1"/>
          </p:cNvSpPr>
          <p:nvPr/>
        </p:nvSpPr>
        <p:spPr bwMode="auto">
          <a:xfrm>
            <a:off x="4484688" y="5616575"/>
            <a:ext cx="14287" cy="0"/>
          </a:xfrm>
          <a:prstGeom prst="line">
            <a:avLst/>
          </a:prstGeom>
          <a:noFill/>
          <a:ln w="0">
            <a:solidFill>
              <a:srgbClr val="000000"/>
            </a:solidFill>
            <a:round/>
            <a:headEnd/>
            <a:tailEnd/>
          </a:ln>
        </p:spPr>
        <p:txBody>
          <a:bodyPr/>
          <a:lstStyle/>
          <a:p>
            <a:endParaRPr lang="en-US"/>
          </a:p>
        </p:txBody>
      </p:sp>
      <p:sp>
        <p:nvSpPr>
          <p:cNvPr id="16512" name="Line 121"/>
          <p:cNvSpPr>
            <a:spLocks noChangeShapeType="1"/>
          </p:cNvSpPr>
          <p:nvPr/>
        </p:nvSpPr>
        <p:spPr bwMode="auto">
          <a:xfrm flipH="1">
            <a:off x="5997575" y="5616575"/>
            <a:ext cx="20638" cy="0"/>
          </a:xfrm>
          <a:prstGeom prst="line">
            <a:avLst/>
          </a:prstGeom>
          <a:noFill/>
          <a:ln w="0">
            <a:solidFill>
              <a:srgbClr val="000000"/>
            </a:solidFill>
            <a:round/>
            <a:headEnd/>
            <a:tailEnd/>
          </a:ln>
        </p:spPr>
        <p:txBody>
          <a:bodyPr/>
          <a:lstStyle/>
          <a:p>
            <a:endParaRPr lang="en-US"/>
          </a:p>
        </p:txBody>
      </p:sp>
      <p:sp>
        <p:nvSpPr>
          <p:cNvPr id="16513" name="Rectangle 122"/>
          <p:cNvSpPr>
            <a:spLocks noChangeArrowheads="1"/>
          </p:cNvSpPr>
          <p:nvPr/>
        </p:nvSpPr>
        <p:spPr bwMode="auto">
          <a:xfrm>
            <a:off x="4416425" y="556101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514" name="Line 123"/>
          <p:cNvSpPr>
            <a:spLocks noChangeShapeType="1"/>
          </p:cNvSpPr>
          <p:nvPr/>
        </p:nvSpPr>
        <p:spPr bwMode="auto">
          <a:xfrm>
            <a:off x="4484688" y="5307013"/>
            <a:ext cx="14287" cy="0"/>
          </a:xfrm>
          <a:prstGeom prst="line">
            <a:avLst/>
          </a:prstGeom>
          <a:noFill/>
          <a:ln w="0">
            <a:solidFill>
              <a:srgbClr val="000000"/>
            </a:solidFill>
            <a:round/>
            <a:headEnd/>
            <a:tailEnd/>
          </a:ln>
        </p:spPr>
        <p:txBody>
          <a:bodyPr/>
          <a:lstStyle/>
          <a:p>
            <a:endParaRPr lang="en-US"/>
          </a:p>
        </p:txBody>
      </p:sp>
      <p:sp>
        <p:nvSpPr>
          <p:cNvPr id="16515" name="Line 124"/>
          <p:cNvSpPr>
            <a:spLocks noChangeShapeType="1"/>
          </p:cNvSpPr>
          <p:nvPr/>
        </p:nvSpPr>
        <p:spPr bwMode="auto">
          <a:xfrm flipH="1">
            <a:off x="5997575" y="5307013"/>
            <a:ext cx="20638" cy="0"/>
          </a:xfrm>
          <a:prstGeom prst="line">
            <a:avLst/>
          </a:prstGeom>
          <a:noFill/>
          <a:ln w="0">
            <a:solidFill>
              <a:srgbClr val="000000"/>
            </a:solidFill>
            <a:round/>
            <a:headEnd/>
            <a:tailEnd/>
          </a:ln>
        </p:spPr>
        <p:txBody>
          <a:bodyPr/>
          <a:lstStyle/>
          <a:p>
            <a:endParaRPr lang="en-US"/>
          </a:p>
        </p:txBody>
      </p:sp>
      <p:sp>
        <p:nvSpPr>
          <p:cNvPr id="16516" name="Rectangle 125"/>
          <p:cNvSpPr>
            <a:spLocks noChangeArrowheads="1"/>
          </p:cNvSpPr>
          <p:nvPr/>
        </p:nvSpPr>
        <p:spPr bwMode="auto">
          <a:xfrm>
            <a:off x="4376738" y="52514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517" name="Line 126"/>
          <p:cNvSpPr>
            <a:spLocks noChangeShapeType="1"/>
          </p:cNvSpPr>
          <p:nvPr/>
        </p:nvSpPr>
        <p:spPr bwMode="auto">
          <a:xfrm>
            <a:off x="4484688" y="4997450"/>
            <a:ext cx="14287" cy="0"/>
          </a:xfrm>
          <a:prstGeom prst="line">
            <a:avLst/>
          </a:prstGeom>
          <a:noFill/>
          <a:ln w="0">
            <a:solidFill>
              <a:srgbClr val="000000"/>
            </a:solidFill>
            <a:round/>
            <a:headEnd/>
            <a:tailEnd/>
          </a:ln>
        </p:spPr>
        <p:txBody>
          <a:bodyPr/>
          <a:lstStyle/>
          <a:p>
            <a:endParaRPr lang="en-US"/>
          </a:p>
        </p:txBody>
      </p:sp>
      <p:sp>
        <p:nvSpPr>
          <p:cNvPr id="16518" name="Line 127"/>
          <p:cNvSpPr>
            <a:spLocks noChangeShapeType="1"/>
          </p:cNvSpPr>
          <p:nvPr/>
        </p:nvSpPr>
        <p:spPr bwMode="auto">
          <a:xfrm flipH="1">
            <a:off x="5997575" y="4997450"/>
            <a:ext cx="20638" cy="0"/>
          </a:xfrm>
          <a:prstGeom prst="line">
            <a:avLst/>
          </a:prstGeom>
          <a:noFill/>
          <a:ln w="0">
            <a:solidFill>
              <a:srgbClr val="000000"/>
            </a:solidFill>
            <a:round/>
            <a:headEnd/>
            <a:tailEnd/>
          </a:ln>
        </p:spPr>
        <p:txBody>
          <a:bodyPr/>
          <a:lstStyle/>
          <a:p>
            <a:endParaRPr lang="en-US"/>
          </a:p>
        </p:txBody>
      </p:sp>
      <p:sp>
        <p:nvSpPr>
          <p:cNvPr id="16519" name="Rectangle 128"/>
          <p:cNvSpPr>
            <a:spLocks noChangeArrowheads="1"/>
          </p:cNvSpPr>
          <p:nvPr/>
        </p:nvSpPr>
        <p:spPr bwMode="auto">
          <a:xfrm>
            <a:off x="4376738" y="4943475"/>
            <a:ext cx="82550" cy="106363"/>
          </a:xfrm>
          <a:prstGeom prst="rect">
            <a:avLst/>
          </a:prstGeom>
          <a:noFill/>
          <a:ln w="9525">
            <a:noFill/>
            <a:miter lim="800000"/>
            <a:headEnd/>
            <a:tailEnd/>
          </a:ln>
        </p:spPr>
        <p:txBody>
          <a:bodyPr wrap="none" lIns="0" tIns="0" rIns="0" bIns="0">
            <a:spAutoFit/>
          </a:bodyPr>
          <a:lstStyle/>
          <a:p>
            <a:r>
              <a:rPr lang="en-GB" sz="700" b="1">
                <a:solidFill>
                  <a:srgbClr val="000000"/>
                </a:solidFill>
              </a:rPr>
              <a:t>15</a:t>
            </a:r>
            <a:endParaRPr lang="en-GB" b="1"/>
          </a:p>
        </p:txBody>
      </p:sp>
      <p:sp>
        <p:nvSpPr>
          <p:cNvPr id="16520" name="Line 129"/>
          <p:cNvSpPr>
            <a:spLocks noChangeShapeType="1"/>
          </p:cNvSpPr>
          <p:nvPr/>
        </p:nvSpPr>
        <p:spPr bwMode="auto">
          <a:xfrm>
            <a:off x="4484688" y="4687888"/>
            <a:ext cx="14287" cy="0"/>
          </a:xfrm>
          <a:prstGeom prst="line">
            <a:avLst/>
          </a:prstGeom>
          <a:noFill/>
          <a:ln w="0">
            <a:solidFill>
              <a:srgbClr val="000000"/>
            </a:solidFill>
            <a:round/>
            <a:headEnd/>
            <a:tailEnd/>
          </a:ln>
        </p:spPr>
        <p:txBody>
          <a:bodyPr/>
          <a:lstStyle/>
          <a:p>
            <a:endParaRPr lang="en-US"/>
          </a:p>
        </p:txBody>
      </p:sp>
      <p:sp>
        <p:nvSpPr>
          <p:cNvPr id="16521" name="Line 130"/>
          <p:cNvSpPr>
            <a:spLocks noChangeShapeType="1"/>
          </p:cNvSpPr>
          <p:nvPr/>
        </p:nvSpPr>
        <p:spPr bwMode="auto">
          <a:xfrm flipH="1">
            <a:off x="5997575" y="4687888"/>
            <a:ext cx="20638" cy="0"/>
          </a:xfrm>
          <a:prstGeom prst="line">
            <a:avLst/>
          </a:prstGeom>
          <a:noFill/>
          <a:ln w="0">
            <a:solidFill>
              <a:srgbClr val="000000"/>
            </a:solidFill>
            <a:round/>
            <a:headEnd/>
            <a:tailEnd/>
          </a:ln>
        </p:spPr>
        <p:txBody>
          <a:bodyPr/>
          <a:lstStyle/>
          <a:p>
            <a:endParaRPr lang="en-US"/>
          </a:p>
        </p:txBody>
      </p:sp>
      <p:sp>
        <p:nvSpPr>
          <p:cNvPr id="16522" name="Rectangle 131"/>
          <p:cNvSpPr>
            <a:spLocks noChangeArrowheads="1"/>
          </p:cNvSpPr>
          <p:nvPr/>
        </p:nvSpPr>
        <p:spPr bwMode="auto">
          <a:xfrm>
            <a:off x="4376738" y="4633913"/>
            <a:ext cx="82550" cy="106362"/>
          </a:xfrm>
          <a:prstGeom prst="rect">
            <a:avLst/>
          </a:prstGeom>
          <a:noFill/>
          <a:ln w="9525">
            <a:noFill/>
            <a:miter lim="800000"/>
            <a:headEnd/>
            <a:tailEnd/>
          </a:ln>
        </p:spPr>
        <p:txBody>
          <a:bodyPr wrap="none" lIns="0" tIns="0" rIns="0" bIns="0">
            <a:spAutoFit/>
          </a:bodyPr>
          <a:lstStyle/>
          <a:p>
            <a:r>
              <a:rPr lang="en-GB" sz="700" b="1">
                <a:solidFill>
                  <a:srgbClr val="000000"/>
                </a:solidFill>
              </a:rPr>
              <a:t>20</a:t>
            </a:r>
            <a:endParaRPr lang="en-GB" b="1"/>
          </a:p>
        </p:txBody>
      </p:sp>
      <p:sp>
        <p:nvSpPr>
          <p:cNvPr id="16523" name="Line 132"/>
          <p:cNvSpPr>
            <a:spLocks noChangeShapeType="1"/>
          </p:cNvSpPr>
          <p:nvPr/>
        </p:nvSpPr>
        <p:spPr bwMode="auto">
          <a:xfrm>
            <a:off x="4484688" y="4687888"/>
            <a:ext cx="1533525" cy="0"/>
          </a:xfrm>
          <a:prstGeom prst="line">
            <a:avLst/>
          </a:prstGeom>
          <a:noFill/>
          <a:ln w="0">
            <a:solidFill>
              <a:srgbClr val="000000"/>
            </a:solidFill>
            <a:round/>
            <a:headEnd/>
            <a:tailEnd/>
          </a:ln>
        </p:spPr>
        <p:txBody>
          <a:bodyPr/>
          <a:lstStyle/>
          <a:p>
            <a:endParaRPr lang="en-US"/>
          </a:p>
        </p:txBody>
      </p:sp>
      <p:sp>
        <p:nvSpPr>
          <p:cNvPr id="16524" name="Freeform 133"/>
          <p:cNvSpPr>
            <a:spLocks/>
          </p:cNvSpPr>
          <p:nvPr/>
        </p:nvSpPr>
        <p:spPr bwMode="auto">
          <a:xfrm>
            <a:off x="4484688" y="4687888"/>
            <a:ext cx="1533525" cy="1547812"/>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525" name="Line 134"/>
          <p:cNvSpPr>
            <a:spLocks noChangeShapeType="1"/>
          </p:cNvSpPr>
          <p:nvPr/>
        </p:nvSpPr>
        <p:spPr bwMode="auto">
          <a:xfrm flipV="1">
            <a:off x="4484688" y="4687888"/>
            <a:ext cx="0" cy="1547812"/>
          </a:xfrm>
          <a:prstGeom prst="line">
            <a:avLst/>
          </a:prstGeom>
          <a:noFill/>
          <a:ln w="0">
            <a:solidFill>
              <a:srgbClr val="000000"/>
            </a:solidFill>
            <a:round/>
            <a:headEnd/>
            <a:tailEnd/>
          </a:ln>
        </p:spPr>
        <p:txBody>
          <a:bodyPr/>
          <a:lstStyle/>
          <a:p>
            <a:endParaRPr lang="en-US"/>
          </a:p>
        </p:txBody>
      </p:sp>
      <p:sp>
        <p:nvSpPr>
          <p:cNvPr id="16526" name="Freeform 135"/>
          <p:cNvSpPr>
            <a:spLocks/>
          </p:cNvSpPr>
          <p:nvPr/>
        </p:nvSpPr>
        <p:spPr bwMode="auto">
          <a:xfrm>
            <a:off x="4484688" y="5300663"/>
            <a:ext cx="1533525" cy="631825"/>
          </a:xfrm>
          <a:custGeom>
            <a:avLst/>
            <a:gdLst>
              <a:gd name="T0" fmla="*/ 2147483647 w 966"/>
              <a:gd name="T1" fmla="*/ 2147483647 h 398"/>
              <a:gd name="T2" fmla="*/ 2147483647 w 966"/>
              <a:gd name="T3" fmla="*/ 2147483647 h 398"/>
              <a:gd name="T4" fmla="*/ 2147483647 w 966"/>
              <a:gd name="T5" fmla="*/ 2147483647 h 398"/>
              <a:gd name="T6" fmla="*/ 2147483647 w 966"/>
              <a:gd name="T7" fmla="*/ 2147483647 h 398"/>
              <a:gd name="T8" fmla="*/ 2147483647 w 966"/>
              <a:gd name="T9" fmla="*/ 2147483647 h 398"/>
              <a:gd name="T10" fmla="*/ 2147483647 w 966"/>
              <a:gd name="T11" fmla="*/ 2147483647 h 398"/>
              <a:gd name="T12" fmla="*/ 2147483647 w 966"/>
              <a:gd name="T13" fmla="*/ 2147483647 h 398"/>
              <a:gd name="T14" fmla="*/ 2147483647 w 966"/>
              <a:gd name="T15" fmla="*/ 2147483647 h 398"/>
              <a:gd name="T16" fmla="*/ 2147483647 w 966"/>
              <a:gd name="T17" fmla="*/ 2147483647 h 398"/>
              <a:gd name="T18" fmla="*/ 2147483647 w 966"/>
              <a:gd name="T19" fmla="*/ 2147483647 h 398"/>
              <a:gd name="T20" fmla="*/ 2147483647 w 966"/>
              <a:gd name="T21" fmla="*/ 2147483647 h 398"/>
              <a:gd name="T22" fmla="*/ 2147483647 w 966"/>
              <a:gd name="T23" fmla="*/ 2147483647 h 398"/>
              <a:gd name="T24" fmla="*/ 2147483647 w 966"/>
              <a:gd name="T25" fmla="*/ 2147483647 h 398"/>
              <a:gd name="T26" fmla="*/ 2147483647 w 966"/>
              <a:gd name="T27" fmla="*/ 2147483647 h 398"/>
              <a:gd name="T28" fmla="*/ 2147483647 w 966"/>
              <a:gd name="T29" fmla="*/ 2147483647 h 398"/>
              <a:gd name="T30" fmla="*/ 2147483647 w 966"/>
              <a:gd name="T31" fmla="*/ 2147483647 h 398"/>
              <a:gd name="T32" fmla="*/ 2147483647 w 966"/>
              <a:gd name="T33" fmla="*/ 2147483647 h 398"/>
              <a:gd name="T34" fmla="*/ 2147483647 w 966"/>
              <a:gd name="T35" fmla="*/ 2147483647 h 398"/>
              <a:gd name="T36" fmla="*/ 2147483647 w 966"/>
              <a:gd name="T37" fmla="*/ 2147483647 h 398"/>
              <a:gd name="T38" fmla="*/ 2147483647 w 966"/>
              <a:gd name="T39" fmla="*/ 2147483647 h 398"/>
              <a:gd name="T40" fmla="*/ 2147483647 w 966"/>
              <a:gd name="T41" fmla="*/ 2147483647 h 398"/>
              <a:gd name="T42" fmla="*/ 2147483647 w 966"/>
              <a:gd name="T43" fmla="*/ 2147483647 h 398"/>
              <a:gd name="T44" fmla="*/ 2147483647 w 966"/>
              <a:gd name="T45" fmla="*/ 2147483647 h 398"/>
              <a:gd name="T46" fmla="*/ 2147483647 w 966"/>
              <a:gd name="T47" fmla="*/ 2147483647 h 398"/>
              <a:gd name="T48" fmla="*/ 2147483647 w 966"/>
              <a:gd name="T49" fmla="*/ 2147483647 h 398"/>
              <a:gd name="T50" fmla="*/ 2147483647 w 966"/>
              <a:gd name="T51" fmla="*/ 2147483647 h 398"/>
              <a:gd name="T52" fmla="*/ 2147483647 w 966"/>
              <a:gd name="T53" fmla="*/ 2147483647 h 398"/>
              <a:gd name="T54" fmla="*/ 2147483647 w 966"/>
              <a:gd name="T55" fmla="*/ 2147483647 h 398"/>
              <a:gd name="T56" fmla="*/ 2147483647 w 966"/>
              <a:gd name="T57" fmla="*/ 2147483647 h 398"/>
              <a:gd name="T58" fmla="*/ 2147483647 w 966"/>
              <a:gd name="T59" fmla="*/ 2147483647 h 398"/>
              <a:gd name="T60" fmla="*/ 2147483647 w 966"/>
              <a:gd name="T61" fmla="*/ 2147483647 h 398"/>
              <a:gd name="T62" fmla="*/ 2147483647 w 966"/>
              <a:gd name="T63" fmla="*/ 2147483647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398"/>
              <a:gd name="T98" fmla="*/ 966 w 966"/>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398">
                <a:moveTo>
                  <a:pt x="0" y="359"/>
                </a:moveTo>
                <a:lnTo>
                  <a:pt x="13" y="372"/>
                </a:lnTo>
                <a:lnTo>
                  <a:pt x="30" y="376"/>
                </a:lnTo>
                <a:lnTo>
                  <a:pt x="43" y="381"/>
                </a:lnTo>
                <a:lnTo>
                  <a:pt x="60" y="385"/>
                </a:lnTo>
                <a:lnTo>
                  <a:pt x="73" y="394"/>
                </a:lnTo>
                <a:lnTo>
                  <a:pt x="90" y="398"/>
                </a:lnTo>
                <a:lnTo>
                  <a:pt x="108" y="398"/>
                </a:lnTo>
                <a:lnTo>
                  <a:pt x="120" y="394"/>
                </a:lnTo>
                <a:lnTo>
                  <a:pt x="138" y="394"/>
                </a:lnTo>
                <a:lnTo>
                  <a:pt x="151" y="398"/>
                </a:lnTo>
                <a:lnTo>
                  <a:pt x="168" y="394"/>
                </a:lnTo>
                <a:lnTo>
                  <a:pt x="181" y="394"/>
                </a:lnTo>
                <a:lnTo>
                  <a:pt x="198" y="394"/>
                </a:lnTo>
                <a:lnTo>
                  <a:pt x="215" y="389"/>
                </a:lnTo>
                <a:lnTo>
                  <a:pt x="228" y="389"/>
                </a:lnTo>
                <a:lnTo>
                  <a:pt x="245" y="385"/>
                </a:lnTo>
                <a:lnTo>
                  <a:pt x="258" y="381"/>
                </a:lnTo>
                <a:lnTo>
                  <a:pt x="275" y="376"/>
                </a:lnTo>
                <a:lnTo>
                  <a:pt x="288" y="372"/>
                </a:lnTo>
                <a:lnTo>
                  <a:pt x="305" y="368"/>
                </a:lnTo>
                <a:lnTo>
                  <a:pt x="322" y="363"/>
                </a:lnTo>
                <a:lnTo>
                  <a:pt x="335" y="346"/>
                </a:lnTo>
                <a:lnTo>
                  <a:pt x="352" y="294"/>
                </a:lnTo>
                <a:lnTo>
                  <a:pt x="365" y="234"/>
                </a:lnTo>
                <a:lnTo>
                  <a:pt x="382" y="221"/>
                </a:lnTo>
                <a:lnTo>
                  <a:pt x="395" y="169"/>
                </a:lnTo>
                <a:lnTo>
                  <a:pt x="412" y="60"/>
                </a:lnTo>
                <a:lnTo>
                  <a:pt x="430" y="0"/>
                </a:lnTo>
                <a:lnTo>
                  <a:pt x="442" y="39"/>
                </a:lnTo>
                <a:lnTo>
                  <a:pt x="460" y="130"/>
                </a:lnTo>
                <a:lnTo>
                  <a:pt x="473" y="225"/>
                </a:lnTo>
                <a:lnTo>
                  <a:pt x="490" y="294"/>
                </a:lnTo>
                <a:lnTo>
                  <a:pt x="503" y="337"/>
                </a:lnTo>
                <a:lnTo>
                  <a:pt x="520" y="359"/>
                </a:lnTo>
                <a:lnTo>
                  <a:pt x="537" y="368"/>
                </a:lnTo>
                <a:lnTo>
                  <a:pt x="550" y="368"/>
                </a:lnTo>
                <a:lnTo>
                  <a:pt x="567" y="363"/>
                </a:lnTo>
                <a:lnTo>
                  <a:pt x="580" y="355"/>
                </a:lnTo>
                <a:lnTo>
                  <a:pt x="597" y="337"/>
                </a:lnTo>
                <a:lnTo>
                  <a:pt x="610" y="303"/>
                </a:lnTo>
                <a:lnTo>
                  <a:pt x="627" y="255"/>
                </a:lnTo>
                <a:lnTo>
                  <a:pt x="644" y="229"/>
                </a:lnTo>
                <a:lnTo>
                  <a:pt x="657" y="195"/>
                </a:lnTo>
                <a:lnTo>
                  <a:pt x="674" y="143"/>
                </a:lnTo>
                <a:lnTo>
                  <a:pt x="687" y="91"/>
                </a:lnTo>
                <a:lnTo>
                  <a:pt x="704" y="56"/>
                </a:lnTo>
                <a:lnTo>
                  <a:pt x="717" y="65"/>
                </a:lnTo>
                <a:lnTo>
                  <a:pt x="734" y="112"/>
                </a:lnTo>
                <a:lnTo>
                  <a:pt x="752" y="173"/>
                </a:lnTo>
                <a:lnTo>
                  <a:pt x="764" y="225"/>
                </a:lnTo>
                <a:lnTo>
                  <a:pt x="782" y="264"/>
                </a:lnTo>
                <a:lnTo>
                  <a:pt x="795" y="286"/>
                </a:lnTo>
                <a:lnTo>
                  <a:pt x="812" y="294"/>
                </a:lnTo>
                <a:lnTo>
                  <a:pt x="825" y="294"/>
                </a:lnTo>
                <a:lnTo>
                  <a:pt x="842" y="286"/>
                </a:lnTo>
                <a:lnTo>
                  <a:pt x="859" y="268"/>
                </a:lnTo>
                <a:lnTo>
                  <a:pt x="872" y="242"/>
                </a:lnTo>
                <a:lnTo>
                  <a:pt x="889" y="216"/>
                </a:lnTo>
                <a:lnTo>
                  <a:pt x="902" y="177"/>
                </a:lnTo>
                <a:lnTo>
                  <a:pt x="919" y="134"/>
                </a:lnTo>
                <a:lnTo>
                  <a:pt x="932" y="99"/>
                </a:lnTo>
                <a:lnTo>
                  <a:pt x="949" y="82"/>
                </a:lnTo>
                <a:lnTo>
                  <a:pt x="966" y="99"/>
                </a:lnTo>
              </a:path>
            </a:pathLst>
          </a:custGeom>
          <a:noFill/>
          <a:ln w="0">
            <a:solidFill>
              <a:srgbClr val="0000FF"/>
            </a:solidFill>
            <a:prstDash val="solid"/>
            <a:round/>
            <a:headEnd/>
            <a:tailEnd/>
          </a:ln>
        </p:spPr>
        <p:txBody>
          <a:bodyPr/>
          <a:lstStyle/>
          <a:p>
            <a:endParaRPr lang="en-US"/>
          </a:p>
        </p:txBody>
      </p:sp>
      <p:sp>
        <p:nvSpPr>
          <p:cNvPr id="16527" name="Freeform 136"/>
          <p:cNvSpPr>
            <a:spLocks/>
          </p:cNvSpPr>
          <p:nvPr/>
        </p:nvSpPr>
        <p:spPr bwMode="auto">
          <a:xfrm>
            <a:off x="4484688" y="5191125"/>
            <a:ext cx="1533525" cy="747713"/>
          </a:xfrm>
          <a:custGeom>
            <a:avLst/>
            <a:gdLst>
              <a:gd name="T0" fmla="*/ 2147483647 w 966"/>
              <a:gd name="T1" fmla="*/ 2147483647 h 471"/>
              <a:gd name="T2" fmla="*/ 2147483647 w 966"/>
              <a:gd name="T3" fmla="*/ 2147483647 h 471"/>
              <a:gd name="T4" fmla="*/ 2147483647 w 966"/>
              <a:gd name="T5" fmla="*/ 2147483647 h 471"/>
              <a:gd name="T6" fmla="*/ 2147483647 w 966"/>
              <a:gd name="T7" fmla="*/ 2147483647 h 471"/>
              <a:gd name="T8" fmla="*/ 2147483647 w 966"/>
              <a:gd name="T9" fmla="*/ 2147483647 h 471"/>
              <a:gd name="T10" fmla="*/ 2147483647 w 966"/>
              <a:gd name="T11" fmla="*/ 2147483647 h 471"/>
              <a:gd name="T12" fmla="*/ 2147483647 w 966"/>
              <a:gd name="T13" fmla="*/ 2147483647 h 471"/>
              <a:gd name="T14" fmla="*/ 2147483647 w 966"/>
              <a:gd name="T15" fmla="*/ 2147483647 h 471"/>
              <a:gd name="T16" fmla="*/ 2147483647 w 966"/>
              <a:gd name="T17" fmla="*/ 2147483647 h 471"/>
              <a:gd name="T18" fmla="*/ 2147483647 w 966"/>
              <a:gd name="T19" fmla="*/ 2147483647 h 471"/>
              <a:gd name="T20" fmla="*/ 2147483647 w 966"/>
              <a:gd name="T21" fmla="*/ 2147483647 h 471"/>
              <a:gd name="T22" fmla="*/ 2147483647 w 966"/>
              <a:gd name="T23" fmla="*/ 2147483647 h 471"/>
              <a:gd name="T24" fmla="*/ 2147483647 w 966"/>
              <a:gd name="T25" fmla="*/ 2147483647 h 471"/>
              <a:gd name="T26" fmla="*/ 2147483647 w 966"/>
              <a:gd name="T27" fmla="*/ 0 h 471"/>
              <a:gd name="T28" fmla="*/ 2147483647 w 966"/>
              <a:gd name="T29" fmla="*/ 2147483647 h 471"/>
              <a:gd name="T30" fmla="*/ 2147483647 w 966"/>
              <a:gd name="T31" fmla="*/ 2147483647 h 471"/>
              <a:gd name="T32" fmla="*/ 2147483647 w 966"/>
              <a:gd name="T33" fmla="*/ 2147483647 h 471"/>
              <a:gd name="T34" fmla="*/ 2147483647 w 966"/>
              <a:gd name="T35" fmla="*/ 2147483647 h 471"/>
              <a:gd name="T36" fmla="*/ 2147483647 w 966"/>
              <a:gd name="T37" fmla="*/ 2147483647 h 471"/>
              <a:gd name="T38" fmla="*/ 2147483647 w 966"/>
              <a:gd name="T39" fmla="*/ 2147483647 h 471"/>
              <a:gd name="T40" fmla="*/ 2147483647 w 966"/>
              <a:gd name="T41" fmla="*/ 2147483647 h 471"/>
              <a:gd name="T42" fmla="*/ 2147483647 w 966"/>
              <a:gd name="T43" fmla="*/ 2147483647 h 471"/>
              <a:gd name="T44" fmla="*/ 2147483647 w 966"/>
              <a:gd name="T45" fmla="*/ 2147483647 h 471"/>
              <a:gd name="T46" fmla="*/ 2147483647 w 966"/>
              <a:gd name="T47" fmla="*/ 2147483647 h 471"/>
              <a:gd name="T48" fmla="*/ 2147483647 w 966"/>
              <a:gd name="T49" fmla="*/ 2147483647 h 471"/>
              <a:gd name="T50" fmla="*/ 2147483647 w 966"/>
              <a:gd name="T51" fmla="*/ 2147483647 h 471"/>
              <a:gd name="T52" fmla="*/ 2147483647 w 966"/>
              <a:gd name="T53" fmla="*/ 2147483647 h 471"/>
              <a:gd name="T54" fmla="*/ 2147483647 w 966"/>
              <a:gd name="T55" fmla="*/ 2147483647 h 471"/>
              <a:gd name="T56" fmla="*/ 2147483647 w 966"/>
              <a:gd name="T57" fmla="*/ 2147483647 h 471"/>
              <a:gd name="T58" fmla="*/ 2147483647 w 966"/>
              <a:gd name="T59" fmla="*/ 2147483647 h 471"/>
              <a:gd name="T60" fmla="*/ 2147483647 w 966"/>
              <a:gd name="T61" fmla="*/ 2147483647 h 471"/>
              <a:gd name="T62" fmla="*/ 2147483647 w 966"/>
              <a:gd name="T63" fmla="*/ 2147483647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71"/>
              <a:gd name="T98" fmla="*/ 966 w 966"/>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71">
                <a:moveTo>
                  <a:pt x="0" y="432"/>
                </a:moveTo>
                <a:lnTo>
                  <a:pt x="13" y="445"/>
                </a:lnTo>
                <a:lnTo>
                  <a:pt x="30" y="458"/>
                </a:lnTo>
                <a:lnTo>
                  <a:pt x="43" y="467"/>
                </a:lnTo>
                <a:lnTo>
                  <a:pt x="60" y="471"/>
                </a:lnTo>
                <a:lnTo>
                  <a:pt x="73" y="467"/>
                </a:lnTo>
                <a:lnTo>
                  <a:pt x="90" y="467"/>
                </a:lnTo>
                <a:lnTo>
                  <a:pt x="108" y="463"/>
                </a:lnTo>
                <a:lnTo>
                  <a:pt x="120" y="463"/>
                </a:lnTo>
                <a:lnTo>
                  <a:pt x="138" y="467"/>
                </a:lnTo>
                <a:lnTo>
                  <a:pt x="151" y="467"/>
                </a:lnTo>
                <a:lnTo>
                  <a:pt x="168" y="463"/>
                </a:lnTo>
                <a:lnTo>
                  <a:pt x="181" y="458"/>
                </a:lnTo>
                <a:lnTo>
                  <a:pt x="198" y="458"/>
                </a:lnTo>
                <a:lnTo>
                  <a:pt x="215" y="458"/>
                </a:lnTo>
                <a:lnTo>
                  <a:pt x="228" y="454"/>
                </a:lnTo>
                <a:lnTo>
                  <a:pt x="245" y="450"/>
                </a:lnTo>
                <a:lnTo>
                  <a:pt x="258" y="445"/>
                </a:lnTo>
                <a:lnTo>
                  <a:pt x="275" y="437"/>
                </a:lnTo>
                <a:lnTo>
                  <a:pt x="288" y="424"/>
                </a:lnTo>
                <a:lnTo>
                  <a:pt x="305" y="406"/>
                </a:lnTo>
                <a:lnTo>
                  <a:pt x="322" y="380"/>
                </a:lnTo>
                <a:lnTo>
                  <a:pt x="335" y="342"/>
                </a:lnTo>
                <a:lnTo>
                  <a:pt x="352" y="290"/>
                </a:lnTo>
                <a:lnTo>
                  <a:pt x="365" y="238"/>
                </a:lnTo>
                <a:lnTo>
                  <a:pt x="382" y="173"/>
                </a:lnTo>
                <a:lnTo>
                  <a:pt x="395" y="82"/>
                </a:lnTo>
                <a:lnTo>
                  <a:pt x="412" y="0"/>
                </a:lnTo>
                <a:lnTo>
                  <a:pt x="430" y="56"/>
                </a:lnTo>
                <a:lnTo>
                  <a:pt x="442" y="212"/>
                </a:lnTo>
                <a:lnTo>
                  <a:pt x="460" y="350"/>
                </a:lnTo>
                <a:lnTo>
                  <a:pt x="473" y="424"/>
                </a:lnTo>
                <a:lnTo>
                  <a:pt x="490" y="445"/>
                </a:lnTo>
                <a:lnTo>
                  <a:pt x="503" y="445"/>
                </a:lnTo>
                <a:lnTo>
                  <a:pt x="520" y="441"/>
                </a:lnTo>
                <a:lnTo>
                  <a:pt x="537" y="428"/>
                </a:lnTo>
                <a:lnTo>
                  <a:pt x="550" y="419"/>
                </a:lnTo>
                <a:lnTo>
                  <a:pt x="567" y="406"/>
                </a:lnTo>
                <a:lnTo>
                  <a:pt x="580" y="389"/>
                </a:lnTo>
                <a:lnTo>
                  <a:pt x="597" y="363"/>
                </a:lnTo>
                <a:lnTo>
                  <a:pt x="610" y="329"/>
                </a:lnTo>
                <a:lnTo>
                  <a:pt x="627" y="290"/>
                </a:lnTo>
                <a:lnTo>
                  <a:pt x="644" y="242"/>
                </a:lnTo>
                <a:lnTo>
                  <a:pt x="657" y="177"/>
                </a:lnTo>
                <a:lnTo>
                  <a:pt x="674" y="121"/>
                </a:lnTo>
                <a:lnTo>
                  <a:pt x="687" y="90"/>
                </a:lnTo>
                <a:lnTo>
                  <a:pt x="704" y="108"/>
                </a:lnTo>
                <a:lnTo>
                  <a:pt x="717" y="177"/>
                </a:lnTo>
                <a:lnTo>
                  <a:pt x="734" y="264"/>
                </a:lnTo>
                <a:lnTo>
                  <a:pt x="752" y="333"/>
                </a:lnTo>
                <a:lnTo>
                  <a:pt x="764" y="367"/>
                </a:lnTo>
                <a:lnTo>
                  <a:pt x="782" y="380"/>
                </a:lnTo>
                <a:lnTo>
                  <a:pt x="795" y="380"/>
                </a:lnTo>
                <a:lnTo>
                  <a:pt x="812" y="372"/>
                </a:lnTo>
                <a:lnTo>
                  <a:pt x="825" y="359"/>
                </a:lnTo>
                <a:lnTo>
                  <a:pt x="842" y="337"/>
                </a:lnTo>
                <a:lnTo>
                  <a:pt x="859" y="307"/>
                </a:lnTo>
                <a:lnTo>
                  <a:pt x="872" y="272"/>
                </a:lnTo>
                <a:lnTo>
                  <a:pt x="889" y="229"/>
                </a:lnTo>
                <a:lnTo>
                  <a:pt x="902" y="181"/>
                </a:lnTo>
                <a:lnTo>
                  <a:pt x="919" y="142"/>
                </a:lnTo>
                <a:lnTo>
                  <a:pt x="932" y="129"/>
                </a:lnTo>
                <a:lnTo>
                  <a:pt x="949" y="155"/>
                </a:lnTo>
                <a:lnTo>
                  <a:pt x="966" y="186"/>
                </a:lnTo>
              </a:path>
            </a:pathLst>
          </a:custGeom>
          <a:noFill/>
          <a:ln w="0">
            <a:solidFill>
              <a:srgbClr val="007F00"/>
            </a:solidFill>
            <a:prstDash val="solid"/>
            <a:round/>
            <a:headEnd/>
            <a:tailEnd/>
          </a:ln>
        </p:spPr>
        <p:txBody>
          <a:bodyPr/>
          <a:lstStyle/>
          <a:p>
            <a:endParaRPr lang="en-US"/>
          </a:p>
        </p:txBody>
      </p:sp>
      <p:sp>
        <p:nvSpPr>
          <p:cNvPr id="16528" name="Freeform 137"/>
          <p:cNvSpPr>
            <a:spLocks/>
          </p:cNvSpPr>
          <p:nvPr/>
        </p:nvSpPr>
        <p:spPr bwMode="auto">
          <a:xfrm>
            <a:off x="4484688" y="4778375"/>
            <a:ext cx="1533525" cy="1133475"/>
          </a:xfrm>
          <a:custGeom>
            <a:avLst/>
            <a:gdLst>
              <a:gd name="T0" fmla="*/ 2147483647 w 966"/>
              <a:gd name="T1" fmla="*/ 2147483647 h 714"/>
              <a:gd name="T2" fmla="*/ 2147483647 w 966"/>
              <a:gd name="T3" fmla="*/ 2147483647 h 714"/>
              <a:gd name="T4" fmla="*/ 2147483647 w 966"/>
              <a:gd name="T5" fmla="*/ 2147483647 h 714"/>
              <a:gd name="T6" fmla="*/ 2147483647 w 966"/>
              <a:gd name="T7" fmla="*/ 2147483647 h 714"/>
              <a:gd name="T8" fmla="*/ 2147483647 w 966"/>
              <a:gd name="T9" fmla="*/ 2147483647 h 714"/>
              <a:gd name="T10" fmla="*/ 2147483647 w 966"/>
              <a:gd name="T11" fmla="*/ 2147483647 h 714"/>
              <a:gd name="T12" fmla="*/ 2147483647 w 966"/>
              <a:gd name="T13" fmla="*/ 2147483647 h 714"/>
              <a:gd name="T14" fmla="*/ 2147483647 w 966"/>
              <a:gd name="T15" fmla="*/ 2147483647 h 714"/>
              <a:gd name="T16" fmla="*/ 2147483647 w 966"/>
              <a:gd name="T17" fmla="*/ 2147483647 h 714"/>
              <a:gd name="T18" fmla="*/ 2147483647 w 966"/>
              <a:gd name="T19" fmla="*/ 2147483647 h 714"/>
              <a:gd name="T20" fmla="*/ 2147483647 w 966"/>
              <a:gd name="T21" fmla="*/ 2147483647 h 714"/>
              <a:gd name="T22" fmla="*/ 2147483647 w 966"/>
              <a:gd name="T23" fmla="*/ 2147483647 h 714"/>
              <a:gd name="T24" fmla="*/ 2147483647 w 966"/>
              <a:gd name="T25" fmla="*/ 2147483647 h 714"/>
              <a:gd name="T26" fmla="*/ 2147483647 w 966"/>
              <a:gd name="T27" fmla="*/ 2147483647 h 714"/>
              <a:gd name="T28" fmla="*/ 2147483647 w 966"/>
              <a:gd name="T29" fmla="*/ 0 h 714"/>
              <a:gd name="T30" fmla="*/ 2147483647 w 966"/>
              <a:gd name="T31" fmla="*/ 2147483647 h 714"/>
              <a:gd name="T32" fmla="*/ 2147483647 w 966"/>
              <a:gd name="T33" fmla="*/ 2147483647 h 714"/>
              <a:gd name="T34" fmla="*/ 2147483647 w 966"/>
              <a:gd name="T35" fmla="*/ 2147483647 h 714"/>
              <a:gd name="T36" fmla="*/ 2147483647 w 966"/>
              <a:gd name="T37" fmla="*/ 2147483647 h 714"/>
              <a:gd name="T38" fmla="*/ 2147483647 w 966"/>
              <a:gd name="T39" fmla="*/ 2147483647 h 714"/>
              <a:gd name="T40" fmla="*/ 2147483647 w 966"/>
              <a:gd name="T41" fmla="*/ 2147483647 h 714"/>
              <a:gd name="T42" fmla="*/ 2147483647 w 966"/>
              <a:gd name="T43" fmla="*/ 2147483647 h 714"/>
              <a:gd name="T44" fmla="*/ 2147483647 w 966"/>
              <a:gd name="T45" fmla="*/ 2147483647 h 714"/>
              <a:gd name="T46" fmla="*/ 2147483647 w 966"/>
              <a:gd name="T47" fmla="*/ 2147483647 h 714"/>
              <a:gd name="T48" fmla="*/ 2147483647 w 966"/>
              <a:gd name="T49" fmla="*/ 2147483647 h 714"/>
              <a:gd name="T50" fmla="*/ 2147483647 w 966"/>
              <a:gd name="T51" fmla="*/ 2147483647 h 714"/>
              <a:gd name="T52" fmla="*/ 2147483647 w 966"/>
              <a:gd name="T53" fmla="*/ 2147483647 h 714"/>
              <a:gd name="T54" fmla="*/ 2147483647 w 966"/>
              <a:gd name="T55" fmla="*/ 2147483647 h 714"/>
              <a:gd name="T56" fmla="*/ 2147483647 w 966"/>
              <a:gd name="T57" fmla="*/ 2147483647 h 714"/>
              <a:gd name="T58" fmla="*/ 2147483647 w 966"/>
              <a:gd name="T59" fmla="*/ 2147483647 h 714"/>
              <a:gd name="T60" fmla="*/ 2147483647 w 966"/>
              <a:gd name="T61" fmla="*/ 2147483647 h 714"/>
              <a:gd name="T62" fmla="*/ 2147483647 w 966"/>
              <a:gd name="T63" fmla="*/ 2147483647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714"/>
              <a:gd name="T98" fmla="*/ 966 w 966"/>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714">
                <a:moveTo>
                  <a:pt x="0" y="645"/>
                </a:moveTo>
                <a:lnTo>
                  <a:pt x="13" y="649"/>
                </a:lnTo>
                <a:lnTo>
                  <a:pt x="30" y="653"/>
                </a:lnTo>
                <a:lnTo>
                  <a:pt x="43" y="653"/>
                </a:lnTo>
                <a:lnTo>
                  <a:pt x="60" y="658"/>
                </a:lnTo>
                <a:lnTo>
                  <a:pt x="73" y="658"/>
                </a:lnTo>
                <a:lnTo>
                  <a:pt x="90" y="658"/>
                </a:lnTo>
                <a:lnTo>
                  <a:pt x="108" y="662"/>
                </a:lnTo>
                <a:lnTo>
                  <a:pt x="120" y="666"/>
                </a:lnTo>
                <a:lnTo>
                  <a:pt x="138" y="671"/>
                </a:lnTo>
                <a:lnTo>
                  <a:pt x="151" y="675"/>
                </a:lnTo>
                <a:lnTo>
                  <a:pt x="168" y="684"/>
                </a:lnTo>
                <a:lnTo>
                  <a:pt x="181" y="692"/>
                </a:lnTo>
                <a:lnTo>
                  <a:pt x="198" y="697"/>
                </a:lnTo>
                <a:lnTo>
                  <a:pt x="215" y="701"/>
                </a:lnTo>
                <a:lnTo>
                  <a:pt x="228" y="701"/>
                </a:lnTo>
                <a:lnTo>
                  <a:pt x="245" y="705"/>
                </a:lnTo>
                <a:lnTo>
                  <a:pt x="258" y="705"/>
                </a:lnTo>
                <a:lnTo>
                  <a:pt x="275" y="710"/>
                </a:lnTo>
                <a:lnTo>
                  <a:pt x="288" y="714"/>
                </a:lnTo>
                <a:lnTo>
                  <a:pt x="305" y="714"/>
                </a:lnTo>
                <a:lnTo>
                  <a:pt x="322" y="714"/>
                </a:lnTo>
                <a:lnTo>
                  <a:pt x="335" y="705"/>
                </a:lnTo>
                <a:lnTo>
                  <a:pt x="352" y="692"/>
                </a:lnTo>
                <a:lnTo>
                  <a:pt x="365" y="666"/>
                </a:lnTo>
                <a:lnTo>
                  <a:pt x="382" y="610"/>
                </a:lnTo>
                <a:lnTo>
                  <a:pt x="395" y="493"/>
                </a:lnTo>
                <a:lnTo>
                  <a:pt x="412" y="290"/>
                </a:lnTo>
                <a:lnTo>
                  <a:pt x="430" y="99"/>
                </a:lnTo>
                <a:lnTo>
                  <a:pt x="442" y="0"/>
                </a:lnTo>
                <a:lnTo>
                  <a:pt x="460" y="34"/>
                </a:lnTo>
                <a:lnTo>
                  <a:pt x="473" y="125"/>
                </a:lnTo>
                <a:lnTo>
                  <a:pt x="490" y="216"/>
                </a:lnTo>
                <a:lnTo>
                  <a:pt x="503" y="294"/>
                </a:lnTo>
                <a:lnTo>
                  <a:pt x="520" y="355"/>
                </a:lnTo>
                <a:lnTo>
                  <a:pt x="537" y="402"/>
                </a:lnTo>
                <a:lnTo>
                  <a:pt x="550" y="446"/>
                </a:lnTo>
                <a:lnTo>
                  <a:pt x="567" y="489"/>
                </a:lnTo>
                <a:lnTo>
                  <a:pt x="580" y="524"/>
                </a:lnTo>
                <a:lnTo>
                  <a:pt x="597" y="545"/>
                </a:lnTo>
                <a:lnTo>
                  <a:pt x="610" y="558"/>
                </a:lnTo>
                <a:lnTo>
                  <a:pt x="627" y="558"/>
                </a:lnTo>
                <a:lnTo>
                  <a:pt x="644" y="541"/>
                </a:lnTo>
                <a:lnTo>
                  <a:pt x="657" y="498"/>
                </a:lnTo>
                <a:lnTo>
                  <a:pt x="674" y="428"/>
                </a:lnTo>
                <a:lnTo>
                  <a:pt x="687" y="320"/>
                </a:lnTo>
                <a:lnTo>
                  <a:pt x="704" y="203"/>
                </a:lnTo>
                <a:lnTo>
                  <a:pt x="717" y="117"/>
                </a:lnTo>
                <a:lnTo>
                  <a:pt x="734" y="95"/>
                </a:lnTo>
                <a:lnTo>
                  <a:pt x="752" y="130"/>
                </a:lnTo>
                <a:lnTo>
                  <a:pt x="764" y="195"/>
                </a:lnTo>
                <a:lnTo>
                  <a:pt x="782" y="260"/>
                </a:lnTo>
                <a:lnTo>
                  <a:pt x="795" y="316"/>
                </a:lnTo>
                <a:lnTo>
                  <a:pt x="812" y="359"/>
                </a:lnTo>
                <a:lnTo>
                  <a:pt x="825" y="398"/>
                </a:lnTo>
                <a:lnTo>
                  <a:pt x="842" y="428"/>
                </a:lnTo>
                <a:lnTo>
                  <a:pt x="859" y="450"/>
                </a:lnTo>
                <a:lnTo>
                  <a:pt x="872" y="459"/>
                </a:lnTo>
                <a:lnTo>
                  <a:pt x="889" y="454"/>
                </a:lnTo>
                <a:lnTo>
                  <a:pt x="902" y="428"/>
                </a:lnTo>
                <a:lnTo>
                  <a:pt x="919" y="381"/>
                </a:lnTo>
                <a:lnTo>
                  <a:pt x="932" y="307"/>
                </a:lnTo>
                <a:lnTo>
                  <a:pt x="949" y="229"/>
                </a:lnTo>
                <a:lnTo>
                  <a:pt x="966" y="186"/>
                </a:lnTo>
              </a:path>
            </a:pathLst>
          </a:custGeom>
          <a:noFill/>
          <a:ln w="0">
            <a:solidFill>
              <a:srgbClr val="FF0000"/>
            </a:solidFill>
            <a:prstDash val="solid"/>
            <a:round/>
            <a:headEnd/>
            <a:tailEnd/>
          </a:ln>
        </p:spPr>
        <p:txBody>
          <a:bodyPr/>
          <a:lstStyle/>
          <a:p>
            <a:endParaRPr lang="en-US"/>
          </a:p>
        </p:txBody>
      </p:sp>
      <p:sp>
        <p:nvSpPr>
          <p:cNvPr id="16529" name="Freeform 138"/>
          <p:cNvSpPr>
            <a:spLocks/>
          </p:cNvSpPr>
          <p:nvPr/>
        </p:nvSpPr>
        <p:spPr bwMode="auto">
          <a:xfrm>
            <a:off x="4484688" y="5203825"/>
            <a:ext cx="1533525" cy="1250950"/>
          </a:xfrm>
          <a:custGeom>
            <a:avLst/>
            <a:gdLst>
              <a:gd name="T0" fmla="*/ 2147483647 w 966"/>
              <a:gd name="T1" fmla="*/ 2147483647 h 788"/>
              <a:gd name="T2" fmla="*/ 2147483647 w 966"/>
              <a:gd name="T3" fmla="*/ 2147483647 h 788"/>
              <a:gd name="T4" fmla="*/ 2147483647 w 966"/>
              <a:gd name="T5" fmla="*/ 2147483647 h 788"/>
              <a:gd name="T6" fmla="*/ 2147483647 w 966"/>
              <a:gd name="T7" fmla="*/ 2147483647 h 788"/>
              <a:gd name="T8" fmla="*/ 2147483647 w 966"/>
              <a:gd name="T9" fmla="*/ 2147483647 h 788"/>
              <a:gd name="T10" fmla="*/ 2147483647 w 966"/>
              <a:gd name="T11" fmla="*/ 2147483647 h 788"/>
              <a:gd name="T12" fmla="*/ 2147483647 w 966"/>
              <a:gd name="T13" fmla="*/ 2147483647 h 788"/>
              <a:gd name="T14" fmla="*/ 2147483647 w 966"/>
              <a:gd name="T15" fmla="*/ 2147483647 h 788"/>
              <a:gd name="T16" fmla="*/ 2147483647 w 966"/>
              <a:gd name="T17" fmla="*/ 2147483647 h 788"/>
              <a:gd name="T18" fmla="*/ 2147483647 w 966"/>
              <a:gd name="T19" fmla="*/ 2147483647 h 788"/>
              <a:gd name="T20" fmla="*/ 2147483647 w 966"/>
              <a:gd name="T21" fmla="*/ 2147483647 h 788"/>
              <a:gd name="T22" fmla="*/ 2147483647 w 966"/>
              <a:gd name="T23" fmla="*/ 2147483647 h 788"/>
              <a:gd name="T24" fmla="*/ 2147483647 w 966"/>
              <a:gd name="T25" fmla="*/ 2147483647 h 788"/>
              <a:gd name="T26" fmla="*/ 2147483647 w 966"/>
              <a:gd name="T27" fmla="*/ 2147483647 h 788"/>
              <a:gd name="T28" fmla="*/ 2147483647 w 966"/>
              <a:gd name="T29" fmla="*/ 2147483647 h 788"/>
              <a:gd name="T30" fmla="*/ 2147483647 w 966"/>
              <a:gd name="T31" fmla="*/ 2147483647 h 788"/>
              <a:gd name="T32" fmla="*/ 2147483647 w 966"/>
              <a:gd name="T33" fmla="*/ 2147483647 h 788"/>
              <a:gd name="T34" fmla="*/ 2147483647 w 966"/>
              <a:gd name="T35" fmla="*/ 2147483647 h 788"/>
              <a:gd name="T36" fmla="*/ 2147483647 w 966"/>
              <a:gd name="T37" fmla="*/ 2147483647 h 788"/>
              <a:gd name="T38" fmla="*/ 2147483647 w 966"/>
              <a:gd name="T39" fmla="*/ 2147483647 h 788"/>
              <a:gd name="T40" fmla="*/ 2147483647 w 966"/>
              <a:gd name="T41" fmla="*/ 2147483647 h 788"/>
              <a:gd name="T42" fmla="*/ 2147483647 w 966"/>
              <a:gd name="T43" fmla="*/ 2147483647 h 788"/>
              <a:gd name="T44" fmla="*/ 2147483647 w 966"/>
              <a:gd name="T45" fmla="*/ 2147483647 h 788"/>
              <a:gd name="T46" fmla="*/ 2147483647 w 966"/>
              <a:gd name="T47" fmla="*/ 2147483647 h 788"/>
              <a:gd name="T48" fmla="*/ 2147483647 w 966"/>
              <a:gd name="T49" fmla="*/ 2147483647 h 788"/>
              <a:gd name="T50" fmla="*/ 2147483647 w 966"/>
              <a:gd name="T51" fmla="*/ 2147483647 h 788"/>
              <a:gd name="T52" fmla="*/ 2147483647 w 966"/>
              <a:gd name="T53" fmla="*/ 2147483647 h 788"/>
              <a:gd name="T54" fmla="*/ 2147483647 w 966"/>
              <a:gd name="T55" fmla="*/ 2147483647 h 788"/>
              <a:gd name="T56" fmla="*/ 2147483647 w 966"/>
              <a:gd name="T57" fmla="*/ 2147483647 h 788"/>
              <a:gd name="T58" fmla="*/ 2147483647 w 966"/>
              <a:gd name="T59" fmla="*/ 2147483647 h 788"/>
              <a:gd name="T60" fmla="*/ 2147483647 w 966"/>
              <a:gd name="T61" fmla="*/ 2147483647 h 788"/>
              <a:gd name="T62" fmla="*/ 2147483647 w 966"/>
              <a:gd name="T63" fmla="*/ 2147483647 h 788"/>
              <a:gd name="T64" fmla="*/ 2147483647 w 966"/>
              <a:gd name="T65" fmla="*/ 2147483647 h 788"/>
              <a:gd name="T66" fmla="*/ 2147483647 w 966"/>
              <a:gd name="T67" fmla="*/ 2147483647 h 788"/>
              <a:gd name="T68" fmla="*/ 2147483647 w 966"/>
              <a:gd name="T69" fmla="*/ 2147483647 h 788"/>
              <a:gd name="T70" fmla="*/ 2147483647 w 966"/>
              <a:gd name="T71" fmla="*/ 2147483647 h 788"/>
              <a:gd name="T72" fmla="*/ 2147483647 w 966"/>
              <a:gd name="T73" fmla="*/ 2147483647 h 788"/>
              <a:gd name="T74" fmla="*/ 2147483647 w 966"/>
              <a:gd name="T75" fmla="*/ 2147483647 h 788"/>
              <a:gd name="T76" fmla="*/ 2147483647 w 966"/>
              <a:gd name="T77" fmla="*/ 2147483647 h 788"/>
              <a:gd name="T78" fmla="*/ 2147483647 w 966"/>
              <a:gd name="T79" fmla="*/ 2147483647 h 788"/>
              <a:gd name="T80" fmla="*/ 2147483647 w 966"/>
              <a:gd name="T81" fmla="*/ 2147483647 h 788"/>
              <a:gd name="T82" fmla="*/ 2147483647 w 966"/>
              <a:gd name="T83" fmla="*/ 2147483647 h 788"/>
              <a:gd name="T84" fmla="*/ 0 w 966"/>
              <a:gd name="T85" fmla="*/ 2147483647 h 7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88"/>
              <a:gd name="T131" fmla="*/ 966 w 966"/>
              <a:gd name="T132" fmla="*/ 788 h 7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88">
                <a:moveTo>
                  <a:pt x="0" y="394"/>
                </a:moveTo>
                <a:lnTo>
                  <a:pt x="13" y="416"/>
                </a:lnTo>
                <a:lnTo>
                  <a:pt x="30" y="420"/>
                </a:lnTo>
                <a:lnTo>
                  <a:pt x="43" y="424"/>
                </a:lnTo>
                <a:lnTo>
                  <a:pt x="60" y="433"/>
                </a:lnTo>
                <a:lnTo>
                  <a:pt x="73" y="442"/>
                </a:lnTo>
                <a:lnTo>
                  <a:pt x="90" y="442"/>
                </a:lnTo>
                <a:lnTo>
                  <a:pt x="108" y="442"/>
                </a:lnTo>
                <a:lnTo>
                  <a:pt x="120" y="437"/>
                </a:lnTo>
                <a:lnTo>
                  <a:pt x="138" y="429"/>
                </a:lnTo>
                <a:lnTo>
                  <a:pt x="151" y="420"/>
                </a:lnTo>
                <a:lnTo>
                  <a:pt x="168" y="381"/>
                </a:lnTo>
                <a:lnTo>
                  <a:pt x="181" y="121"/>
                </a:lnTo>
                <a:lnTo>
                  <a:pt x="198" y="247"/>
                </a:lnTo>
                <a:lnTo>
                  <a:pt x="215" y="329"/>
                </a:lnTo>
                <a:lnTo>
                  <a:pt x="228" y="312"/>
                </a:lnTo>
                <a:lnTo>
                  <a:pt x="245" y="208"/>
                </a:lnTo>
                <a:lnTo>
                  <a:pt x="258" y="312"/>
                </a:lnTo>
                <a:lnTo>
                  <a:pt x="275" y="372"/>
                </a:lnTo>
                <a:lnTo>
                  <a:pt x="288" y="390"/>
                </a:lnTo>
                <a:lnTo>
                  <a:pt x="305" y="394"/>
                </a:lnTo>
                <a:lnTo>
                  <a:pt x="322" y="394"/>
                </a:lnTo>
                <a:lnTo>
                  <a:pt x="335" y="377"/>
                </a:lnTo>
                <a:lnTo>
                  <a:pt x="352" y="329"/>
                </a:lnTo>
                <a:lnTo>
                  <a:pt x="365" y="264"/>
                </a:lnTo>
                <a:lnTo>
                  <a:pt x="382" y="247"/>
                </a:lnTo>
                <a:lnTo>
                  <a:pt x="395" y="182"/>
                </a:lnTo>
                <a:lnTo>
                  <a:pt x="412" y="65"/>
                </a:lnTo>
                <a:lnTo>
                  <a:pt x="430" y="0"/>
                </a:lnTo>
                <a:lnTo>
                  <a:pt x="442" y="30"/>
                </a:lnTo>
                <a:lnTo>
                  <a:pt x="460" y="113"/>
                </a:lnTo>
                <a:lnTo>
                  <a:pt x="473" y="208"/>
                </a:lnTo>
                <a:lnTo>
                  <a:pt x="490" y="269"/>
                </a:lnTo>
                <a:lnTo>
                  <a:pt x="503" y="312"/>
                </a:lnTo>
                <a:lnTo>
                  <a:pt x="520" y="342"/>
                </a:lnTo>
                <a:lnTo>
                  <a:pt x="537" y="355"/>
                </a:lnTo>
                <a:lnTo>
                  <a:pt x="550" y="351"/>
                </a:lnTo>
                <a:lnTo>
                  <a:pt x="567" y="334"/>
                </a:lnTo>
                <a:lnTo>
                  <a:pt x="580" y="273"/>
                </a:lnTo>
                <a:lnTo>
                  <a:pt x="597" y="247"/>
                </a:lnTo>
                <a:lnTo>
                  <a:pt x="610" y="295"/>
                </a:lnTo>
                <a:lnTo>
                  <a:pt x="627" y="264"/>
                </a:lnTo>
                <a:lnTo>
                  <a:pt x="644" y="243"/>
                </a:lnTo>
                <a:lnTo>
                  <a:pt x="657" y="199"/>
                </a:lnTo>
                <a:lnTo>
                  <a:pt x="674" y="139"/>
                </a:lnTo>
                <a:lnTo>
                  <a:pt x="687" y="87"/>
                </a:lnTo>
                <a:lnTo>
                  <a:pt x="704" y="48"/>
                </a:lnTo>
                <a:lnTo>
                  <a:pt x="717" y="48"/>
                </a:lnTo>
                <a:lnTo>
                  <a:pt x="734" y="78"/>
                </a:lnTo>
                <a:lnTo>
                  <a:pt x="752" y="121"/>
                </a:lnTo>
                <a:lnTo>
                  <a:pt x="764" y="139"/>
                </a:lnTo>
                <a:lnTo>
                  <a:pt x="782" y="91"/>
                </a:lnTo>
                <a:lnTo>
                  <a:pt x="795" y="74"/>
                </a:lnTo>
                <a:lnTo>
                  <a:pt x="812" y="195"/>
                </a:lnTo>
                <a:lnTo>
                  <a:pt x="825" y="260"/>
                </a:lnTo>
                <a:lnTo>
                  <a:pt x="842" y="273"/>
                </a:lnTo>
                <a:lnTo>
                  <a:pt x="859" y="269"/>
                </a:lnTo>
                <a:lnTo>
                  <a:pt x="872" y="243"/>
                </a:lnTo>
                <a:lnTo>
                  <a:pt x="889" y="212"/>
                </a:lnTo>
                <a:lnTo>
                  <a:pt x="902" y="169"/>
                </a:lnTo>
                <a:lnTo>
                  <a:pt x="919" y="126"/>
                </a:lnTo>
                <a:lnTo>
                  <a:pt x="932" y="87"/>
                </a:lnTo>
                <a:lnTo>
                  <a:pt x="949" y="61"/>
                </a:lnTo>
                <a:lnTo>
                  <a:pt x="966" y="69"/>
                </a:lnTo>
                <a:lnTo>
                  <a:pt x="966" y="251"/>
                </a:lnTo>
                <a:lnTo>
                  <a:pt x="949" y="225"/>
                </a:lnTo>
                <a:lnTo>
                  <a:pt x="932" y="238"/>
                </a:lnTo>
                <a:lnTo>
                  <a:pt x="919" y="269"/>
                </a:lnTo>
                <a:lnTo>
                  <a:pt x="902" y="303"/>
                </a:lnTo>
                <a:lnTo>
                  <a:pt x="889" y="338"/>
                </a:lnTo>
                <a:lnTo>
                  <a:pt x="872" y="364"/>
                </a:lnTo>
                <a:lnTo>
                  <a:pt x="859" y="390"/>
                </a:lnTo>
                <a:lnTo>
                  <a:pt x="842" y="416"/>
                </a:lnTo>
                <a:lnTo>
                  <a:pt x="825" y="446"/>
                </a:lnTo>
                <a:lnTo>
                  <a:pt x="812" y="515"/>
                </a:lnTo>
                <a:lnTo>
                  <a:pt x="795" y="619"/>
                </a:lnTo>
                <a:lnTo>
                  <a:pt x="782" y="559"/>
                </a:lnTo>
                <a:lnTo>
                  <a:pt x="764" y="433"/>
                </a:lnTo>
                <a:lnTo>
                  <a:pt x="752" y="342"/>
                </a:lnTo>
                <a:lnTo>
                  <a:pt x="734" y="264"/>
                </a:lnTo>
                <a:lnTo>
                  <a:pt x="717" y="208"/>
                </a:lnTo>
                <a:lnTo>
                  <a:pt x="704" y="191"/>
                </a:lnTo>
                <a:lnTo>
                  <a:pt x="687" y="217"/>
                </a:lnTo>
                <a:lnTo>
                  <a:pt x="674" y="264"/>
                </a:lnTo>
                <a:lnTo>
                  <a:pt x="657" y="308"/>
                </a:lnTo>
                <a:lnTo>
                  <a:pt x="644" y="338"/>
                </a:lnTo>
                <a:lnTo>
                  <a:pt x="627" y="368"/>
                </a:lnTo>
                <a:lnTo>
                  <a:pt x="610" y="437"/>
                </a:lnTo>
                <a:lnTo>
                  <a:pt x="597" y="550"/>
                </a:lnTo>
                <a:lnTo>
                  <a:pt x="580" y="559"/>
                </a:lnTo>
                <a:lnTo>
                  <a:pt x="567" y="511"/>
                </a:lnTo>
                <a:lnTo>
                  <a:pt x="550" y="502"/>
                </a:lnTo>
                <a:lnTo>
                  <a:pt x="537" y="502"/>
                </a:lnTo>
                <a:lnTo>
                  <a:pt x="520" y="498"/>
                </a:lnTo>
                <a:lnTo>
                  <a:pt x="503" y="481"/>
                </a:lnTo>
                <a:lnTo>
                  <a:pt x="490" y="442"/>
                </a:lnTo>
                <a:lnTo>
                  <a:pt x="473" y="368"/>
                </a:lnTo>
                <a:lnTo>
                  <a:pt x="460" y="264"/>
                </a:lnTo>
                <a:lnTo>
                  <a:pt x="442" y="169"/>
                </a:lnTo>
                <a:lnTo>
                  <a:pt x="430" y="121"/>
                </a:lnTo>
                <a:lnTo>
                  <a:pt x="412" y="178"/>
                </a:lnTo>
                <a:lnTo>
                  <a:pt x="395" y="277"/>
                </a:lnTo>
                <a:lnTo>
                  <a:pt x="382" y="316"/>
                </a:lnTo>
                <a:lnTo>
                  <a:pt x="365" y="325"/>
                </a:lnTo>
                <a:lnTo>
                  <a:pt x="352" y="385"/>
                </a:lnTo>
                <a:lnTo>
                  <a:pt x="335" y="433"/>
                </a:lnTo>
                <a:lnTo>
                  <a:pt x="322" y="455"/>
                </a:lnTo>
                <a:lnTo>
                  <a:pt x="305" y="463"/>
                </a:lnTo>
                <a:lnTo>
                  <a:pt x="288" y="476"/>
                </a:lnTo>
                <a:lnTo>
                  <a:pt x="275" y="507"/>
                </a:lnTo>
                <a:lnTo>
                  <a:pt x="258" y="572"/>
                </a:lnTo>
                <a:lnTo>
                  <a:pt x="245" y="684"/>
                </a:lnTo>
                <a:lnTo>
                  <a:pt x="228" y="585"/>
                </a:lnTo>
                <a:lnTo>
                  <a:pt x="215" y="572"/>
                </a:lnTo>
                <a:lnTo>
                  <a:pt x="198" y="658"/>
                </a:lnTo>
                <a:lnTo>
                  <a:pt x="181" y="788"/>
                </a:lnTo>
                <a:lnTo>
                  <a:pt x="168" y="533"/>
                </a:lnTo>
                <a:lnTo>
                  <a:pt x="151" y="498"/>
                </a:lnTo>
                <a:lnTo>
                  <a:pt x="138" y="485"/>
                </a:lnTo>
                <a:lnTo>
                  <a:pt x="120" y="476"/>
                </a:lnTo>
                <a:lnTo>
                  <a:pt x="108" y="476"/>
                </a:lnTo>
                <a:lnTo>
                  <a:pt x="90" y="476"/>
                </a:lnTo>
                <a:lnTo>
                  <a:pt x="73" y="472"/>
                </a:lnTo>
                <a:lnTo>
                  <a:pt x="60" y="463"/>
                </a:lnTo>
                <a:lnTo>
                  <a:pt x="43" y="459"/>
                </a:lnTo>
                <a:lnTo>
                  <a:pt x="30" y="455"/>
                </a:lnTo>
                <a:lnTo>
                  <a:pt x="13" y="450"/>
                </a:lnTo>
                <a:lnTo>
                  <a:pt x="0" y="442"/>
                </a:lnTo>
                <a:lnTo>
                  <a:pt x="0" y="394"/>
                </a:lnTo>
                <a:close/>
              </a:path>
            </a:pathLst>
          </a:custGeom>
          <a:solidFill>
            <a:srgbClr val="CCCCCC"/>
          </a:solidFill>
          <a:ln w="9525">
            <a:noFill/>
            <a:round/>
            <a:headEnd/>
            <a:tailEnd/>
          </a:ln>
        </p:spPr>
        <p:txBody>
          <a:bodyPr/>
          <a:lstStyle/>
          <a:p>
            <a:endParaRPr lang="en-US"/>
          </a:p>
        </p:txBody>
      </p:sp>
      <p:sp>
        <p:nvSpPr>
          <p:cNvPr id="16530" name="Freeform 139"/>
          <p:cNvSpPr>
            <a:spLocks/>
          </p:cNvSpPr>
          <p:nvPr/>
        </p:nvSpPr>
        <p:spPr bwMode="auto">
          <a:xfrm>
            <a:off x="4484688" y="5203825"/>
            <a:ext cx="1533525" cy="1250950"/>
          </a:xfrm>
          <a:custGeom>
            <a:avLst/>
            <a:gdLst>
              <a:gd name="T0" fmla="*/ 2147483647 w 966"/>
              <a:gd name="T1" fmla="*/ 2147483647 h 788"/>
              <a:gd name="T2" fmla="*/ 2147483647 w 966"/>
              <a:gd name="T3" fmla="*/ 2147483647 h 788"/>
              <a:gd name="T4" fmla="*/ 2147483647 w 966"/>
              <a:gd name="T5" fmla="*/ 2147483647 h 788"/>
              <a:gd name="T6" fmla="*/ 2147483647 w 966"/>
              <a:gd name="T7" fmla="*/ 2147483647 h 788"/>
              <a:gd name="T8" fmla="*/ 2147483647 w 966"/>
              <a:gd name="T9" fmla="*/ 2147483647 h 788"/>
              <a:gd name="T10" fmla="*/ 2147483647 w 966"/>
              <a:gd name="T11" fmla="*/ 2147483647 h 788"/>
              <a:gd name="T12" fmla="*/ 2147483647 w 966"/>
              <a:gd name="T13" fmla="*/ 2147483647 h 788"/>
              <a:gd name="T14" fmla="*/ 2147483647 w 966"/>
              <a:gd name="T15" fmla="*/ 2147483647 h 788"/>
              <a:gd name="T16" fmla="*/ 2147483647 w 966"/>
              <a:gd name="T17" fmla="*/ 2147483647 h 788"/>
              <a:gd name="T18" fmla="*/ 2147483647 w 966"/>
              <a:gd name="T19" fmla="*/ 2147483647 h 788"/>
              <a:gd name="T20" fmla="*/ 2147483647 w 966"/>
              <a:gd name="T21" fmla="*/ 2147483647 h 788"/>
              <a:gd name="T22" fmla="*/ 2147483647 w 966"/>
              <a:gd name="T23" fmla="*/ 2147483647 h 788"/>
              <a:gd name="T24" fmla="*/ 2147483647 w 966"/>
              <a:gd name="T25" fmla="*/ 2147483647 h 788"/>
              <a:gd name="T26" fmla="*/ 2147483647 w 966"/>
              <a:gd name="T27" fmla="*/ 2147483647 h 788"/>
              <a:gd name="T28" fmla="*/ 2147483647 w 966"/>
              <a:gd name="T29" fmla="*/ 2147483647 h 788"/>
              <a:gd name="T30" fmla="*/ 2147483647 w 966"/>
              <a:gd name="T31" fmla="*/ 2147483647 h 788"/>
              <a:gd name="T32" fmla="*/ 2147483647 w 966"/>
              <a:gd name="T33" fmla="*/ 2147483647 h 788"/>
              <a:gd name="T34" fmla="*/ 2147483647 w 966"/>
              <a:gd name="T35" fmla="*/ 2147483647 h 788"/>
              <a:gd name="T36" fmla="*/ 2147483647 w 966"/>
              <a:gd name="T37" fmla="*/ 2147483647 h 788"/>
              <a:gd name="T38" fmla="*/ 2147483647 w 966"/>
              <a:gd name="T39" fmla="*/ 2147483647 h 788"/>
              <a:gd name="T40" fmla="*/ 2147483647 w 966"/>
              <a:gd name="T41" fmla="*/ 2147483647 h 788"/>
              <a:gd name="T42" fmla="*/ 2147483647 w 966"/>
              <a:gd name="T43" fmla="*/ 2147483647 h 788"/>
              <a:gd name="T44" fmla="*/ 2147483647 w 966"/>
              <a:gd name="T45" fmla="*/ 2147483647 h 788"/>
              <a:gd name="T46" fmla="*/ 2147483647 w 966"/>
              <a:gd name="T47" fmla="*/ 2147483647 h 788"/>
              <a:gd name="T48" fmla="*/ 2147483647 w 966"/>
              <a:gd name="T49" fmla="*/ 2147483647 h 788"/>
              <a:gd name="T50" fmla="*/ 2147483647 w 966"/>
              <a:gd name="T51" fmla="*/ 2147483647 h 788"/>
              <a:gd name="T52" fmla="*/ 2147483647 w 966"/>
              <a:gd name="T53" fmla="*/ 2147483647 h 788"/>
              <a:gd name="T54" fmla="*/ 2147483647 w 966"/>
              <a:gd name="T55" fmla="*/ 2147483647 h 788"/>
              <a:gd name="T56" fmla="*/ 2147483647 w 966"/>
              <a:gd name="T57" fmla="*/ 2147483647 h 788"/>
              <a:gd name="T58" fmla="*/ 2147483647 w 966"/>
              <a:gd name="T59" fmla="*/ 2147483647 h 788"/>
              <a:gd name="T60" fmla="*/ 2147483647 w 966"/>
              <a:gd name="T61" fmla="*/ 2147483647 h 788"/>
              <a:gd name="T62" fmla="*/ 2147483647 w 966"/>
              <a:gd name="T63" fmla="*/ 2147483647 h 788"/>
              <a:gd name="T64" fmla="*/ 2147483647 w 966"/>
              <a:gd name="T65" fmla="*/ 2147483647 h 788"/>
              <a:gd name="T66" fmla="*/ 2147483647 w 966"/>
              <a:gd name="T67" fmla="*/ 2147483647 h 788"/>
              <a:gd name="T68" fmla="*/ 2147483647 w 966"/>
              <a:gd name="T69" fmla="*/ 2147483647 h 788"/>
              <a:gd name="T70" fmla="*/ 2147483647 w 966"/>
              <a:gd name="T71" fmla="*/ 2147483647 h 788"/>
              <a:gd name="T72" fmla="*/ 2147483647 w 966"/>
              <a:gd name="T73" fmla="*/ 2147483647 h 788"/>
              <a:gd name="T74" fmla="*/ 2147483647 w 966"/>
              <a:gd name="T75" fmla="*/ 2147483647 h 788"/>
              <a:gd name="T76" fmla="*/ 2147483647 w 966"/>
              <a:gd name="T77" fmla="*/ 2147483647 h 788"/>
              <a:gd name="T78" fmla="*/ 2147483647 w 966"/>
              <a:gd name="T79" fmla="*/ 2147483647 h 788"/>
              <a:gd name="T80" fmla="*/ 2147483647 w 966"/>
              <a:gd name="T81" fmla="*/ 2147483647 h 788"/>
              <a:gd name="T82" fmla="*/ 2147483647 w 966"/>
              <a:gd name="T83" fmla="*/ 2147483647 h 788"/>
              <a:gd name="T84" fmla="*/ 0 w 966"/>
              <a:gd name="T85" fmla="*/ 2147483647 h 7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88"/>
              <a:gd name="T131" fmla="*/ 966 w 966"/>
              <a:gd name="T132" fmla="*/ 788 h 7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88">
                <a:moveTo>
                  <a:pt x="0" y="394"/>
                </a:moveTo>
                <a:lnTo>
                  <a:pt x="13" y="416"/>
                </a:lnTo>
                <a:lnTo>
                  <a:pt x="30" y="420"/>
                </a:lnTo>
                <a:lnTo>
                  <a:pt x="43" y="424"/>
                </a:lnTo>
                <a:lnTo>
                  <a:pt x="60" y="433"/>
                </a:lnTo>
                <a:lnTo>
                  <a:pt x="73" y="442"/>
                </a:lnTo>
                <a:lnTo>
                  <a:pt x="90" y="442"/>
                </a:lnTo>
                <a:lnTo>
                  <a:pt x="108" y="442"/>
                </a:lnTo>
                <a:lnTo>
                  <a:pt x="120" y="437"/>
                </a:lnTo>
                <a:lnTo>
                  <a:pt x="138" y="429"/>
                </a:lnTo>
                <a:lnTo>
                  <a:pt x="151" y="420"/>
                </a:lnTo>
                <a:lnTo>
                  <a:pt x="168" y="381"/>
                </a:lnTo>
                <a:lnTo>
                  <a:pt x="181" y="121"/>
                </a:lnTo>
                <a:lnTo>
                  <a:pt x="198" y="247"/>
                </a:lnTo>
                <a:lnTo>
                  <a:pt x="215" y="329"/>
                </a:lnTo>
                <a:lnTo>
                  <a:pt x="228" y="312"/>
                </a:lnTo>
                <a:lnTo>
                  <a:pt x="245" y="208"/>
                </a:lnTo>
                <a:lnTo>
                  <a:pt x="258" y="312"/>
                </a:lnTo>
                <a:lnTo>
                  <a:pt x="275" y="372"/>
                </a:lnTo>
                <a:lnTo>
                  <a:pt x="288" y="390"/>
                </a:lnTo>
                <a:lnTo>
                  <a:pt x="305" y="394"/>
                </a:lnTo>
                <a:lnTo>
                  <a:pt x="322" y="394"/>
                </a:lnTo>
                <a:lnTo>
                  <a:pt x="335" y="377"/>
                </a:lnTo>
                <a:lnTo>
                  <a:pt x="352" y="329"/>
                </a:lnTo>
                <a:lnTo>
                  <a:pt x="365" y="264"/>
                </a:lnTo>
                <a:lnTo>
                  <a:pt x="382" y="247"/>
                </a:lnTo>
                <a:lnTo>
                  <a:pt x="395" y="182"/>
                </a:lnTo>
                <a:lnTo>
                  <a:pt x="412" y="65"/>
                </a:lnTo>
                <a:lnTo>
                  <a:pt x="430" y="0"/>
                </a:lnTo>
                <a:lnTo>
                  <a:pt x="442" y="30"/>
                </a:lnTo>
                <a:lnTo>
                  <a:pt x="460" y="113"/>
                </a:lnTo>
                <a:lnTo>
                  <a:pt x="473" y="208"/>
                </a:lnTo>
                <a:lnTo>
                  <a:pt x="490" y="269"/>
                </a:lnTo>
                <a:lnTo>
                  <a:pt x="503" y="312"/>
                </a:lnTo>
                <a:lnTo>
                  <a:pt x="520" y="342"/>
                </a:lnTo>
                <a:lnTo>
                  <a:pt x="537" y="355"/>
                </a:lnTo>
                <a:lnTo>
                  <a:pt x="550" y="351"/>
                </a:lnTo>
                <a:lnTo>
                  <a:pt x="567" y="334"/>
                </a:lnTo>
                <a:lnTo>
                  <a:pt x="580" y="273"/>
                </a:lnTo>
                <a:lnTo>
                  <a:pt x="597" y="247"/>
                </a:lnTo>
                <a:lnTo>
                  <a:pt x="610" y="295"/>
                </a:lnTo>
                <a:lnTo>
                  <a:pt x="627" y="264"/>
                </a:lnTo>
                <a:lnTo>
                  <a:pt x="644" y="243"/>
                </a:lnTo>
                <a:lnTo>
                  <a:pt x="657" y="199"/>
                </a:lnTo>
                <a:lnTo>
                  <a:pt x="674" y="139"/>
                </a:lnTo>
                <a:lnTo>
                  <a:pt x="687" y="87"/>
                </a:lnTo>
                <a:lnTo>
                  <a:pt x="704" y="48"/>
                </a:lnTo>
                <a:lnTo>
                  <a:pt x="717" y="48"/>
                </a:lnTo>
                <a:lnTo>
                  <a:pt x="734" y="78"/>
                </a:lnTo>
                <a:lnTo>
                  <a:pt x="752" y="121"/>
                </a:lnTo>
                <a:lnTo>
                  <a:pt x="764" y="139"/>
                </a:lnTo>
                <a:lnTo>
                  <a:pt x="782" y="91"/>
                </a:lnTo>
                <a:lnTo>
                  <a:pt x="795" y="74"/>
                </a:lnTo>
                <a:lnTo>
                  <a:pt x="812" y="195"/>
                </a:lnTo>
                <a:lnTo>
                  <a:pt x="825" y="260"/>
                </a:lnTo>
                <a:lnTo>
                  <a:pt x="842" y="273"/>
                </a:lnTo>
                <a:lnTo>
                  <a:pt x="859" y="269"/>
                </a:lnTo>
                <a:lnTo>
                  <a:pt x="872" y="243"/>
                </a:lnTo>
                <a:lnTo>
                  <a:pt x="889" y="212"/>
                </a:lnTo>
                <a:lnTo>
                  <a:pt x="902" y="169"/>
                </a:lnTo>
                <a:lnTo>
                  <a:pt x="919" y="126"/>
                </a:lnTo>
                <a:lnTo>
                  <a:pt x="932" y="87"/>
                </a:lnTo>
                <a:lnTo>
                  <a:pt x="949" y="61"/>
                </a:lnTo>
                <a:lnTo>
                  <a:pt x="966" y="69"/>
                </a:lnTo>
                <a:lnTo>
                  <a:pt x="966" y="251"/>
                </a:lnTo>
                <a:lnTo>
                  <a:pt x="949" y="225"/>
                </a:lnTo>
                <a:lnTo>
                  <a:pt x="932" y="238"/>
                </a:lnTo>
                <a:lnTo>
                  <a:pt x="919" y="269"/>
                </a:lnTo>
                <a:lnTo>
                  <a:pt x="902" y="303"/>
                </a:lnTo>
                <a:lnTo>
                  <a:pt x="889" y="338"/>
                </a:lnTo>
                <a:lnTo>
                  <a:pt x="872" y="364"/>
                </a:lnTo>
                <a:lnTo>
                  <a:pt x="859" y="390"/>
                </a:lnTo>
                <a:lnTo>
                  <a:pt x="842" y="416"/>
                </a:lnTo>
                <a:lnTo>
                  <a:pt x="825" y="446"/>
                </a:lnTo>
                <a:lnTo>
                  <a:pt x="812" y="515"/>
                </a:lnTo>
                <a:lnTo>
                  <a:pt x="795" y="619"/>
                </a:lnTo>
                <a:lnTo>
                  <a:pt x="782" y="559"/>
                </a:lnTo>
                <a:lnTo>
                  <a:pt x="764" y="433"/>
                </a:lnTo>
                <a:lnTo>
                  <a:pt x="752" y="342"/>
                </a:lnTo>
                <a:lnTo>
                  <a:pt x="734" y="264"/>
                </a:lnTo>
                <a:lnTo>
                  <a:pt x="717" y="208"/>
                </a:lnTo>
                <a:lnTo>
                  <a:pt x="704" y="191"/>
                </a:lnTo>
                <a:lnTo>
                  <a:pt x="687" y="217"/>
                </a:lnTo>
                <a:lnTo>
                  <a:pt x="674" y="264"/>
                </a:lnTo>
                <a:lnTo>
                  <a:pt x="657" y="308"/>
                </a:lnTo>
                <a:lnTo>
                  <a:pt x="644" y="338"/>
                </a:lnTo>
                <a:lnTo>
                  <a:pt x="627" y="368"/>
                </a:lnTo>
                <a:lnTo>
                  <a:pt x="610" y="437"/>
                </a:lnTo>
                <a:lnTo>
                  <a:pt x="597" y="550"/>
                </a:lnTo>
                <a:lnTo>
                  <a:pt x="580" y="559"/>
                </a:lnTo>
                <a:lnTo>
                  <a:pt x="567" y="511"/>
                </a:lnTo>
                <a:lnTo>
                  <a:pt x="550" y="502"/>
                </a:lnTo>
                <a:lnTo>
                  <a:pt x="537" y="502"/>
                </a:lnTo>
                <a:lnTo>
                  <a:pt x="520" y="498"/>
                </a:lnTo>
                <a:lnTo>
                  <a:pt x="503" y="481"/>
                </a:lnTo>
                <a:lnTo>
                  <a:pt x="490" y="442"/>
                </a:lnTo>
                <a:lnTo>
                  <a:pt x="473" y="368"/>
                </a:lnTo>
                <a:lnTo>
                  <a:pt x="460" y="264"/>
                </a:lnTo>
                <a:lnTo>
                  <a:pt x="442" y="169"/>
                </a:lnTo>
                <a:lnTo>
                  <a:pt x="430" y="121"/>
                </a:lnTo>
                <a:lnTo>
                  <a:pt x="412" y="178"/>
                </a:lnTo>
                <a:lnTo>
                  <a:pt x="395" y="277"/>
                </a:lnTo>
                <a:lnTo>
                  <a:pt x="382" y="316"/>
                </a:lnTo>
                <a:lnTo>
                  <a:pt x="365" y="325"/>
                </a:lnTo>
                <a:lnTo>
                  <a:pt x="352" y="385"/>
                </a:lnTo>
                <a:lnTo>
                  <a:pt x="335" y="433"/>
                </a:lnTo>
                <a:lnTo>
                  <a:pt x="322" y="455"/>
                </a:lnTo>
                <a:lnTo>
                  <a:pt x="305" y="463"/>
                </a:lnTo>
                <a:lnTo>
                  <a:pt x="288" y="476"/>
                </a:lnTo>
                <a:lnTo>
                  <a:pt x="275" y="507"/>
                </a:lnTo>
                <a:lnTo>
                  <a:pt x="258" y="572"/>
                </a:lnTo>
                <a:lnTo>
                  <a:pt x="245" y="684"/>
                </a:lnTo>
                <a:lnTo>
                  <a:pt x="228" y="585"/>
                </a:lnTo>
                <a:lnTo>
                  <a:pt x="215" y="572"/>
                </a:lnTo>
                <a:lnTo>
                  <a:pt x="198" y="658"/>
                </a:lnTo>
                <a:lnTo>
                  <a:pt x="181" y="788"/>
                </a:lnTo>
                <a:lnTo>
                  <a:pt x="168" y="533"/>
                </a:lnTo>
                <a:lnTo>
                  <a:pt x="151" y="498"/>
                </a:lnTo>
                <a:lnTo>
                  <a:pt x="138" y="485"/>
                </a:lnTo>
                <a:lnTo>
                  <a:pt x="120" y="476"/>
                </a:lnTo>
                <a:lnTo>
                  <a:pt x="108" y="476"/>
                </a:lnTo>
                <a:lnTo>
                  <a:pt x="90" y="476"/>
                </a:lnTo>
                <a:lnTo>
                  <a:pt x="73" y="472"/>
                </a:lnTo>
                <a:lnTo>
                  <a:pt x="60" y="463"/>
                </a:lnTo>
                <a:lnTo>
                  <a:pt x="43" y="459"/>
                </a:lnTo>
                <a:lnTo>
                  <a:pt x="30" y="455"/>
                </a:lnTo>
                <a:lnTo>
                  <a:pt x="13" y="450"/>
                </a:lnTo>
                <a:lnTo>
                  <a:pt x="0" y="442"/>
                </a:lnTo>
                <a:lnTo>
                  <a:pt x="0" y="394"/>
                </a:lnTo>
              </a:path>
            </a:pathLst>
          </a:custGeom>
          <a:noFill/>
          <a:ln w="0">
            <a:solidFill>
              <a:srgbClr val="CCCCCC"/>
            </a:solidFill>
            <a:prstDash val="solid"/>
            <a:round/>
            <a:headEnd/>
            <a:tailEnd/>
          </a:ln>
        </p:spPr>
        <p:txBody>
          <a:bodyPr/>
          <a:lstStyle/>
          <a:p>
            <a:endParaRPr lang="en-US"/>
          </a:p>
        </p:txBody>
      </p:sp>
      <p:sp>
        <p:nvSpPr>
          <p:cNvPr id="16531" name="Freeform 140"/>
          <p:cNvSpPr>
            <a:spLocks/>
          </p:cNvSpPr>
          <p:nvPr/>
        </p:nvSpPr>
        <p:spPr bwMode="auto">
          <a:xfrm>
            <a:off x="4484688" y="5176838"/>
            <a:ext cx="1533525" cy="776287"/>
          </a:xfrm>
          <a:custGeom>
            <a:avLst/>
            <a:gdLst>
              <a:gd name="T0" fmla="*/ 2147483647 w 966"/>
              <a:gd name="T1" fmla="*/ 2147483647 h 489"/>
              <a:gd name="T2" fmla="*/ 2147483647 w 966"/>
              <a:gd name="T3" fmla="*/ 2147483647 h 489"/>
              <a:gd name="T4" fmla="*/ 2147483647 w 966"/>
              <a:gd name="T5" fmla="*/ 2147483647 h 489"/>
              <a:gd name="T6" fmla="*/ 2147483647 w 966"/>
              <a:gd name="T7" fmla="*/ 2147483647 h 489"/>
              <a:gd name="T8" fmla="*/ 2147483647 w 966"/>
              <a:gd name="T9" fmla="*/ 2147483647 h 489"/>
              <a:gd name="T10" fmla="*/ 2147483647 w 966"/>
              <a:gd name="T11" fmla="*/ 2147483647 h 489"/>
              <a:gd name="T12" fmla="*/ 2147483647 w 966"/>
              <a:gd name="T13" fmla="*/ 2147483647 h 489"/>
              <a:gd name="T14" fmla="*/ 2147483647 w 966"/>
              <a:gd name="T15" fmla="*/ 2147483647 h 489"/>
              <a:gd name="T16" fmla="*/ 2147483647 w 966"/>
              <a:gd name="T17" fmla="*/ 2147483647 h 489"/>
              <a:gd name="T18" fmla="*/ 2147483647 w 966"/>
              <a:gd name="T19" fmla="*/ 2147483647 h 489"/>
              <a:gd name="T20" fmla="*/ 2147483647 w 966"/>
              <a:gd name="T21" fmla="*/ 2147483647 h 489"/>
              <a:gd name="T22" fmla="*/ 2147483647 w 966"/>
              <a:gd name="T23" fmla="*/ 2147483647 h 489"/>
              <a:gd name="T24" fmla="*/ 2147483647 w 966"/>
              <a:gd name="T25" fmla="*/ 2147483647 h 489"/>
              <a:gd name="T26" fmla="*/ 2147483647 w 966"/>
              <a:gd name="T27" fmla="*/ 2147483647 h 489"/>
              <a:gd name="T28" fmla="*/ 2147483647 w 966"/>
              <a:gd name="T29" fmla="*/ 2147483647 h 489"/>
              <a:gd name="T30" fmla="*/ 2147483647 w 966"/>
              <a:gd name="T31" fmla="*/ 2147483647 h 489"/>
              <a:gd name="T32" fmla="*/ 2147483647 w 966"/>
              <a:gd name="T33" fmla="*/ 2147483647 h 489"/>
              <a:gd name="T34" fmla="*/ 2147483647 w 966"/>
              <a:gd name="T35" fmla="*/ 2147483647 h 489"/>
              <a:gd name="T36" fmla="*/ 2147483647 w 966"/>
              <a:gd name="T37" fmla="*/ 2147483647 h 489"/>
              <a:gd name="T38" fmla="*/ 2147483647 w 966"/>
              <a:gd name="T39" fmla="*/ 2147483647 h 489"/>
              <a:gd name="T40" fmla="*/ 2147483647 w 966"/>
              <a:gd name="T41" fmla="*/ 2147483647 h 489"/>
              <a:gd name="T42" fmla="*/ 2147483647 w 966"/>
              <a:gd name="T43" fmla="*/ 2147483647 h 489"/>
              <a:gd name="T44" fmla="*/ 2147483647 w 966"/>
              <a:gd name="T45" fmla="*/ 2147483647 h 489"/>
              <a:gd name="T46" fmla="*/ 2147483647 w 966"/>
              <a:gd name="T47" fmla="*/ 2147483647 h 489"/>
              <a:gd name="T48" fmla="*/ 2147483647 w 966"/>
              <a:gd name="T49" fmla="*/ 2147483647 h 489"/>
              <a:gd name="T50" fmla="*/ 2147483647 w 966"/>
              <a:gd name="T51" fmla="*/ 2147483647 h 489"/>
              <a:gd name="T52" fmla="*/ 2147483647 w 966"/>
              <a:gd name="T53" fmla="*/ 2147483647 h 489"/>
              <a:gd name="T54" fmla="*/ 2147483647 w 966"/>
              <a:gd name="T55" fmla="*/ 2147483647 h 489"/>
              <a:gd name="T56" fmla="*/ 2147483647 w 966"/>
              <a:gd name="T57" fmla="*/ 2147483647 h 489"/>
              <a:gd name="T58" fmla="*/ 2147483647 w 966"/>
              <a:gd name="T59" fmla="*/ 2147483647 h 489"/>
              <a:gd name="T60" fmla="*/ 2147483647 w 966"/>
              <a:gd name="T61" fmla="*/ 2147483647 h 489"/>
              <a:gd name="T62" fmla="*/ 2147483647 w 966"/>
              <a:gd name="T63" fmla="*/ 2147483647 h 489"/>
              <a:gd name="T64" fmla="*/ 2147483647 w 966"/>
              <a:gd name="T65" fmla="*/ 2147483647 h 489"/>
              <a:gd name="T66" fmla="*/ 2147483647 w 966"/>
              <a:gd name="T67" fmla="*/ 2147483647 h 489"/>
              <a:gd name="T68" fmla="*/ 2147483647 w 966"/>
              <a:gd name="T69" fmla="*/ 2147483647 h 489"/>
              <a:gd name="T70" fmla="*/ 2147483647 w 966"/>
              <a:gd name="T71" fmla="*/ 2147483647 h 489"/>
              <a:gd name="T72" fmla="*/ 2147483647 w 966"/>
              <a:gd name="T73" fmla="*/ 2147483647 h 489"/>
              <a:gd name="T74" fmla="*/ 2147483647 w 966"/>
              <a:gd name="T75" fmla="*/ 2147483647 h 489"/>
              <a:gd name="T76" fmla="*/ 2147483647 w 966"/>
              <a:gd name="T77" fmla="*/ 2147483647 h 489"/>
              <a:gd name="T78" fmla="*/ 2147483647 w 966"/>
              <a:gd name="T79" fmla="*/ 2147483647 h 489"/>
              <a:gd name="T80" fmla="*/ 2147483647 w 966"/>
              <a:gd name="T81" fmla="*/ 2147483647 h 489"/>
              <a:gd name="T82" fmla="*/ 2147483647 w 966"/>
              <a:gd name="T83" fmla="*/ 2147483647 h 489"/>
              <a:gd name="T84" fmla="*/ 0 w 966"/>
              <a:gd name="T85" fmla="*/ 2147483647 h 4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489"/>
              <a:gd name="T131" fmla="*/ 966 w 966"/>
              <a:gd name="T132" fmla="*/ 489 h 4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489">
                <a:moveTo>
                  <a:pt x="0" y="433"/>
                </a:moveTo>
                <a:lnTo>
                  <a:pt x="13" y="446"/>
                </a:lnTo>
                <a:lnTo>
                  <a:pt x="30" y="459"/>
                </a:lnTo>
                <a:lnTo>
                  <a:pt x="43" y="467"/>
                </a:lnTo>
                <a:lnTo>
                  <a:pt x="60" y="472"/>
                </a:lnTo>
                <a:lnTo>
                  <a:pt x="73" y="472"/>
                </a:lnTo>
                <a:lnTo>
                  <a:pt x="90" y="467"/>
                </a:lnTo>
                <a:lnTo>
                  <a:pt x="108" y="467"/>
                </a:lnTo>
                <a:lnTo>
                  <a:pt x="120" y="467"/>
                </a:lnTo>
                <a:lnTo>
                  <a:pt x="138" y="467"/>
                </a:lnTo>
                <a:lnTo>
                  <a:pt x="151" y="467"/>
                </a:lnTo>
                <a:lnTo>
                  <a:pt x="168" y="463"/>
                </a:lnTo>
                <a:lnTo>
                  <a:pt x="181" y="463"/>
                </a:lnTo>
                <a:lnTo>
                  <a:pt x="198" y="459"/>
                </a:lnTo>
                <a:lnTo>
                  <a:pt x="215" y="459"/>
                </a:lnTo>
                <a:lnTo>
                  <a:pt x="228" y="454"/>
                </a:lnTo>
                <a:lnTo>
                  <a:pt x="245" y="450"/>
                </a:lnTo>
                <a:lnTo>
                  <a:pt x="258" y="446"/>
                </a:lnTo>
                <a:lnTo>
                  <a:pt x="275" y="437"/>
                </a:lnTo>
                <a:lnTo>
                  <a:pt x="288" y="424"/>
                </a:lnTo>
                <a:lnTo>
                  <a:pt x="305" y="407"/>
                </a:lnTo>
                <a:lnTo>
                  <a:pt x="322" y="381"/>
                </a:lnTo>
                <a:lnTo>
                  <a:pt x="335" y="342"/>
                </a:lnTo>
                <a:lnTo>
                  <a:pt x="352" y="290"/>
                </a:lnTo>
                <a:lnTo>
                  <a:pt x="365" y="242"/>
                </a:lnTo>
                <a:lnTo>
                  <a:pt x="382" y="173"/>
                </a:lnTo>
                <a:lnTo>
                  <a:pt x="395" y="82"/>
                </a:lnTo>
                <a:lnTo>
                  <a:pt x="412" y="0"/>
                </a:lnTo>
                <a:lnTo>
                  <a:pt x="430" y="56"/>
                </a:lnTo>
                <a:lnTo>
                  <a:pt x="442" y="212"/>
                </a:lnTo>
                <a:lnTo>
                  <a:pt x="460" y="351"/>
                </a:lnTo>
                <a:lnTo>
                  <a:pt x="473" y="424"/>
                </a:lnTo>
                <a:lnTo>
                  <a:pt x="490" y="446"/>
                </a:lnTo>
                <a:lnTo>
                  <a:pt x="503" y="446"/>
                </a:lnTo>
                <a:lnTo>
                  <a:pt x="520" y="441"/>
                </a:lnTo>
                <a:lnTo>
                  <a:pt x="537" y="428"/>
                </a:lnTo>
                <a:lnTo>
                  <a:pt x="550" y="420"/>
                </a:lnTo>
                <a:lnTo>
                  <a:pt x="567" y="407"/>
                </a:lnTo>
                <a:lnTo>
                  <a:pt x="580" y="389"/>
                </a:lnTo>
                <a:lnTo>
                  <a:pt x="597" y="364"/>
                </a:lnTo>
                <a:lnTo>
                  <a:pt x="610" y="333"/>
                </a:lnTo>
                <a:lnTo>
                  <a:pt x="627" y="290"/>
                </a:lnTo>
                <a:lnTo>
                  <a:pt x="644" y="242"/>
                </a:lnTo>
                <a:lnTo>
                  <a:pt x="657" y="182"/>
                </a:lnTo>
                <a:lnTo>
                  <a:pt x="674" y="121"/>
                </a:lnTo>
                <a:lnTo>
                  <a:pt x="687" y="91"/>
                </a:lnTo>
                <a:lnTo>
                  <a:pt x="704" y="108"/>
                </a:lnTo>
                <a:lnTo>
                  <a:pt x="717" y="177"/>
                </a:lnTo>
                <a:lnTo>
                  <a:pt x="734" y="264"/>
                </a:lnTo>
                <a:lnTo>
                  <a:pt x="752" y="333"/>
                </a:lnTo>
                <a:lnTo>
                  <a:pt x="764" y="372"/>
                </a:lnTo>
                <a:lnTo>
                  <a:pt x="782" y="381"/>
                </a:lnTo>
                <a:lnTo>
                  <a:pt x="795" y="381"/>
                </a:lnTo>
                <a:lnTo>
                  <a:pt x="812" y="372"/>
                </a:lnTo>
                <a:lnTo>
                  <a:pt x="825" y="359"/>
                </a:lnTo>
                <a:lnTo>
                  <a:pt x="842" y="338"/>
                </a:lnTo>
                <a:lnTo>
                  <a:pt x="859" y="307"/>
                </a:lnTo>
                <a:lnTo>
                  <a:pt x="872" y="273"/>
                </a:lnTo>
                <a:lnTo>
                  <a:pt x="889" y="229"/>
                </a:lnTo>
                <a:lnTo>
                  <a:pt x="902" y="182"/>
                </a:lnTo>
                <a:lnTo>
                  <a:pt x="919" y="143"/>
                </a:lnTo>
                <a:lnTo>
                  <a:pt x="932" y="130"/>
                </a:lnTo>
                <a:lnTo>
                  <a:pt x="949" y="156"/>
                </a:lnTo>
                <a:lnTo>
                  <a:pt x="966" y="186"/>
                </a:lnTo>
                <a:lnTo>
                  <a:pt x="966" y="203"/>
                </a:lnTo>
                <a:lnTo>
                  <a:pt x="949" y="173"/>
                </a:lnTo>
                <a:lnTo>
                  <a:pt x="932" y="147"/>
                </a:lnTo>
                <a:lnTo>
                  <a:pt x="919" y="160"/>
                </a:lnTo>
                <a:lnTo>
                  <a:pt x="902" y="199"/>
                </a:lnTo>
                <a:lnTo>
                  <a:pt x="889" y="247"/>
                </a:lnTo>
                <a:lnTo>
                  <a:pt x="872" y="290"/>
                </a:lnTo>
                <a:lnTo>
                  <a:pt x="859" y="325"/>
                </a:lnTo>
                <a:lnTo>
                  <a:pt x="842" y="355"/>
                </a:lnTo>
                <a:lnTo>
                  <a:pt x="825" y="376"/>
                </a:lnTo>
                <a:lnTo>
                  <a:pt x="812" y="389"/>
                </a:lnTo>
                <a:lnTo>
                  <a:pt x="795" y="398"/>
                </a:lnTo>
                <a:lnTo>
                  <a:pt x="782" y="398"/>
                </a:lnTo>
                <a:lnTo>
                  <a:pt x="764" y="385"/>
                </a:lnTo>
                <a:lnTo>
                  <a:pt x="752" y="351"/>
                </a:lnTo>
                <a:lnTo>
                  <a:pt x="734" y="281"/>
                </a:lnTo>
                <a:lnTo>
                  <a:pt x="717" y="195"/>
                </a:lnTo>
                <a:lnTo>
                  <a:pt x="704" y="125"/>
                </a:lnTo>
                <a:lnTo>
                  <a:pt x="687" y="108"/>
                </a:lnTo>
                <a:lnTo>
                  <a:pt x="674" y="138"/>
                </a:lnTo>
                <a:lnTo>
                  <a:pt x="657" y="195"/>
                </a:lnTo>
                <a:lnTo>
                  <a:pt x="644" y="260"/>
                </a:lnTo>
                <a:lnTo>
                  <a:pt x="627" y="307"/>
                </a:lnTo>
                <a:lnTo>
                  <a:pt x="610" y="346"/>
                </a:lnTo>
                <a:lnTo>
                  <a:pt x="597" y="381"/>
                </a:lnTo>
                <a:lnTo>
                  <a:pt x="580" y="407"/>
                </a:lnTo>
                <a:lnTo>
                  <a:pt x="567" y="420"/>
                </a:lnTo>
                <a:lnTo>
                  <a:pt x="550" y="437"/>
                </a:lnTo>
                <a:lnTo>
                  <a:pt x="537" y="446"/>
                </a:lnTo>
                <a:lnTo>
                  <a:pt x="520" y="454"/>
                </a:lnTo>
                <a:lnTo>
                  <a:pt x="503" y="463"/>
                </a:lnTo>
                <a:lnTo>
                  <a:pt x="490" y="463"/>
                </a:lnTo>
                <a:lnTo>
                  <a:pt x="473" y="441"/>
                </a:lnTo>
                <a:lnTo>
                  <a:pt x="460" y="368"/>
                </a:lnTo>
                <a:lnTo>
                  <a:pt x="442" y="229"/>
                </a:lnTo>
                <a:lnTo>
                  <a:pt x="430" y="73"/>
                </a:lnTo>
                <a:lnTo>
                  <a:pt x="412" y="17"/>
                </a:lnTo>
                <a:lnTo>
                  <a:pt x="395" y="99"/>
                </a:lnTo>
                <a:lnTo>
                  <a:pt x="382" y="190"/>
                </a:lnTo>
                <a:lnTo>
                  <a:pt x="365" y="255"/>
                </a:lnTo>
                <a:lnTo>
                  <a:pt x="352" y="307"/>
                </a:lnTo>
                <a:lnTo>
                  <a:pt x="335" y="359"/>
                </a:lnTo>
                <a:lnTo>
                  <a:pt x="322" y="398"/>
                </a:lnTo>
                <a:lnTo>
                  <a:pt x="305" y="424"/>
                </a:lnTo>
                <a:lnTo>
                  <a:pt x="288" y="441"/>
                </a:lnTo>
                <a:lnTo>
                  <a:pt x="275" y="454"/>
                </a:lnTo>
                <a:lnTo>
                  <a:pt x="258" y="459"/>
                </a:lnTo>
                <a:lnTo>
                  <a:pt x="245" y="467"/>
                </a:lnTo>
                <a:lnTo>
                  <a:pt x="228" y="472"/>
                </a:lnTo>
                <a:lnTo>
                  <a:pt x="215" y="476"/>
                </a:lnTo>
                <a:lnTo>
                  <a:pt x="198" y="476"/>
                </a:lnTo>
                <a:lnTo>
                  <a:pt x="181" y="476"/>
                </a:lnTo>
                <a:lnTo>
                  <a:pt x="168" y="480"/>
                </a:lnTo>
                <a:lnTo>
                  <a:pt x="151" y="480"/>
                </a:lnTo>
                <a:lnTo>
                  <a:pt x="138" y="485"/>
                </a:lnTo>
                <a:lnTo>
                  <a:pt x="120" y="480"/>
                </a:lnTo>
                <a:lnTo>
                  <a:pt x="108" y="480"/>
                </a:lnTo>
                <a:lnTo>
                  <a:pt x="90" y="485"/>
                </a:lnTo>
                <a:lnTo>
                  <a:pt x="73" y="485"/>
                </a:lnTo>
                <a:lnTo>
                  <a:pt x="60" y="489"/>
                </a:lnTo>
                <a:lnTo>
                  <a:pt x="43" y="485"/>
                </a:lnTo>
                <a:lnTo>
                  <a:pt x="30" y="472"/>
                </a:lnTo>
                <a:lnTo>
                  <a:pt x="13" y="459"/>
                </a:lnTo>
                <a:lnTo>
                  <a:pt x="0" y="450"/>
                </a:lnTo>
                <a:lnTo>
                  <a:pt x="0" y="433"/>
                </a:lnTo>
                <a:close/>
              </a:path>
            </a:pathLst>
          </a:custGeom>
          <a:solidFill>
            <a:srgbClr val="CCCCCC"/>
          </a:solidFill>
          <a:ln w="9525">
            <a:noFill/>
            <a:round/>
            <a:headEnd/>
            <a:tailEnd/>
          </a:ln>
        </p:spPr>
        <p:txBody>
          <a:bodyPr/>
          <a:lstStyle/>
          <a:p>
            <a:endParaRPr lang="en-US"/>
          </a:p>
        </p:txBody>
      </p:sp>
      <p:sp>
        <p:nvSpPr>
          <p:cNvPr id="16532" name="Freeform 141"/>
          <p:cNvSpPr>
            <a:spLocks/>
          </p:cNvSpPr>
          <p:nvPr/>
        </p:nvSpPr>
        <p:spPr bwMode="auto">
          <a:xfrm>
            <a:off x="4484688" y="5176838"/>
            <a:ext cx="1533525" cy="776287"/>
          </a:xfrm>
          <a:custGeom>
            <a:avLst/>
            <a:gdLst>
              <a:gd name="T0" fmla="*/ 2147483647 w 966"/>
              <a:gd name="T1" fmla="*/ 2147483647 h 489"/>
              <a:gd name="T2" fmla="*/ 2147483647 w 966"/>
              <a:gd name="T3" fmla="*/ 2147483647 h 489"/>
              <a:gd name="T4" fmla="*/ 2147483647 w 966"/>
              <a:gd name="T5" fmla="*/ 2147483647 h 489"/>
              <a:gd name="T6" fmla="*/ 2147483647 w 966"/>
              <a:gd name="T7" fmla="*/ 2147483647 h 489"/>
              <a:gd name="T8" fmla="*/ 2147483647 w 966"/>
              <a:gd name="T9" fmla="*/ 2147483647 h 489"/>
              <a:gd name="T10" fmla="*/ 2147483647 w 966"/>
              <a:gd name="T11" fmla="*/ 2147483647 h 489"/>
              <a:gd name="T12" fmla="*/ 2147483647 w 966"/>
              <a:gd name="T13" fmla="*/ 2147483647 h 489"/>
              <a:gd name="T14" fmla="*/ 2147483647 w 966"/>
              <a:gd name="T15" fmla="*/ 2147483647 h 489"/>
              <a:gd name="T16" fmla="*/ 2147483647 w 966"/>
              <a:gd name="T17" fmla="*/ 2147483647 h 489"/>
              <a:gd name="T18" fmla="*/ 2147483647 w 966"/>
              <a:gd name="T19" fmla="*/ 2147483647 h 489"/>
              <a:gd name="T20" fmla="*/ 2147483647 w 966"/>
              <a:gd name="T21" fmla="*/ 2147483647 h 489"/>
              <a:gd name="T22" fmla="*/ 2147483647 w 966"/>
              <a:gd name="T23" fmla="*/ 2147483647 h 489"/>
              <a:gd name="T24" fmla="*/ 2147483647 w 966"/>
              <a:gd name="T25" fmla="*/ 2147483647 h 489"/>
              <a:gd name="T26" fmla="*/ 2147483647 w 966"/>
              <a:gd name="T27" fmla="*/ 2147483647 h 489"/>
              <a:gd name="T28" fmla="*/ 2147483647 w 966"/>
              <a:gd name="T29" fmla="*/ 2147483647 h 489"/>
              <a:gd name="T30" fmla="*/ 2147483647 w 966"/>
              <a:gd name="T31" fmla="*/ 2147483647 h 489"/>
              <a:gd name="T32" fmla="*/ 2147483647 w 966"/>
              <a:gd name="T33" fmla="*/ 2147483647 h 489"/>
              <a:gd name="T34" fmla="*/ 2147483647 w 966"/>
              <a:gd name="T35" fmla="*/ 2147483647 h 489"/>
              <a:gd name="T36" fmla="*/ 2147483647 w 966"/>
              <a:gd name="T37" fmla="*/ 2147483647 h 489"/>
              <a:gd name="T38" fmla="*/ 2147483647 w 966"/>
              <a:gd name="T39" fmla="*/ 2147483647 h 489"/>
              <a:gd name="T40" fmla="*/ 2147483647 w 966"/>
              <a:gd name="T41" fmla="*/ 2147483647 h 489"/>
              <a:gd name="T42" fmla="*/ 2147483647 w 966"/>
              <a:gd name="T43" fmla="*/ 2147483647 h 489"/>
              <a:gd name="T44" fmla="*/ 2147483647 w 966"/>
              <a:gd name="T45" fmla="*/ 2147483647 h 489"/>
              <a:gd name="T46" fmla="*/ 2147483647 w 966"/>
              <a:gd name="T47" fmla="*/ 2147483647 h 489"/>
              <a:gd name="T48" fmla="*/ 2147483647 w 966"/>
              <a:gd name="T49" fmla="*/ 2147483647 h 489"/>
              <a:gd name="T50" fmla="*/ 2147483647 w 966"/>
              <a:gd name="T51" fmla="*/ 2147483647 h 489"/>
              <a:gd name="T52" fmla="*/ 2147483647 w 966"/>
              <a:gd name="T53" fmla="*/ 2147483647 h 489"/>
              <a:gd name="T54" fmla="*/ 2147483647 w 966"/>
              <a:gd name="T55" fmla="*/ 2147483647 h 489"/>
              <a:gd name="T56" fmla="*/ 2147483647 w 966"/>
              <a:gd name="T57" fmla="*/ 2147483647 h 489"/>
              <a:gd name="T58" fmla="*/ 2147483647 w 966"/>
              <a:gd name="T59" fmla="*/ 2147483647 h 489"/>
              <a:gd name="T60" fmla="*/ 2147483647 w 966"/>
              <a:gd name="T61" fmla="*/ 2147483647 h 489"/>
              <a:gd name="T62" fmla="*/ 2147483647 w 966"/>
              <a:gd name="T63" fmla="*/ 2147483647 h 489"/>
              <a:gd name="T64" fmla="*/ 2147483647 w 966"/>
              <a:gd name="T65" fmla="*/ 2147483647 h 489"/>
              <a:gd name="T66" fmla="*/ 2147483647 w 966"/>
              <a:gd name="T67" fmla="*/ 2147483647 h 489"/>
              <a:gd name="T68" fmla="*/ 2147483647 w 966"/>
              <a:gd name="T69" fmla="*/ 2147483647 h 489"/>
              <a:gd name="T70" fmla="*/ 2147483647 w 966"/>
              <a:gd name="T71" fmla="*/ 2147483647 h 489"/>
              <a:gd name="T72" fmla="*/ 2147483647 w 966"/>
              <a:gd name="T73" fmla="*/ 2147483647 h 489"/>
              <a:gd name="T74" fmla="*/ 2147483647 w 966"/>
              <a:gd name="T75" fmla="*/ 2147483647 h 489"/>
              <a:gd name="T76" fmla="*/ 2147483647 w 966"/>
              <a:gd name="T77" fmla="*/ 2147483647 h 489"/>
              <a:gd name="T78" fmla="*/ 2147483647 w 966"/>
              <a:gd name="T79" fmla="*/ 2147483647 h 489"/>
              <a:gd name="T80" fmla="*/ 2147483647 w 966"/>
              <a:gd name="T81" fmla="*/ 2147483647 h 489"/>
              <a:gd name="T82" fmla="*/ 2147483647 w 966"/>
              <a:gd name="T83" fmla="*/ 2147483647 h 489"/>
              <a:gd name="T84" fmla="*/ 0 w 966"/>
              <a:gd name="T85" fmla="*/ 2147483647 h 4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489"/>
              <a:gd name="T131" fmla="*/ 966 w 966"/>
              <a:gd name="T132" fmla="*/ 489 h 4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489">
                <a:moveTo>
                  <a:pt x="0" y="433"/>
                </a:moveTo>
                <a:lnTo>
                  <a:pt x="13" y="446"/>
                </a:lnTo>
                <a:lnTo>
                  <a:pt x="30" y="459"/>
                </a:lnTo>
                <a:lnTo>
                  <a:pt x="43" y="467"/>
                </a:lnTo>
                <a:lnTo>
                  <a:pt x="60" y="472"/>
                </a:lnTo>
                <a:lnTo>
                  <a:pt x="73" y="472"/>
                </a:lnTo>
                <a:lnTo>
                  <a:pt x="90" y="467"/>
                </a:lnTo>
                <a:lnTo>
                  <a:pt x="108" y="467"/>
                </a:lnTo>
                <a:lnTo>
                  <a:pt x="120" y="467"/>
                </a:lnTo>
                <a:lnTo>
                  <a:pt x="138" y="467"/>
                </a:lnTo>
                <a:lnTo>
                  <a:pt x="151" y="467"/>
                </a:lnTo>
                <a:lnTo>
                  <a:pt x="168" y="463"/>
                </a:lnTo>
                <a:lnTo>
                  <a:pt x="181" y="463"/>
                </a:lnTo>
                <a:lnTo>
                  <a:pt x="198" y="459"/>
                </a:lnTo>
                <a:lnTo>
                  <a:pt x="215" y="459"/>
                </a:lnTo>
                <a:lnTo>
                  <a:pt x="228" y="454"/>
                </a:lnTo>
                <a:lnTo>
                  <a:pt x="245" y="450"/>
                </a:lnTo>
                <a:lnTo>
                  <a:pt x="258" y="446"/>
                </a:lnTo>
                <a:lnTo>
                  <a:pt x="275" y="437"/>
                </a:lnTo>
                <a:lnTo>
                  <a:pt x="288" y="424"/>
                </a:lnTo>
                <a:lnTo>
                  <a:pt x="305" y="407"/>
                </a:lnTo>
                <a:lnTo>
                  <a:pt x="322" y="381"/>
                </a:lnTo>
                <a:lnTo>
                  <a:pt x="335" y="342"/>
                </a:lnTo>
                <a:lnTo>
                  <a:pt x="352" y="290"/>
                </a:lnTo>
                <a:lnTo>
                  <a:pt x="365" y="242"/>
                </a:lnTo>
                <a:lnTo>
                  <a:pt x="382" y="173"/>
                </a:lnTo>
                <a:lnTo>
                  <a:pt x="395" y="82"/>
                </a:lnTo>
                <a:lnTo>
                  <a:pt x="412" y="0"/>
                </a:lnTo>
                <a:lnTo>
                  <a:pt x="430" y="56"/>
                </a:lnTo>
                <a:lnTo>
                  <a:pt x="442" y="212"/>
                </a:lnTo>
                <a:lnTo>
                  <a:pt x="460" y="351"/>
                </a:lnTo>
                <a:lnTo>
                  <a:pt x="473" y="424"/>
                </a:lnTo>
                <a:lnTo>
                  <a:pt x="490" y="446"/>
                </a:lnTo>
                <a:lnTo>
                  <a:pt x="503" y="446"/>
                </a:lnTo>
                <a:lnTo>
                  <a:pt x="520" y="441"/>
                </a:lnTo>
                <a:lnTo>
                  <a:pt x="537" y="428"/>
                </a:lnTo>
                <a:lnTo>
                  <a:pt x="550" y="420"/>
                </a:lnTo>
                <a:lnTo>
                  <a:pt x="567" y="407"/>
                </a:lnTo>
                <a:lnTo>
                  <a:pt x="580" y="389"/>
                </a:lnTo>
                <a:lnTo>
                  <a:pt x="597" y="364"/>
                </a:lnTo>
                <a:lnTo>
                  <a:pt x="610" y="333"/>
                </a:lnTo>
                <a:lnTo>
                  <a:pt x="627" y="290"/>
                </a:lnTo>
                <a:lnTo>
                  <a:pt x="644" y="242"/>
                </a:lnTo>
                <a:lnTo>
                  <a:pt x="657" y="182"/>
                </a:lnTo>
                <a:lnTo>
                  <a:pt x="674" y="121"/>
                </a:lnTo>
                <a:lnTo>
                  <a:pt x="687" y="91"/>
                </a:lnTo>
                <a:lnTo>
                  <a:pt x="704" y="108"/>
                </a:lnTo>
                <a:lnTo>
                  <a:pt x="717" y="177"/>
                </a:lnTo>
                <a:lnTo>
                  <a:pt x="734" y="264"/>
                </a:lnTo>
                <a:lnTo>
                  <a:pt x="752" y="333"/>
                </a:lnTo>
                <a:lnTo>
                  <a:pt x="764" y="372"/>
                </a:lnTo>
                <a:lnTo>
                  <a:pt x="782" y="381"/>
                </a:lnTo>
                <a:lnTo>
                  <a:pt x="795" y="381"/>
                </a:lnTo>
                <a:lnTo>
                  <a:pt x="812" y="372"/>
                </a:lnTo>
                <a:lnTo>
                  <a:pt x="825" y="359"/>
                </a:lnTo>
                <a:lnTo>
                  <a:pt x="842" y="338"/>
                </a:lnTo>
                <a:lnTo>
                  <a:pt x="859" y="307"/>
                </a:lnTo>
                <a:lnTo>
                  <a:pt x="872" y="273"/>
                </a:lnTo>
                <a:lnTo>
                  <a:pt x="889" y="229"/>
                </a:lnTo>
                <a:lnTo>
                  <a:pt x="902" y="182"/>
                </a:lnTo>
                <a:lnTo>
                  <a:pt x="919" y="143"/>
                </a:lnTo>
                <a:lnTo>
                  <a:pt x="932" y="130"/>
                </a:lnTo>
                <a:lnTo>
                  <a:pt x="949" y="156"/>
                </a:lnTo>
                <a:lnTo>
                  <a:pt x="966" y="186"/>
                </a:lnTo>
                <a:lnTo>
                  <a:pt x="966" y="203"/>
                </a:lnTo>
                <a:lnTo>
                  <a:pt x="949" y="173"/>
                </a:lnTo>
                <a:lnTo>
                  <a:pt x="932" y="147"/>
                </a:lnTo>
                <a:lnTo>
                  <a:pt x="919" y="160"/>
                </a:lnTo>
                <a:lnTo>
                  <a:pt x="902" y="199"/>
                </a:lnTo>
                <a:lnTo>
                  <a:pt x="889" y="247"/>
                </a:lnTo>
                <a:lnTo>
                  <a:pt x="872" y="290"/>
                </a:lnTo>
                <a:lnTo>
                  <a:pt x="859" y="325"/>
                </a:lnTo>
                <a:lnTo>
                  <a:pt x="842" y="355"/>
                </a:lnTo>
                <a:lnTo>
                  <a:pt x="825" y="376"/>
                </a:lnTo>
                <a:lnTo>
                  <a:pt x="812" y="389"/>
                </a:lnTo>
                <a:lnTo>
                  <a:pt x="795" y="398"/>
                </a:lnTo>
                <a:lnTo>
                  <a:pt x="782" y="398"/>
                </a:lnTo>
                <a:lnTo>
                  <a:pt x="764" y="385"/>
                </a:lnTo>
                <a:lnTo>
                  <a:pt x="752" y="351"/>
                </a:lnTo>
                <a:lnTo>
                  <a:pt x="734" y="281"/>
                </a:lnTo>
                <a:lnTo>
                  <a:pt x="717" y="195"/>
                </a:lnTo>
                <a:lnTo>
                  <a:pt x="704" y="125"/>
                </a:lnTo>
                <a:lnTo>
                  <a:pt x="687" y="108"/>
                </a:lnTo>
                <a:lnTo>
                  <a:pt x="674" y="138"/>
                </a:lnTo>
                <a:lnTo>
                  <a:pt x="657" y="195"/>
                </a:lnTo>
                <a:lnTo>
                  <a:pt x="644" y="260"/>
                </a:lnTo>
                <a:lnTo>
                  <a:pt x="627" y="307"/>
                </a:lnTo>
                <a:lnTo>
                  <a:pt x="610" y="346"/>
                </a:lnTo>
                <a:lnTo>
                  <a:pt x="597" y="381"/>
                </a:lnTo>
                <a:lnTo>
                  <a:pt x="580" y="407"/>
                </a:lnTo>
                <a:lnTo>
                  <a:pt x="567" y="420"/>
                </a:lnTo>
                <a:lnTo>
                  <a:pt x="550" y="437"/>
                </a:lnTo>
                <a:lnTo>
                  <a:pt x="537" y="446"/>
                </a:lnTo>
                <a:lnTo>
                  <a:pt x="520" y="454"/>
                </a:lnTo>
                <a:lnTo>
                  <a:pt x="503" y="463"/>
                </a:lnTo>
                <a:lnTo>
                  <a:pt x="490" y="463"/>
                </a:lnTo>
                <a:lnTo>
                  <a:pt x="473" y="441"/>
                </a:lnTo>
                <a:lnTo>
                  <a:pt x="460" y="368"/>
                </a:lnTo>
                <a:lnTo>
                  <a:pt x="442" y="229"/>
                </a:lnTo>
                <a:lnTo>
                  <a:pt x="430" y="73"/>
                </a:lnTo>
                <a:lnTo>
                  <a:pt x="412" y="17"/>
                </a:lnTo>
                <a:lnTo>
                  <a:pt x="395" y="99"/>
                </a:lnTo>
                <a:lnTo>
                  <a:pt x="382" y="190"/>
                </a:lnTo>
                <a:lnTo>
                  <a:pt x="365" y="255"/>
                </a:lnTo>
                <a:lnTo>
                  <a:pt x="352" y="307"/>
                </a:lnTo>
                <a:lnTo>
                  <a:pt x="335" y="359"/>
                </a:lnTo>
                <a:lnTo>
                  <a:pt x="322" y="398"/>
                </a:lnTo>
                <a:lnTo>
                  <a:pt x="305" y="424"/>
                </a:lnTo>
                <a:lnTo>
                  <a:pt x="288" y="441"/>
                </a:lnTo>
                <a:lnTo>
                  <a:pt x="275" y="454"/>
                </a:lnTo>
                <a:lnTo>
                  <a:pt x="258" y="459"/>
                </a:lnTo>
                <a:lnTo>
                  <a:pt x="245" y="467"/>
                </a:lnTo>
                <a:lnTo>
                  <a:pt x="228" y="472"/>
                </a:lnTo>
                <a:lnTo>
                  <a:pt x="215" y="476"/>
                </a:lnTo>
                <a:lnTo>
                  <a:pt x="198" y="476"/>
                </a:lnTo>
                <a:lnTo>
                  <a:pt x="181" y="476"/>
                </a:lnTo>
                <a:lnTo>
                  <a:pt x="168" y="480"/>
                </a:lnTo>
                <a:lnTo>
                  <a:pt x="151" y="480"/>
                </a:lnTo>
                <a:lnTo>
                  <a:pt x="138" y="485"/>
                </a:lnTo>
                <a:lnTo>
                  <a:pt x="120" y="480"/>
                </a:lnTo>
                <a:lnTo>
                  <a:pt x="108" y="480"/>
                </a:lnTo>
                <a:lnTo>
                  <a:pt x="90" y="485"/>
                </a:lnTo>
                <a:lnTo>
                  <a:pt x="73" y="485"/>
                </a:lnTo>
                <a:lnTo>
                  <a:pt x="60" y="489"/>
                </a:lnTo>
                <a:lnTo>
                  <a:pt x="43" y="485"/>
                </a:lnTo>
                <a:lnTo>
                  <a:pt x="30" y="472"/>
                </a:lnTo>
                <a:lnTo>
                  <a:pt x="13" y="459"/>
                </a:lnTo>
                <a:lnTo>
                  <a:pt x="0" y="450"/>
                </a:lnTo>
                <a:lnTo>
                  <a:pt x="0" y="433"/>
                </a:lnTo>
              </a:path>
            </a:pathLst>
          </a:custGeom>
          <a:noFill/>
          <a:ln w="0">
            <a:solidFill>
              <a:srgbClr val="CCCCCC"/>
            </a:solidFill>
            <a:prstDash val="solid"/>
            <a:round/>
            <a:headEnd/>
            <a:tailEnd/>
          </a:ln>
        </p:spPr>
        <p:txBody>
          <a:bodyPr/>
          <a:lstStyle/>
          <a:p>
            <a:endParaRPr lang="en-US"/>
          </a:p>
        </p:txBody>
      </p:sp>
      <p:sp>
        <p:nvSpPr>
          <p:cNvPr id="16533" name="Freeform 142"/>
          <p:cNvSpPr>
            <a:spLocks/>
          </p:cNvSpPr>
          <p:nvPr/>
        </p:nvSpPr>
        <p:spPr bwMode="auto">
          <a:xfrm>
            <a:off x="4484688" y="4764088"/>
            <a:ext cx="1533525" cy="1162050"/>
          </a:xfrm>
          <a:custGeom>
            <a:avLst/>
            <a:gdLst>
              <a:gd name="T0" fmla="*/ 2147483647 w 966"/>
              <a:gd name="T1" fmla="*/ 2147483647 h 732"/>
              <a:gd name="T2" fmla="*/ 2147483647 w 966"/>
              <a:gd name="T3" fmla="*/ 2147483647 h 732"/>
              <a:gd name="T4" fmla="*/ 2147483647 w 966"/>
              <a:gd name="T5" fmla="*/ 2147483647 h 732"/>
              <a:gd name="T6" fmla="*/ 2147483647 w 966"/>
              <a:gd name="T7" fmla="*/ 2147483647 h 732"/>
              <a:gd name="T8" fmla="*/ 2147483647 w 966"/>
              <a:gd name="T9" fmla="*/ 2147483647 h 732"/>
              <a:gd name="T10" fmla="*/ 2147483647 w 966"/>
              <a:gd name="T11" fmla="*/ 2147483647 h 732"/>
              <a:gd name="T12" fmla="*/ 2147483647 w 966"/>
              <a:gd name="T13" fmla="*/ 2147483647 h 732"/>
              <a:gd name="T14" fmla="*/ 2147483647 w 966"/>
              <a:gd name="T15" fmla="*/ 2147483647 h 732"/>
              <a:gd name="T16" fmla="*/ 2147483647 w 966"/>
              <a:gd name="T17" fmla="*/ 2147483647 h 732"/>
              <a:gd name="T18" fmla="*/ 2147483647 w 966"/>
              <a:gd name="T19" fmla="*/ 0 h 732"/>
              <a:gd name="T20" fmla="*/ 2147483647 w 966"/>
              <a:gd name="T21" fmla="*/ 2147483647 h 732"/>
              <a:gd name="T22" fmla="*/ 2147483647 w 966"/>
              <a:gd name="T23" fmla="*/ 2147483647 h 732"/>
              <a:gd name="T24" fmla="*/ 2147483647 w 966"/>
              <a:gd name="T25" fmla="*/ 2147483647 h 732"/>
              <a:gd name="T26" fmla="*/ 2147483647 w 966"/>
              <a:gd name="T27" fmla="*/ 2147483647 h 732"/>
              <a:gd name="T28" fmla="*/ 2147483647 w 966"/>
              <a:gd name="T29" fmla="*/ 2147483647 h 732"/>
              <a:gd name="T30" fmla="*/ 2147483647 w 966"/>
              <a:gd name="T31" fmla="*/ 2147483647 h 732"/>
              <a:gd name="T32" fmla="*/ 2147483647 w 966"/>
              <a:gd name="T33" fmla="*/ 2147483647 h 732"/>
              <a:gd name="T34" fmla="*/ 2147483647 w 966"/>
              <a:gd name="T35" fmla="*/ 2147483647 h 732"/>
              <a:gd name="T36" fmla="*/ 2147483647 w 966"/>
              <a:gd name="T37" fmla="*/ 2147483647 h 732"/>
              <a:gd name="T38" fmla="*/ 2147483647 w 966"/>
              <a:gd name="T39" fmla="*/ 2147483647 h 732"/>
              <a:gd name="T40" fmla="*/ 2147483647 w 966"/>
              <a:gd name="T41" fmla="*/ 2147483647 h 732"/>
              <a:gd name="T42" fmla="*/ 2147483647 w 966"/>
              <a:gd name="T43" fmla="*/ 2147483647 h 732"/>
              <a:gd name="T44" fmla="*/ 2147483647 w 966"/>
              <a:gd name="T45" fmla="*/ 2147483647 h 732"/>
              <a:gd name="T46" fmla="*/ 2147483647 w 966"/>
              <a:gd name="T47" fmla="*/ 2147483647 h 732"/>
              <a:gd name="T48" fmla="*/ 2147483647 w 966"/>
              <a:gd name="T49" fmla="*/ 2147483647 h 732"/>
              <a:gd name="T50" fmla="*/ 2147483647 w 966"/>
              <a:gd name="T51" fmla="*/ 2147483647 h 732"/>
              <a:gd name="T52" fmla="*/ 2147483647 w 966"/>
              <a:gd name="T53" fmla="*/ 2147483647 h 732"/>
              <a:gd name="T54" fmla="*/ 2147483647 w 966"/>
              <a:gd name="T55" fmla="*/ 2147483647 h 732"/>
              <a:gd name="T56" fmla="*/ 2147483647 w 966"/>
              <a:gd name="T57" fmla="*/ 2147483647 h 732"/>
              <a:gd name="T58" fmla="*/ 2147483647 w 966"/>
              <a:gd name="T59" fmla="*/ 2147483647 h 732"/>
              <a:gd name="T60" fmla="*/ 2147483647 w 966"/>
              <a:gd name="T61" fmla="*/ 2147483647 h 732"/>
              <a:gd name="T62" fmla="*/ 2147483647 w 966"/>
              <a:gd name="T63" fmla="*/ 2147483647 h 732"/>
              <a:gd name="T64" fmla="*/ 2147483647 w 966"/>
              <a:gd name="T65" fmla="*/ 2147483647 h 732"/>
              <a:gd name="T66" fmla="*/ 2147483647 w 966"/>
              <a:gd name="T67" fmla="*/ 2147483647 h 732"/>
              <a:gd name="T68" fmla="*/ 2147483647 w 966"/>
              <a:gd name="T69" fmla="*/ 2147483647 h 732"/>
              <a:gd name="T70" fmla="*/ 2147483647 w 966"/>
              <a:gd name="T71" fmla="*/ 2147483647 h 732"/>
              <a:gd name="T72" fmla="*/ 2147483647 w 966"/>
              <a:gd name="T73" fmla="*/ 2147483647 h 732"/>
              <a:gd name="T74" fmla="*/ 2147483647 w 966"/>
              <a:gd name="T75" fmla="*/ 2147483647 h 732"/>
              <a:gd name="T76" fmla="*/ 2147483647 w 966"/>
              <a:gd name="T77" fmla="*/ 2147483647 h 732"/>
              <a:gd name="T78" fmla="*/ 2147483647 w 966"/>
              <a:gd name="T79" fmla="*/ 2147483647 h 732"/>
              <a:gd name="T80" fmla="*/ 2147483647 w 966"/>
              <a:gd name="T81" fmla="*/ 2147483647 h 732"/>
              <a:gd name="T82" fmla="*/ 2147483647 w 966"/>
              <a:gd name="T83" fmla="*/ 2147483647 h 732"/>
              <a:gd name="T84" fmla="*/ 0 w 966"/>
              <a:gd name="T85" fmla="*/ 2147483647 h 7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32"/>
              <a:gd name="T131" fmla="*/ 966 w 966"/>
              <a:gd name="T132" fmla="*/ 732 h 7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32">
                <a:moveTo>
                  <a:pt x="0" y="645"/>
                </a:moveTo>
                <a:lnTo>
                  <a:pt x="13" y="649"/>
                </a:lnTo>
                <a:lnTo>
                  <a:pt x="30" y="654"/>
                </a:lnTo>
                <a:lnTo>
                  <a:pt x="43" y="658"/>
                </a:lnTo>
                <a:lnTo>
                  <a:pt x="60" y="658"/>
                </a:lnTo>
                <a:lnTo>
                  <a:pt x="73" y="658"/>
                </a:lnTo>
                <a:lnTo>
                  <a:pt x="90" y="658"/>
                </a:lnTo>
                <a:lnTo>
                  <a:pt x="108" y="662"/>
                </a:lnTo>
                <a:lnTo>
                  <a:pt x="120" y="667"/>
                </a:lnTo>
                <a:lnTo>
                  <a:pt x="138" y="671"/>
                </a:lnTo>
                <a:lnTo>
                  <a:pt x="151" y="675"/>
                </a:lnTo>
                <a:lnTo>
                  <a:pt x="168" y="684"/>
                </a:lnTo>
                <a:lnTo>
                  <a:pt x="181" y="693"/>
                </a:lnTo>
                <a:lnTo>
                  <a:pt x="198" y="697"/>
                </a:lnTo>
                <a:lnTo>
                  <a:pt x="215" y="701"/>
                </a:lnTo>
                <a:lnTo>
                  <a:pt x="228" y="706"/>
                </a:lnTo>
                <a:lnTo>
                  <a:pt x="245" y="706"/>
                </a:lnTo>
                <a:lnTo>
                  <a:pt x="258" y="710"/>
                </a:lnTo>
                <a:lnTo>
                  <a:pt x="275" y="710"/>
                </a:lnTo>
                <a:lnTo>
                  <a:pt x="288" y="714"/>
                </a:lnTo>
                <a:lnTo>
                  <a:pt x="305" y="714"/>
                </a:lnTo>
                <a:lnTo>
                  <a:pt x="322" y="714"/>
                </a:lnTo>
                <a:lnTo>
                  <a:pt x="335" y="706"/>
                </a:lnTo>
                <a:lnTo>
                  <a:pt x="352" y="693"/>
                </a:lnTo>
                <a:lnTo>
                  <a:pt x="365" y="667"/>
                </a:lnTo>
                <a:lnTo>
                  <a:pt x="382" y="611"/>
                </a:lnTo>
                <a:lnTo>
                  <a:pt x="395" y="494"/>
                </a:lnTo>
                <a:lnTo>
                  <a:pt x="412" y="290"/>
                </a:lnTo>
                <a:lnTo>
                  <a:pt x="430" y="100"/>
                </a:lnTo>
                <a:lnTo>
                  <a:pt x="442" y="0"/>
                </a:lnTo>
                <a:lnTo>
                  <a:pt x="460" y="35"/>
                </a:lnTo>
                <a:lnTo>
                  <a:pt x="473" y="126"/>
                </a:lnTo>
                <a:lnTo>
                  <a:pt x="490" y="217"/>
                </a:lnTo>
                <a:lnTo>
                  <a:pt x="503" y="294"/>
                </a:lnTo>
                <a:lnTo>
                  <a:pt x="520" y="355"/>
                </a:lnTo>
                <a:lnTo>
                  <a:pt x="537" y="403"/>
                </a:lnTo>
                <a:lnTo>
                  <a:pt x="550" y="450"/>
                </a:lnTo>
                <a:lnTo>
                  <a:pt x="567" y="489"/>
                </a:lnTo>
                <a:lnTo>
                  <a:pt x="580" y="524"/>
                </a:lnTo>
                <a:lnTo>
                  <a:pt x="597" y="550"/>
                </a:lnTo>
                <a:lnTo>
                  <a:pt x="610" y="559"/>
                </a:lnTo>
                <a:lnTo>
                  <a:pt x="627" y="559"/>
                </a:lnTo>
                <a:lnTo>
                  <a:pt x="644" y="541"/>
                </a:lnTo>
                <a:lnTo>
                  <a:pt x="657" y="498"/>
                </a:lnTo>
                <a:lnTo>
                  <a:pt x="674" y="429"/>
                </a:lnTo>
                <a:lnTo>
                  <a:pt x="687" y="320"/>
                </a:lnTo>
                <a:lnTo>
                  <a:pt x="704" y="204"/>
                </a:lnTo>
                <a:lnTo>
                  <a:pt x="717" y="117"/>
                </a:lnTo>
                <a:lnTo>
                  <a:pt x="734" y="95"/>
                </a:lnTo>
                <a:lnTo>
                  <a:pt x="752" y="130"/>
                </a:lnTo>
                <a:lnTo>
                  <a:pt x="764" y="195"/>
                </a:lnTo>
                <a:lnTo>
                  <a:pt x="782" y="260"/>
                </a:lnTo>
                <a:lnTo>
                  <a:pt x="795" y="316"/>
                </a:lnTo>
                <a:lnTo>
                  <a:pt x="812" y="364"/>
                </a:lnTo>
                <a:lnTo>
                  <a:pt x="825" y="403"/>
                </a:lnTo>
                <a:lnTo>
                  <a:pt x="842" y="429"/>
                </a:lnTo>
                <a:lnTo>
                  <a:pt x="859" y="450"/>
                </a:lnTo>
                <a:lnTo>
                  <a:pt x="872" y="459"/>
                </a:lnTo>
                <a:lnTo>
                  <a:pt x="889" y="455"/>
                </a:lnTo>
                <a:lnTo>
                  <a:pt x="902" y="429"/>
                </a:lnTo>
                <a:lnTo>
                  <a:pt x="919" y="381"/>
                </a:lnTo>
                <a:lnTo>
                  <a:pt x="932" y="307"/>
                </a:lnTo>
                <a:lnTo>
                  <a:pt x="949" y="230"/>
                </a:lnTo>
                <a:lnTo>
                  <a:pt x="966" y="186"/>
                </a:lnTo>
                <a:lnTo>
                  <a:pt x="966" y="204"/>
                </a:lnTo>
                <a:lnTo>
                  <a:pt x="949" y="247"/>
                </a:lnTo>
                <a:lnTo>
                  <a:pt x="932" y="325"/>
                </a:lnTo>
                <a:lnTo>
                  <a:pt x="919" y="398"/>
                </a:lnTo>
                <a:lnTo>
                  <a:pt x="902" y="446"/>
                </a:lnTo>
                <a:lnTo>
                  <a:pt x="889" y="468"/>
                </a:lnTo>
                <a:lnTo>
                  <a:pt x="872" y="476"/>
                </a:lnTo>
                <a:lnTo>
                  <a:pt x="859" y="468"/>
                </a:lnTo>
                <a:lnTo>
                  <a:pt x="842" y="446"/>
                </a:lnTo>
                <a:lnTo>
                  <a:pt x="825" y="416"/>
                </a:lnTo>
                <a:lnTo>
                  <a:pt x="812" y="377"/>
                </a:lnTo>
                <a:lnTo>
                  <a:pt x="795" y="333"/>
                </a:lnTo>
                <a:lnTo>
                  <a:pt x="782" y="277"/>
                </a:lnTo>
                <a:lnTo>
                  <a:pt x="764" y="212"/>
                </a:lnTo>
                <a:lnTo>
                  <a:pt x="752" y="147"/>
                </a:lnTo>
                <a:lnTo>
                  <a:pt x="734" y="113"/>
                </a:lnTo>
                <a:lnTo>
                  <a:pt x="717" y="134"/>
                </a:lnTo>
                <a:lnTo>
                  <a:pt x="704" y="221"/>
                </a:lnTo>
                <a:lnTo>
                  <a:pt x="687" y="338"/>
                </a:lnTo>
                <a:lnTo>
                  <a:pt x="674" y="446"/>
                </a:lnTo>
                <a:lnTo>
                  <a:pt x="657" y="515"/>
                </a:lnTo>
                <a:lnTo>
                  <a:pt x="644" y="559"/>
                </a:lnTo>
                <a:lnTo>
                  <a:pt x="627" y="576"/>
                </a:lnTo>
                <a:lnTo>
                  <a:pt x="610" y="576"/>
                </a:lnTo>
                <a:lnTo>
                  <a:pt x="597" y="563"/>
                </a:lnTo>
                <a:lnTo>
                  <a:pt x="580" y="541"/>
                </a:lnTo>
                <a:lnTo>
                  <a:pt x="567" y="507"/>
                </a:lnTo>
                <a:lnTo>
                  <a:pt x="550" y="463"/>
                </a:lnTo>
                <a:lnTo>
                  <a:pt x="537" y="420"/>
                </a:lnTo>
                <a:lnTo>
                  <a:pt x="520" y="372"/>
                </a:lnTo>
                <a:lnTo>
                  <a:pt x="503" y="307"/>
                </a:lnTo>
                <a:lnTo>
                  <a:pt x="490" y="234"/>
                </a:lnTo>
                <a:lnTo>
                  <a:pt x="473" y="143"/>
                </a:lnTo>
                <a:lnTo>
                  <a:pt x="460" y="52"/>
                </a:lnTo>
                <a:lnTo>
                  <a:pt x="442" y="17"/>
                </a:lnTo>
                <a:lnTo>
                  <a:pt x="430" y="117"/>
                </a:lnTo>
                <a:lnTo>
                  <a:pt x="412" y="307"/>
                </a:lnTo>
                <a:lnTo>
                  <a:pt x="395" y="511"/>
                </a:lnTo>
                <a:lnTo>
                  <a:pt x="382" y="628"/>
                </a:lnTo>
                <a:lnTo>
                  <a:pt x="365" y="684"/>
                </a:lnTo>
                <a:lnTo>
                  <a:pt x="352" y="710"/>
                </a:lnTo>
                <a:lnTo>
                  <a:pt x="335" y="723"/>
                </a:lnTo>
                <a:lnTo>
                  <a:pt x="322" y="727"/>
                </a:lnTo>
                <a:lnTo>
                  <a:pt x="305" y="732"/>
                </a:lnTo>
                <a:lnTo>
                  <a:pt x="288" y="732"/>
                </a:lnTo>
                <a:lnTo>
                  <a:pt x="275" y="727"/>
                </a:lnTo>
                <a:lnTo>
                  <a:pt x="258" y="723"/>
                </a:lnTo>
                <a:lnTo>
                  <a:pt x="245" y="723"/>
                </a:lnTo>
                <a:lnTo>
                  <a:pt x="228" y="719"/>
                </a:lnTo>
                <a:lnTo>
                  <a:pt x="215" y="719"/>
                </a:lnTo>
                <a:lnTo>
                  <a:pt x="198" y="714"/>
                </a:lnTo>
                <a:lnTo>
                  <a:pt x="181" y="706"/>
                </a:lnTo>
                <a:lnTo>
                  <a:pt x="168" y="701"/>
                </a:lnTo>
                <a:lnTo>
                  <a:pt x="151" y="693"/>
                </a:lnTo>
                <a:lnTo>
                  <a:pt x="138" y="688"/>
                </a:lnTo>
                <a:lnTo>
                  <a:pt x="120" y="684"/>
                </a:lnTo>
                <a:lnTo>
                  <a:pt x="108" y="680"/>
                </a:lnTo>
                <a:lnTo>
                  <a:pt x="90" y="675"/>
                </a:lnTo>
                <a:lnTo>
                  <a:pt x="73" y="675"/>
                </a:lnTo>
                <a:lnTo>
                  <a:pt x="60" y="675"/>
                </a:lnTo>
                <a:lnTo>
                  <a:pt x="43" y="671"/>
                </a:lnTo>
                <a:lnTo>
                  <a:pt x="30" y="671"/>
                </a:lnTo>
                <a:lnTo>
                  <a:pt x="13" y="667"/>
                </a:lnTo>
                <a:lnTo>
                  <a:pt x="0" y="662"/>
                </a:lnTo>
                <a:lnTo>
                  <a:pt x="0" y="645"/>
                </a:lnTo>
                <a:close/>
              </a:path>
            </a:pathLst>
          </a:custGeom>
          <a:solidFill>
            <a:srgbClr val="CCCCCC"/>
          </a:solidFill>
          <a:ln w="9525">
            <a:noFill/>
            <a:round/>
            <a:headEnd/>
            <a:tailEnd/>
          </a:ln>
        </p:spPr>
        <p:txBody>
          <a:bodyPr/>
          <a:lstStyle/>
          <a:p>
            <a:endParaRPr lang="en-US"/>
          </a:p>
        </p:txBody>
      </p:sp>
      <p:sp>
        <p:nvSpPr>
          <p:cNvPr id="16534" name="Freeform 143"/>
          <p:cNvSpPr>
            <a:spLocks/>
          </p:cNvSpPr>
          <p:nvPr/>
        </p:nvSpPr>
        <p:spPr bwMode="auto">
          <a:xfrm>
            <a:off x="4484688" y="4764088"/>
            <a:ext cx="1533525" cy="1162050"/>
          </a:xfrm>
          <a:custGeom>
            <a:avLst/>
            <a:gdLst>
              <a:gd name="T0" fmla="*/ 2147483647 w 966"/>
              <a:gd name="T1" fmla="*/ 2147483647 h 732"/>
              <a:gd name="T2" fmla="*/ 2147483647 w 966"/>
              <a:gd name="T3" fmla="*/ 2147483647 h 732"/>
              <a:gd name="T4" fmla="*/ 2147483647 w 966"/>
              <a:gd name="T5" fmla="*/ 2147483647 h 732"/>
              <a:gd name="T6" fmla="*/ 2147483647 w 966"/>
              <a:gd name="T7" fmla="*/ 2147483647 h 732"/>
              <a:gd name="T8" fmla="*/ 2147483647 w 966"/>
              <a:gd name="T9" fmla="*/ 2147483647 h 732"/>
              <a:gd name="T10" fmla="*/ 2147483647 w 966"/>
              <a:gd name="T11" fmla="*/ 2147483647 h 732"/>
              <a:gd name="T12" fmla="*/ 2147483647 w 966"/>
              <a:gd name="T13" fmla="*/ 2147483647 h 732"/>
              <a:gd name="T14" fmla="*/ 2147483647 w 966"/>
              <a:gd name="T15" fmla="*/ 2147483647 h 732"/>
              <a:gd name="T16" fmla="*/ 2147483647 w 966"/>
              <a:gd name="T17" fmla="*/ 2147483647 h 732"/>
              <a:gd name="T18" fmla="*/ 2147483647 w 966"/>
              <a:gd name="T19" fmla="*/ 0 h 732"/>
              <a:gd name="T20" fmla="*/ 2147483647 w 966"/>
              <a:gd name="T21" fmla="*/ 2147483647 h 732"/>
              <a:gd name="T22" fmla="*/ 2147483647 w 966"/>
              <a:gd name="T23" fmla="*/ 2147483647 h 732"/>
              <a:gd name="T24" fmla="*/ 2147483647 w 966"/>
              <a:gd name="T25" fmla="*/ 2147483647 h 732"/>
              <a:gd name="T26" fmla="*/ 2147483647 w 966"/>
              <a:gd name="T27" fmla="*/ 2147483647 h 732"/>
              <a:gd name="T28" fmla="*/ 2147483647 w 966"/>
              <a:gd name="T29" fmla="*/ 2147483647 h 732"/>
              <a:gd name="T30" fmla="*/ 2147483647 w 966"/>
              <a:gd name="T31" fmla="*/ 2147483647 h 732"/>
              <a:gd name="T32" fmla="*/ 2147483647 w 966"/>
              <a:gd name="T33" fmla="*/ 2147483647 h 732"/>
              <a:gd name="T34" fmla="*/ 2147483647 w 966"/>
              <a:gd name="T35" fmla="*/ 2147483647 h 732"/>
              <a:gd name="T36" fmla="*/ 2147483647 w 966"/>
              <a:gd name="T37" fmla="*/ 2147483647 h 732"/>
              <a:gd name="T38" fmla="*/ 2147483647 w 966"/>
              <a:gd name="T39" fmla="*/ 2147483647 h 732"/>
              <a:gd name="T40" fmla="*/ 2147483647 w 966"/>
              <a:gd name="T41" fmla="*/ 2147483647 h 732"/>
              <a:gd name="T42" fmla="*/ 2147483647 w 966"/>
              <a:gd name="T43" fmla="*/ 2147483647 h 732"/>
              <a:gd name="T44" fmla="*/ 2147483647 w 966"/>
              <a:gd name="T45" fmla="*/ 2147483647 h 732"/>
              <a:gd name="T46" fmla="*/ 2147483647 w 966"/>
              <a:gd name="T47" fmla="*/ 2147483647 h 732"/>
              <a:gd name="T48" fmla="*/ 2147483647 w 966"/>
              <a:gd name="T49" fmla="*/ 2147483647 h 732"/>
              <a:gd name="T50" fmla="*/ 2147483647 w 966"/>
              <a:gd name="T51" fmla="*/ 2147483647 h 732"/>
              <a:gd name="T52" fmla="*/ 2147483647 w 966"/>
              <a:gd name="T53" fmla="*/ 2147483647 h 732"/>
              <a:gd name="T54" fmla="*/ 2147483647 w 966"/>
              <a:gd name="T55" fmla="*/ 2147483647 h 732"/>
              <a:gd name="T56" fmla="*/ 2147483647 w 966"/>
              <a:gd name="T57" fmla="*/ 2147483647 h 732"/>
              <a:gd name="T58" fmla="*/ 2147483647 w 966"/>
              <a:gd name="T59" fmla="*/ 2147483647 h 732"/>
              <a:gd name="T60" fmla="*/ 2147483647 w 966"/>
              <a:gd name="T61" fmla="*/ 2147483647 h 732"/>
              <a:gd name="T62" fmla="*/ 2147483647 w 966"/>
              <a:gd name="T63" fmla="*/ 2147483647 h 732"/>
              <a:gd name="T64" fmla="*/ 2147483647 w 966"/>
              <a:gd name="T65" fmla="*/ 2147483647 h 732"/>
              <a:gd name="T66" fmla="*/ 2147483647 w 966"/>
              <a:gd name="T67" fmla="*/ 2147483647 h 732"/>
              <a:gd name="T68" fmla="*/ 2147483647 w 966"/>
              <a:gd name="T69" fmla="*/ 2147483647 h 732"/>
              <a:gd name="T70" fmla="*/ 2147483647 w 966"/>
              <a:gd name="T71" fmla="*/ 2147483647 h 732"/>
              <a:gd name="T72" fmla="*/ 2147483647 w 966"/>
              <a:gd name="T73" fmla="*/ 2147483647 h 732"/>
              <a:gd name="T74" fmla="*/ 2147483647 w 966"/>
              <a:gd name="T75" fmla="*/ 2147483647 h 732"/>
              <a:gd name="T76" fmla="*/ 2147483647 w 966"/>
              <a:gd name="T77" fmla="*/ 2147483647 h 732"/>
              <a:gd name="T78" fmla="*/ 2147483647 w 966"/>
              <a:gd name="T79" fmla="*/ 2147483647 h 732"/>
              <a:gd name="T80" fmla="*/ 2147483647 w 966"/>
              <a:gd name="T81" fmla="*/ 2147483647 h 732"/>
              <a:gd name="T82" fmla="*/ 2147483647 w 966"/>
              <a:gd name="T83" fmla="*/ 2147483647 h 732"/>
              <a:gd name="T84" fmla="*/ 0 w 966"/>
              <a:gd name="T85" fmla="*/ 2147483647 h 7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32"/>
              <a:gd name="T131" fmla="*/ 966 w 966"/>
              <a:gd name="T132" fmla="*/ 732 h 7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32">
                <a:moveTo>
                  <a:pt x="0" y="645"/>
                </a:moveTo>
                <a:lnTo>
                  <a:pt x="13" y="649"/>
                </a:lnTo>
                <a:lnTo>
                  <a:pt x="30" y="654"/>
                </a:lnTo>
                <a:lnTo>
                  <a:pt x="43" y="658"/>
                </a:lnTo>
                <a:lnTo>
                  <a:pt x="60" y="658"/>
                </a:lnTo>
                <a:lnTo>
                  <a:pt x="73" y="658"/>
                </a:lnTo>
                <a:lnTo>
                  <a:pt x="90" y="658"/>
                </a:lnTo>
                <a:lnTo>
                  <a:pt x="108" y="662"/>
                </a:lnTo>
                <a:lnTo>
                  <a:pt x="120" y="667"/>
                </a:lnTo>
                <a:lnTo>
                  <a:pt x="138" y="671"/>
                </a:lnTo>
                <a:lnTo>
                  <a:pt x="151" y="675"/>
                </a:lnTo>
                <a:lnTo>
                  <a:pt x="168" y="684"/>
                </a:lnTo>
                <a:lnTo>
                  <a:pt x="181" y="693"/>
                </a:lnTo>
                <a:lnTo>
                  <a:pt x="198" y="697"/>
                </a:lnTo>
                <a:lnTo>
                  <a:pt x="215" y="701"/>
                </a:lnTo>
                <a:lnTo>
                  <a:pt x="228" y="706"/>
                </a:lnTo>
                <a:lnTo>
                  <a:pt x="245" y="706"/>
                </a:lnTo>
                <a:lnTo>
                  <a:pt x="258" y="710"/>
                </a:lnTo>
                <a:lnTo>
                  <a:pt x="275" y="710"/>
                </a:lnTo>
                <a:lnTo>
                  <a:pt x="288" y="714"/>
                </a:lnTo>
                <a:lnTo>
                  <a:pt x="305" y="714"/>
                </a:lnTo>
                <a:lnTo>
                  <a:pt x="322" y="714"/>
                </a:lnTo>
                <a:lnTo>
                  <a:pt x="335" y="706"/>
                </a:lnTo>
                <a:lnTo>
                  <a:pt x="352" y="693"/>
                </a:lnTo>
                <a:lnTo>
                  <a:pt x="365" y="667"/>
                </a:lnTo>
                <a:lnTo>
                  <a:pt x="382" y="611"/>
                </a:lnTo>
                <a:lnTo>
                  <a:pt x="395" y="494"/>
                </a:lnTo>
                <a:lnTo>
                  <a:pt x="412" y="290"/>
                </a:lnTo>
                <a:lnTo>
                  <a:pt x="430" y="100"/>
                </a:lnTo>
                <a:lnTo>
                  <a:pt x="442" y="0"/>
                </a:lnTo>
                <a:lnTo>
                  <a:pt x="460" y="35"/>
                </a:lnTo>
                <a:lnTo>
                  <a:pt x="473" y="126"/>
                </a:lnTo>
                <a:lnTo>
                  <a:pt x="490" y="217"/>
                </a:lnTo>
                <a:lnTo>
                  <a:pt x="503" y="294"/>
                </a:lnTo>
                <a:lnTo>
                  <a:pt x="520" y="355"/>
                </a:lnTo>
                <a:lnTo>
                  <a:pt x="537" y="403"/>
                </a:lnTo>
                <a:lnTo>
                  <a:pt x="550" y="450"/>
                </a:lnTo>
                <a:lnTo>
                  <a:pt x="567" y="489"/>
                </a:lnTo>
                <a:lnTo>
                  <a:pt x="580" y="524"/>
                </a:lnTo>
                <a:lnTo>
                  <a:pt x="597" y="550"/>
                </a:lnTo>
                <a:lnTo>
                  <a:pt x="610" y="559"/>
                </a:lnTo>
                <a:lnTo>
                  <a:pt x="627" y="559"/>
                </a:lnTo>
                <a:lnTo>
                  <a:pt x="644" y="541"/>
                </a:lnTo>
                <a:lnTo>
                  <a:pt x="657" y="498"/>
                </a:lnTo>
                <a:lnTo>
                  <a:pt x="674" y="429"/>
                </a:lnTo>
                <a:lnTo>
                  <a:pt x="687" y="320"/>
                </a:lnTo>
                <a:lnTo>
                  <a:pt x="704" y="204"/>
                </a:lnTo>
                <a:lnTo>
                  <a:pt x="717" y="117"/>
                </a:lnTo>
                <a:lnTo>
                  <a:pt x="734" y="95"/>
                </a:lnTo>
                <a:lnTo>
                  <a:pt x="752" y="130"/>
                </a:lnTo>
                <a:lnTo>
                  <a:pt x="764" y="195"/>
                </a:lnTo>
                <a:lnTo>
                  <a:pt x="782" y="260"/>
                </a:lnTo>
                <a:lnTo>
                  <a:pt x="795" y="316"/>
                </a:lnTo>
                <a:lnTo>
                  <a:pt x="812" y="364"/>
                </a:lnTo>
                <a:lnTo>
                  <a:pt x="825" y="403"/>
                </a:lnTo>
                <a:lnTo>
                  <a:pt x="842" y="429"/>
                </a:lnTo>
                <a:lnTo>
                  <a:pt x="859" y="450"/>
                </a:lnTo>
                <a:lnTo>
                  <a:pt x="872" y="459"/>
                </a:lnTo>
                <a:lnTo>
                  <a:pt x="889" y="455"/>
                </a:lnTo>
                <a:lnTo>
                  <a:pt x="902" y="429"/>
                </a:lnTo>
                <a:lnTo>
                  <a:pt x="919" y="381"/>
                </a:lnTo>
                <a:lnTo>
                  <a:pt x="932" y="307"/>
                </a:lnTo>
                <a:lnTo>
                  <a:pt x="949" y="230"/>
                </a:lnTo>
                <a:lnTo>
                  <a:pt x="966" y="186"/>
                </a:lnTo>
                <a:lnTo>
                  <a:pt x="966" y="204"/>
                </a:lnTo>
                <a:lnTo>
                  <a:pt x="949" y="247"/>
                </a:lnTo>
                <a:lnTo>
                  <a:pt x="932" y="325"/>
                </a:lnTo>
                <a:lnTo>
                  <a:pt x="919" y="398"/>
                </a:lnTo>
                <a:lnTo>
                  <a:pt x="902" y="446"/>
                </a:lnTo>
                <a:lnTo>
                  <a:pt x="889" y="468"/>
                </a:lnTo>
                <a:lnTo>
                  <a:pt x="872" y="476"/>
                </a:lnTo>
                <a:lnTo>
                  <a:pt x="859" y="468"/>
                </a:lnTo>
                <a:lnTo>
                  <a:pt x="842" y="446"/>
                </a:lnTo>
                <a:lnTo>
                  <a:pt x="825" y="416"/>
                </a:lnTo>
                <a:lnTo>
                  <a:pt x="812" y="377"/>
                </a:lnTo>
                <a:lnTo>
                  <a:pt x="795" y="333"/>
                </a:lnTo>
                <a:lnTo>
                  <a:pt x="782" y="277"/>
                </a:lnTo>
                <a:lnTo>
                  <a:pt x="764" y="212"/>
                </a:lnTo>
                <a:lnTo>
                  <a:pt x="752" y="147"/>
                </a:lnTo>
                <a:lnTo>
                  <a:pt x="734" y="113"/>
                </a:lnTo>
                <a:lnTo>
                  <a:pt x="717" y="134"/>
                </a:lnTo>
                <a:lnTo>
                  <a:pt x="704" y="221"/>
                </a:lnTo>
                <a:lnTo>
                  <a:pt x="687" y="338"/>
                </a:lnTo>
                <a:lnTo>
                  <a:pt x="674" y="446"/>
                </a:lnTo>
                <a:lnTo>
                  <a:pt x="657" y="515"/>
                </a:lnTo>
                <a:lnTo>
                  <a:pt x="644" y="559"/>
                </a:lnTo>
                <a:lnTo>
                  <a:pt x="627" y="576"/>
                </a:lnTo>
                <a:lnTo>
                  <a:pt x="610" y="576"/>
                </a:lnTo>
                <a:lnTo>
                  <a:pt x="597" y="563"/>
                </a:lnTo>
                <a:lnTo>
                  <a:pt x="580" y="541"/>
                </a:lnTo>
                <a:lnTo>
                  <a:pt x="567" y="507"/>
                </a:lnTo>
                <a:lnTo>
                  <a:pt x="550" y="463"/>
                </a:lnTo>
                <a:lnTo>
                  <a:pt x="537" y="420"/>
                </a:lnTo>
                <a:lnTo>
                  <a:pt x="520" y="372"/>
                </a:lnTo>
                <a:lnTo>
                  <a:pt x="503" y="307"/>
                </a:lnTo>
                <a:lnTo>
                  <a:pt x="490" y="234"/>
                </a:lnTo>
                <a:lnTo>
                  <a:pt x="473" y="143"/>
                </a:lnTo>
                <a:lnTo>
                  <a:pt x="460" y="52"/>
                </a:lnTo>
                <a:lnTo>
                  <a:pt x="442" y="17"/>
                </a:lnTo>
                <a:lnTo>
                  <a:pt x="430" y="117"/>
                </a:lnTo>
                <a:lnTo>
                  <a:pt x="412" y="307"/>
                </a:lnTo>
                <a:lnTo>
                  <a:pt x="395" y="511"/>
                </a:lnTo>
                <a:lnTo>
                  <a:pt x="382" y="628"/>
                </a:lnTo>
                <a:lnTo>
                  <a:pt x="365" y="684"/>
                </a:lnTo>
                <a:lnTo>
                  <a:pt x="352" y="710"/>
                </a:lnTo>
                <a:lnTo>
                  <a:pt x="335" y="723"/>
                </a:lnTo>
                <a:lnTo>
                  <a:pt x="322" y="727"/>
                </a:lnTo>
                <a:lnTo>
                  <a:pt x="305" y="732"/>
                </a:lnTo>
                <a:lnTo>
                  <a:pt x="288" y="732"/>
                </a:lnTo>
                <a:lnTo>
                  <a:pt x="275" y="727"/>
                </a:lnTo>
                <a:lnTo>
                  <a:pt x="258" y="723"/>
                </a:lnTo>
                <a:lnTo>
                  <a:pt x="245" y="723"/>
                </a:lnTo>
                <a:lnTo>
                  <a:pt x="228" y="719"/>
                </a:lnTo>
                <a:lnTo>
                  <a:pt x="215" y="719"/>
                </a:lnTo>
                <a:lnTo>
                  <a:pt x="198" y="714"/>
                </a:lnTo>
                <a:lnTo>
                  <a:pt x="181" y="706"/>
                </a:lnTo>
                <a:lnTo>
                  <a:pt x="168" y="701"/>
                </a:lnTo>
                <a:lnTo>
                  <a:pt x="151" y="693"/>
                </a:lnTo>
                <a:lnTo>
                  <a:pt x="138" y="688"/>
                </a:lnTo>
                <a:lnTo>
                  <a:pt x="120" y="684"/>
                </a:lnTo>
                <a:lnTo>
                  <a:pt x="108" y="680"/>
                </a:lnTo>
                <a:lnTo>
                  <a:pt x="90" y="675"/>
                </a:lnTo>
                <a:lnTo>
                  <a:pt x="73" y="675"/>
                </a:lnTo>
                <a:lnTo>
                  <a:pt x="60" y="675"/>
                </a:lnTo>
                <a:lnTo>
                  <a:pt x="43" y="671"/>
                </a:lnTo>
                <a:lnTo>
                  <a:pt x="30" y="671"/>
                </a:lnTo>
                <a:lnTo>
                  <a:pt x="13" y="667"/>
                </a:lnTo>
                <a:lnTo>
                  <a:pt x="0" y="662"/>
                </a:lnTo>
                <a:lnTo>
                  <a:pt x="0" y="645"/>
                </a:lnTo>
              </a:path>
            </a:pathLst>
          </a:custGeom>
          <a:noFill/>
          <a:ln w="0">
            <a:solidFill>
              <a:srgbClr val="CCCCCC"/>
            </a:solidFill>
            <a:prstDash val="solid"/>
            <a:round/>
            <a:headEnd/>
            <a:tailEnd/>
          </a:ln>
        </p:spPr>
        <p:txBody>
          <a:bodyPr/>
          <a:lstStyle/>
          <a:p>
            <a:endParaRPr lang="en-US"/>
          </a:p>
        </p:txBody>
      </p:sp>
      <p:sp>
        <p:nvSpPr>
          <p:cNvPr id="16535" name="Freeform 144"/>
          <p:cNvSpPr>
            <a:spLocks/>
          </p:cNvSpPr>
          <p:nvPr/>
        </p:nvSpPr>
        <p:spPr bwMode="auto">
          <a:xfrm>
            <a:off x="4484688" y="5286375"/>
            <a:ext cx="1533525" cy="639763"/>
          </a:xfrm>
          <a:custGeom>
            <a:avLst/>
            <a:gdLst>
              <a:gd name="T0" fmla="*/ 2147483647 w 966"/>
              <a:gd name="T1" fmla="*/ 2147483647 h 403"/>
              <a:gd name="T2" fmla="*/ 2147483647 w 966"/>
              <a:gd name="T3" fmla="*/ 2147483647 h 403"/>
              <a:gd name="T4" fmla="*/ 2147483647 w 966"/>
              <a:gd name="T5" fmla="*/ 2147483647 h 403"/>
              <a:gd name="T6" fmla="*/ 2147483647 w 966"/>
              <a:gd name="T7" fmla="*/ 2147483647 h 403"/>
              <a:gd name="T8" fmla="*/ 2147483647 w 966"/>
              <a:gd name="T9" fmla="*/ 2147483647 h 403"/>
              <a:gd name="T10" fmla="*/ 2147483647 w 966"/>
              <a:gd name="T11" fmla="*/ 2147483647 h 403"/>
              <a:gd name="T12" fmla="*/ 2147483647 w 966"/>
              <a:gd name="T13" fmla="*/ 2147483647 h 403"/>
              <a:gd name="T14" fmla="*/ 2147483647 w 966"/>
              <a:gd name="T15" fmla="*/ 2147483647 h 403"/>
              <a:gd name="T16" fmla="*/ 2147483647 w 966"/>
              <a:gd name="T17" fmla="*/ 2147483647 h 403"/>
              <a:gd name="T18" fmla="*/ 2147483647 w 966"/>
              <a:gd name="T19" fmla="*/ 2147483647 h 403"/>
              <a:gd name="T20" fmla="*/ 2147483647 w 966"/>
              <a:gd name="T21" fmla="*/ 2147483647 h 403"/>
              <a:gd name="T22" fmla="*/ 2147483647 w 966"/>
              <a:gd name="T23" fmla="*/ 2147483647 h 403"/>
              <a:gd name="T24" fmla="*/ 2147483647 w 966"/>
              <a:gd name="T25" fmla="*/ 2147483647 h 403"/>
              <a:gd name="T26" fmla="*/ 2147483647 w 966"/>
              <a:gd name="T27" fmla="*/ 2147483647 h 403"/>
              <a:gd name="T28" fmla="*/ 2147483647 w 966"/>
              <a:gd name="T29" fmla="*/ 2147483647 h 403"/>
              <a:gd name="T30" fmla="*/ 2147483647 w 966"/>
              <a:gd name="T31" fmla="*/ 2147483647 h 403"/>
              <a:gd name="T32" fmla="*/ 2147483647 w 966"/>
              <a:gd name="T33" fmla="*/ 2147483647 h 403"/>
              <a:gd name="T34" fmla="*/ 2147483647 w 966"/>
              <a:gd name="T35" fmla="*/ 2147483647 h 403"/>
              <a:gd name="T36" fmla="*/ 2147483647 w 966"/>
              <a:gd name="T37" fmla="*/ 2147483647 h 403"/>
              <a:gd name="T38" fmla="*/ 2147483647 w 966"/>
              <a:gd name="T39" fmla="*/ 2147483647 h 403"/>
              <a:gd name="T40" fmla="*/ 2147483647 w 966"/>
              <a:gd name="T41" fmla="*/ 2147483647 h 403"/>
              <a:gd name="T42" fmla="*/ 2147483647 w 966"/>
              <a:gd name="T43" fmla="*/ 2147483647 h 403"/>
              <a:gd name="T44" fmla="*/ 2147483647 w 966"/>
              <a:gd name="T45" fmla="*/ 2147483647 h 403"/>
              <a:gd name="T46" fmla="*/ 2147483647 w 966"/>
              <a:gd name="T47" fmla="*/ 2147483647 h 403"/>
              <a:gd name="T48" fmla="*/ 2147483647 w 966"/>
              <a:gd name="T49" fmla="*/ 2147483647 h 403"/>
              <a:gd name="T50" fmla="*/ 2147483647 w 966"/>
              <a:gd name="T51" fmla="*/ 2147483647 h 403"/>
              <a:gd name="T52" fmla="*/ 2147483647 w 966"/>
              <a:gd name="T53" fmla="*/ 2147483647 h 403"/>
              <a:gd name="T54" fmla="*/ 2147483647 w 966"/>
              <a:gd name="T55" fmla="*/ 2147483647 h 403"/>
              <a:gd name="T56" fmla="*/ 2147483647 w 966"/>
              <a:gd name="T57" fmla="*/ 2147483647 h 403"/>
              <a:gd name="T58" fmla="*/ 2147483647 w 966"/>
              <a:gd name="T59" fmla="*/ 2147483647 h 403"/>
              <a:gd name="T60" fmla="*/ 2147483647 w 966"/>
              <a:gd name="T61" fmla="*/ 2147483647 h 403"/>
              <a:gd name="T62" fmla="*/ 2147483647 w 966"/>
              <a:gd name="T63" fmla="*/ 2147483647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03"/>
              <a:gd name="T98" fmla="*/ 966 w 966"/>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03">
                <a:moveTo>
                  <a:pt x="0" y="368"/>
                </a:moveTo>
                <a:lnTo>
                  <a:pt x="13" y="372"/>
                </a:lnTo>
                <a:lnTo>
                  <a:pt x="30" y="381"/>
                </a:lnTo>
                <a:lnTo>
                  <a:pt x="43" y="390"/>
                </a:lnTo>
                <a:lnTo>
                  <a:pt x="60" y="394"/>
                </a:lnTo>
                <a:lnTo>
                  <a:pt x="73" y="398"/>
                </a:lnTo>
                <a:lnTo>
                  <a:pt x="90" y="398"/>
                </a:lnTo>
                <a:lnTo>
                  <a:pt x="108" y="403"/>
                </a:lnTo>
                <a:lnTo>
                  <a:pt x="120" y="403"/>
                </a:lnTo>
                <a:lnTo>
                  <a:pt x="138" y="403"/>
                </a:lnTo>
                <a:lnTo>
                  <a:pt x="151" y="403"/>
                </a:lnTo>
                <a:lnTo>
                  <a:pt x="168" y="403"/>
                </a:lnTo>
                <a:lnTo>
                  <a:pt x="181" y="403"/>
                </a:lnTo>
                <a:lnTo>
                  <a:pt x="198" y="398"/>
                </a:lnTo>
                <a:lnTo>
                  <a:pt x="215" y="398"/>
                </a:lnTo>
                <a:lnTo>
                  <a:pt x="228" y="398"/>
                </a:lnTo>
                <a:lnTo>
                  <a:pt x="245" y="394"/>
                </a:lnTo>
                <a:lnTo>
                  <a:pt x="258" y="394"/>
                </a:lnTo>
                <a:lnTo>
                  <a:pt x="275" y="390"/>
                </a:lnTo>
                <a:lnTo>
                  <a:pt x="288" y="381"/>
                </a:lnTo>
                <a:lnTo>
                  <a:pt x="305" y="368"/>
                </a:lnTo>
                <a:lnTo>
                  <a:pt x="322" y="355"/>
                </a:lnTo>
                <a:lnTo>
                  <a:pt x="335" y="333"/>
                </a:lnTo>
                <a:lnTo>
                  <a:pt x="352" y="299"/>
                </a:lnTo>
                <a:lnTo>
                  <a:pt x="365" y="251"/>
                </a:lnTo>
                <a:lnTo>
                  <a:pt x="382" y="186"/>
                </a:lnTo>
                <a:lnTo>
                  <a:pt x="395" y="108"/>
                </a:lnTo>
                <a:lnTo>
                  <a:pt x="412" y="35"/>
                </a:lnTo>
                <a:lnTo>
                  <a:pt x="430" y="0"/>
                </a:lnTo>
                <a:lnTo>
                  <a:pt x="442" y="39"/>
                </a:lnTo>
                <a:lnTo>
                  <a:pt x="460" y="130"/>
                </a:lnTo>
                <a:lnTo>
                  <a:pt x="473" y="225"/>
                </a:lnTo>
                <a:lnTo>
                  <a:pt x="490" y="295"/>
                </a:lnTo>
                <a:lnTo>
                  <a:pt x="503" y="333"/>
                </a:lnTo>
                <a:lnTo>
                  <a:pt x="520" y="351"/>
                </a:lnTo>
                <a:lnTo>
                  <a:pt x="537" y="359"/>
                </a:lnTo>
                <a:lnTo>
                  <a:pt x="550" y="359"/>
                </a:lnTo>
                <a:lnTo>
                  <a:pt x="567" y="355"/>
                </a:lnTo>
                <a:lnTo>
                  <a:pt x="580" y="346"/>
                </a:lnTo>
                <a:lnTo>
                  <a:pt x="597" y="333"/>
                </a:lnTo>
                <a:lnTo>
                  <a:pt x="610" y="312"/>
                </a:lnTo>
                <a:lnTo>
                  <a:pt x="627" y="286"/>
                </a:lnTo>
                <a:lnTo>
                  <a:pt x="644" y="247"/>
                </a:lnTo>
                <a:lnTo>
                  <a:pt x="657" y="199"/>
                </a:lnTo>
                <a:lnTo>
                  <a:pt x="674" y="147"/>
                </a:lnTo>
                <a:lnTo>
                  <a:pt x="687" y="91"/>
                </a:lnTo>
                <a:lnTo>
                  <a:pt x="704" y="61"/>
                </a:lnTo>
                <a:lnTo>
                  <a:pt x="717" y="69"/>
                </a:lnTo>
                <a:lnTo>
                  <a:pt x="734" y="113"/>
                </a:lnTo>
                <a:lnTo>
                  <a:pt x="752" y="178"/>
                </a:lnTo>
                <a:lnTo>
                  <a:pt x="764" y="234"/>
                </a:lnTo>
                <a:lnTo>
                  <a:pt x="782" y="273"/>
                </a:lnTo>
                <a:lnTo>
                  <a:pt x="795" y="295"/>
                </a:lnTo>
                <a:lnTo>
                  <a:pt x="812" y="303"/>
                </a:lnTo>
                <a:lnTo>
                  <a:pt x="825" y="303"/>
                </a:lnTo>
                <a:lnTo>
                  <a:pt x="842" y="295"/>
                </a:lnTo>
                <a:lnTo>
                  <a:pt x="859" y="282"/>
                </a:lnTo>
                <a:lnTo>
                  <a:pt x="872" y="256"/>
                </a:lnTo>
                <a:lnTo>
                  <a:pt x="889" y="230"/>
                </a:lnTo>
                <a:lnTo>
                  <a:pt x="902" y="191"/>
                </a:lnTo>
                <a:lnTo>
                  <a:pt x="919" y="156"/>
                </a:lnTo>
                <a:lnTo>
                  <a:pt x="932" y="121"/>
                </a:lnTo>
                <a:lnTo>
                  <a:pt x="949" y="104"/>
                </a:lnTo>
                <a:lnTo>
                  <a:pt x="966" y="108"/>
                </a:lnTo>
              </a:path>
            </a:pathLst>
          </a:custGeom>
          <a:noFill/>
          <a:ln w="0">
            <a:solidFill>
              <a:srgbClr val="000000"/>
            </a:solidFill>
            <a:prstDash val="sysDot"/>
            <a:round/>
            <a:headEnd/>
            <a:tailEnd/>
          </a:ln>
        </p:spPr>
        <p:txBody>
          <a:bodyPr/>
          <a:lstStyle/>
          <a:p>
            <a:endParaRPr lang="en-US"/>
          </a:p>
        </p:txBody>
      </p:sp>
      <p:sp>
        <p:nvSpPr>
          <p:cNvPr id="16536" name="Freeform 145"/>
          <p:cNvSpPr>
            <a:spLocks/>
          </p:cNvSpPr>
          <p:nvPr/>
        </p:nvSpPr>
        <p:spPr bwMode="auto">
          <a:xfrm>
            <a:off x="4484688" y="5176838"/>
            <a:ext cx="1533525" cy="749300"/>
          </a:xfrm>
          <a:custGeom>
            <a:avLst/>
            <a:gdLst>
              <a:gd name="T0" fmla="*/ 2147483647 w 966"/>
              <a:gd name="T1" fmla="*/ 2147483647 h 472"/>
              <a:gd name="T2" fmla="*/ 2147483647 w 966"/>
              <a:gd name="T3" fmla="*/ 2147483647 h 472"/>
              <a:gd name="T4" fmla="*/ 2147483647 w 966"/>
              <a:gd name="T5" fmla="*/ 2147483647 h 472"/>
              <a:gd name="T6" fmla="*/ 2147483647 w 966"/>
              <a:gd name="T7" fmla="*/ 2147483647 h 472"/>
              <a:gd name="T8" fmla="*/ 2147483647 w 966"/>
              <a:gd name="T9" fmla="*/ 2147483647 h 472"/>
              <a:gd name="T10" fmla="*/ 2147483647 w 966"/>
              <a:gd name="T11" fmla="*/ 2147483647 h 472"/>
              <a:gd name="T12" fmla="*/ 2147483647 w 966"/>
              <a:gd name="T13" fmla="*/ 2147483647 h 472"/>
              <a:gd name="T14" fmla="*/ 2147483647 w 966"/>
              <a:gd name="T15" fmla="*/ 2147483647 h 472"/>
              <a:gd name="T16" fmla="*/ 2147483647 w 966"/>
              <a:gd name="T17" fmla="*/ 2147483647 h 472"/>
              <a:gd name="T18" fmla="*/ 2147483647 w 966"/>
              <a:gd name="T19" fmla="*/ 2147483647 h 472"/>
              <a:gd name="T20" fmla="*/ 2147483647 w 966"/>
              <a:gd name="T21" fmla="*/ 2147483647 h 472"/>
              <a:gd name="T22" fmla="*/ 2147483647 w 966"/>
              <a:gd name="T23" fmla="*/ 2147483647 h 472"/>
              <a:gd name="T24" fmla="*/ 2147483647 w 966"/>
              <a:gd name="T25" fmla="*/ 2147483647 h 472"/>
              <a:gd name="T26" fmla="*/ 2147483647 w 966"/>
              <a:gd name="T27" fmla="*/ 0 h 472"/>
              <a:gd name="T28" fmla="*/ 2147483647 w 966"/>
              <a:gd name="T29" fmla="*/ 2147483647 h 472"/>
              <a:gd name="T30" fmla="*/ 2147483647 w 966"/>
              <a:gd name="T31" fmla="*/ 2147483647 h 472"/>
              <a:gd name="T32" fmla="*/ 2147483647 w 966"/>
              <a:gd name="T33" fmla="*/ 2147483647 h 472"/>
              <a:gd name="T34" fmla="*/ 2147483647 w 966"/>
              <a:gd name="T35" fmla="*/ 2147483647 h 472"/>
              <a:gd name="T36" fmla="*/ 2147483647 w 966"/>
              <a:gd name="T37" fmla="*/ 2147483647 h 472"/>
              <a:gd name="T38" fmla="*/ 2147483647 w 966"/>
              <a:gd name="T39" fmla="*/ 2147483647 h 472"/>
              <a:gd name="T40" fmla="*/ 2147483647 w 966"/>
              <a:gd name="T41" fmla="*/ 2147483647 h 472"/>
              <a:gd name="T42" fmla="*/ 2147483647 w 966"/>
              <a:gd name="T43" fmla="*/ 2147483647 h 472"/>
              <a:gd name="T44" fmla="*/ 2147483647 w 966"/>
              <a:gd name="T45" fmla="*/ 2147483647 h 472"/>
              <a:gd name="T46" fmla="*/ 2147483647 w 966"/>
              <a:gd name="T47" fmla="*/ 2147483647 h 472"/>
              <a:gd name="T48" fmla="*/ 2147483647 w 966"/>
              <a:gd name="T49" fmla="*/ 2147483647 h 472"/>
              <a:gd name="T50" fmla="*/ 2147483647 w 966"/>
              <a:gd name="T51" fmla="*/ 2147483647 h 472"/>
              <a:gd name="T52" fmla="*/ 2147483647 w 966"/>
              <a:gd name="T53" fmla="*/ 2147483647 h 472"/>
              <a:gd name="T54" fmla="*/ 2147483647 w 966"/>
              <a:gd name="T55" fmla="*/ 2147483647 h 472"/>
              <a:gd name="T56" fmla="*/ 2147483647 w 966"/>
              <a:gd name="T57" fmla="*/ 2147483647 h 472"/>
              <a:gd name="T58" fmla="*/ 2147483647 w 966"/>
              <a:gd name="T59" fmla="*/ 2147483647 h 472"/>
              <a:gd name="T60" fmla="*/ 2147483647 w 966"/>
              <a:gd name="T61" fmla="*/ 2147483647 h 472"/>
              <a:gd name="T62" fmla="*/ 2147483647 w 966"/>
              <a:gd name="T63" fmla="*/ 2147483647 h 4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72"/>
              <a:gd name="T98" fmla="*/ 966 w 966"/>
              <a:gd name="T99" fmla="*/ 472 h 4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72">
                <a:moveTo>
                  <a:pt x="0" y="441"/>
                </a:moveTo>
                <a:lnTo>
                  <a:pt x="13" y="454"/>
                </a:lnTo>
                <a:lnTo>
                  <a:pt x="30" y="463"/>
                </a:lnTo>
                <a:lnTo>
                  <a:pt x="43" y="467"/>
                </a:lnTo>
                <a:lnTo>
                  <a:pt x="60" y="472"/>
                </a:lnTo>
                <a:lnTo>
                  <a:pt x="73" y="472"/>
                </a:lnTo>
                <a:lnTo>
                  <a:pt x="90" y="472"/>
                </a:lnTo>
                <a:lnTo>
                  <a:pt x="108" y="472"/>
                </a:lnTo>
                <a:lnTo>
                  <a:pt x="120" y="472"/>
                </a:lnTo>
                <a:lnTo>
                  <a:pt x="138" y="472"/>
                </a:lnTo>
                <a:lnTo>
                  <a:pt x="151" y="472"/>
                </a:lnTo>
                <a:lnTo>
                  <a:pt x="168" y="472"/>
                </a:lnTo>
                <a:lnTo>
                  <a:pt x="181" y="467"/>
                </a:lnTo>
                <a:lnTo>
                  <a:pt x="198" y="467"/>
                </a:lnTo>
                <a:lnTo>
                  <a:pt x="215" y="467"/>
                </a:lnTo>
                <a:lnTo>
                  <a:pt x="228" y="463"/>
                </a:lnTo>
                <a:lnTo>
                  <a:pt x="245" y="459"/>
                </a:lnTo>
                <a:lnTo>
                  <a:pt x="258" y="454"/>
                </a:lnTo>
                <a:lnTo>
                  <a:pt x="275" y="446"/>
                </a:lnTo>
                <a:lnTo>
                  <a:pt x="288" y="437"/>
                </a:lnTo>
                <a:lnTo>
                  <a:pt x="305" y="420"/>
                </a:lnTo>
                <a:lnTo>
                  <a:pt x="322" y="394"/>
                </a:lnTo>
                <a:lnTo>
                  <a:pt x="335" y="355"/>
                </a:lnTo>
                <a:lnTo>
                  <a:pt x="352" y="303"/>
                </a:lnTo>
                <a:lnTo>
                  <a:pt x="365" y="234"/>
                </a:lnTo>
                <a:lnTo>
                  <a:pt x="382" y="138"/>
                </a:lnTo>
                <a:lnTo>
                  <a:pt x="395" y="43"/>
                </a:lnTo>
                <a:lnTo>
                  <a:pt x="412" y="0"/>
                </a:lnTo>
                <a:lnTo>
                  <a:pt x="430" y="69"/>
                </a:lnTo>
                <a:lnTo>
                  <a:pt x="442" y="225"/>
                </a:lnTo>
                <a:lnTo>
                  <a:pt x="460" y="364"/>
                </a:lnTo>
                <a:lnTo>
                  <a:pt x="473" y="424"/>
                </a:lnTo>
                <a:lnTo>
                  <a:pt x="490" y="446"/>
                </a:lnTo>
                <a:lnTo>
                  <a:pt x="503" y="446"/>
                </a:lnTo>
                <a:lnTo>
                  <a:pt x="520" y="441"/>
                </a:lnTo>
                <a:lnTo>
                  <a:pt x="537" y="433"/>
                </a:lnTo>
                <a:lnTo>
                  <a:pt x="550" y="424"/>
                </a:lnTo>
                <a:lnTo>
                  <a:pt x="567" y="415"/>
                </a:lnTo>
                <a:lnTo>
                  <a:pt x="580" y="398"/>
                </a:lnTo>
                <a:lnTo>
                  <a:pt x="597" y="376"/>
                </a:lnTo>
                <a:lnTo>
                  <a:pt x="610" y="342"/>
                </a:lnTo>
                <a:lnTo>
                  <a:pt x="627" y="303"/>
                </a:lnTo>
                <a:lnTo>
                  <a:pt x="644" y="251"/>
                </a:lnTo>
                <a:lnTo>
                  <a:pt x="657" y="186"/>
                </a:lnTo>
                <a:lnTo>
                  <a:pt x="674" y="125"/>
                </a:lnTo>
                <a:lnTo>
                  <a:pt x="687" y="86"/>
                </a:lnTo>
                <a:lnTo>
                  <a:pt x="704" y="108"/>
                </a:lnTo>
                <a:lnTo>
                  <a:pt x="717" y="182"/>
                </a:lnTo>
                <a:lnTo>
                  <a:pt x="734" y="277"/>
                </a:lnTo>
                <a:lnTo>
                  <a:pt x="752" y="346"/>
                </a:lnTo>
                <a:lnTo>
                  <a:pt x="764" y="381"/>
                </a:lnTo>
                <a:lnTo>
                  <a:pt x="782" y="389"/>
                </a:lnTo>
                <a:lnTo>
                  <a:pt x="795" y="389"/>
                </a:lnTo>
                <a:lnTo>
                  <a:pt x="812" y="381"/>
                </a:lnTo>
                <a:lnTo>
                  <a:pt x="825" y="364"/>
                </a:lnTo>
                <a:lnTo>
                  <a:pt x="842" y="346"/>
                </a:lnTo>
                <a:lnTo>
                  <a:pt x="859" y="320"/>
                </a:lnTo>
                <a:lnTo>
                  <a:pt x="872" y="286"/>
                </a:lnTo>
                <a:lnTo>
                  <a:pt x="889" y="247"/>
                </a:lnTo>
                <a:lnTo>
                  <a:pt x="902" y="203"/>
                </a:lnTo>
                <a:lnTo>
                  <a:pt x="919" y="164"/>
                </a:lnTo>
                <a:lnTo>
                  <a:pt x="932" y="147"/>
                </a:lnTo>
                <a:lnTo>
                  <a:pt x="949" y="164"/>
                </a:lnTo>
                <a:lnTo>
                  <a:pt x="966" y="208"/>
                </a:lnTo>
              </a:path>
            </a:pathLst>
          </a:custGeom>
          <a:noFill/>
          <a:ln w="0">
            <a:solidFill>
              <a:srgbClr val="000000"/>
            </a:solidFill>
            <a:prstDash val="sysDot"/>
            <a:round/>
            <a:headEnd/>
            <a:tailEnd/>
          </a:ln>
        </p:spPr>
        <p:txBody>
          <a:bodyPr/>
          <a:lstStyle/>
          <a:p>
            <a:endParaRPr lang="en-US"/>
          </a:p>
        </p:txBody>
      </p:sp>
      <p:sp>
        <p:nvSpPr>
          <p:cNvPr id="16537" name="Freeform 146"/>
          <p:cNvSpPr>
            <a:spLocks/>
          </p:cNvSpPr>
          <p:nvPr/>
        </p:nvSpPr>
        <p:spPr bwMode="auto">
          <a:xfrm>
            <a:off x="4484688" y="4784725"/>
            <a:ext cx="1533525" cy="1120775"/>
          </a:xfrm>
          <a:custGeom>
            <a:avLst/>
            <a:gdLst>
              <a:gd name="T0" fmla="*/ 2147483647 w 966"/>
              <a:gd name="T1" fmla="*/ 2147483647 h 706"/>
              <a:gd name="T2" fmla="*/ 2147483647 w 966"/>
              <a:gd name="T3" fmla="*/ 2147483647 h 706"/>
              <a:gd name="T4" fmla="*/ 2147483647 w 966"/>
              <a:gd name="T5" fmla="*/ 2147483647 h 706"/>
              <a:gd name="T6" fmla="*/ 2147483647 w 966"/>
              <a:gd name="T7" fmla="*/ 2147483647 h 706"/>
              <a:gd name="T8" fmla="*/ 2147483647 w 966"/>
              <a:gd name="T9" fmla="*/ 2147483647 h 706"/>
              <a:gd name="T10" fmla="*/ 2147483647 w 966"/>
              <a:gd name="T11" fmla="*/ 2147483647 h 706"/>
              <a:gd name="T12" fmla="*/ 2147483647 w 966"/>
              <a:gd name="T13" fmla="*/ 2147483647 h 706"/>
              <a:gd name="T14" fmla="*/ 2147483647 w 966"/>
              <a:gd name="T15" fmla="*/ 2147483647 h 706"/>
              <a:gd name="T16" fmla="*/ 2147483647 w 966"/>
              <a:gd name="T17" fmla="*/ 2147483647 h 706"/>
              <a:gd name="T18" fmla="*/ 2147483647 w 966"/>
              <a:gd name="T19" fmla="*/ 2147483647 h 706"/>
              <a:gd name="T20" fmla="*/ 2147483647 w 966"/>
              <a:gd name="T21" fmla="*/ 2147483647 h 706"/>
              <a:gd name="T22" fmla="*/ 2147483647 w 966"/>
              <a:gd name="T23" fmla="*/ 2147483647 h 706"/>
              <a:gd name="T24" fmla="*/ 2147483647 w 966"/>
              <a:gd name="T25" fmla="*/ 2147483647 h 706"/>
              <a:gd name="T26" fmla="*/ 2147483647 w 966"/>
              <a:gd name="T27" fmla="*/ 2147483647 h 706"/>
              <a:gd name="T28" fmla="*/ 2147483647 w 966"/>
              <a:gd name="T29" fmla="*/ 0 h 706"/>
              <a:gd name="T30" fmla="*/ 2147483647 w 966"/>
              <a:gd name="T31" fmla="*/ 2147483647 h 706"/>
              <a:gd name="T32" fmla="*/ 2147483647 w 966"/>
              <a:gd name="T33" fmla="*/ 2147483647 h 706"/>
              <a:gd name="T34" fmla="*/ 2147483647 w 966"/>
              <a:gd name="T35" fmla="*/ 2147483647 h 706"/>
              <a:gd name="T36" fmla="*/ 2147483647 w 966"/>
              <a:gd name="T37" fmla="*/ 2147483647 h 706"/>
              <a:gd name="T38" fmla="*/ 2147483647 w 966"/>
              <a:gd name="T39" fmla="*/ 2147483647 h 706"/>
              <a:gd name="T40" fmla="*/ 2147483647 w 966"/>
              <a:gd name="T41" fmla="*/ 2147483647 h 706"/>
              <a:gd name="T42" fmla="*/ 2147483647 w 966"/>
              <a:gd name="T43" fmla="*/ 2147483647 h 706"/>
              <a:gd name="T44" fmla="*/ 2147483647 w 966"/>
              <a:gd name="T45" fmla="*/ 2147483647 h 706"/>
              <a:gd name="T46" fmla="*/ 2147483647 w 966"/>
              <a:gd name="T47" fmla="*/ 2147483647 h 706"/>
              <a:gd name="T48" fmla="*/ 2147483647 w 966"/>
              <a:gd name="T49" fmla="*/ 2147483647 h 706"/>
              <a:gd name="T50" fmla="*/ 2147483647 w 966"/>
              <a:gd name="T51" fmla="*/ 2147483647 h 706"/>
              <a:gd name="T52" fmla="*/ 2147483647 w 966"/>
              <a:gd name="T53" fmla="*/ 2147483647 h 706"/>
              <a:gd name="T54" fmla="*/ 2147483647 w 966"/>
              <a:gd name="T55" fmla="*/ 2147483647 h 706"/>
              <a:gd name="T56" fmla="*/ 2147483647 w 966"/>
              <a:gd name="T57" fmla="*/ 2147483647 h 706"/>
              <a:gd name="T58" fmla="*/ 2147483647 w 966"/>
              <a:gd name="T59" fmla="*/ 2147483647 h 706"/>
              <a:gd name="T60" fmla="*/ 2147483647 w 966"/>
              <a:gd name="T61" fmla="*/ 2147483647 h 706"/>
              <a:gd name="T62" fmla="*/ 2147483647 w 966"/>
              <a:gd name="T63" fmla="*/ 2147483647 h 7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706"/>
              <a:gd name="T98" fmla="*/ 966 w 966"/>
              <a:gd name="T99" fmla="*/ 706 h 7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706">
                <a:moveTo>
                  <a:pt x="0" y="641"/>
                </a:moveTo>
                <a:lnTo>
                  <a:pt x="13" y="641"/>
                </a:lnTo>
                <a:lnTo>
                  <a:pt x="30" y="641"/>
                </a:lnTo>
                <a:lnTo>
                  <a:pt x="43" y="641"/>
                </a:lnTo>
                <a:lnTo>
                  <a:pt x="60" y="645"/>
                </a:lnTo>
                <a:lnTo>
                  <a:pt x="73" y="645"/>
                </a:lnTo>
                <a:lnTo>
                  <a:pt x="90" y="649"/>
                </a:lnTo>
                <a:lnTo>
                  <a:pt x="108" y="654"/>
                </a:lnTo>
                <a:lnTo>
                  <a:pt x="120" y="662"/>
                </a:lnTo>
                <a:lnTo>
                  <a:pt x="138" y="667"/>
                </a:lnTo>
                <a:lnTo>
                  <a:pt x="151" y="671"/>
                </a:lnTo>
                <a:lnTo>
                  <a:pt x="168" y="680"/>
                </a:lnTo>
                <a:lnTo>
                  <a:pt x="181" y="684"/>
                </a:lnTo>
                <a:lnTo>
                  <a:pt x="198" y="688"/>
                </a:lnTo>
                <a:lnTo>
                  <a:pt x="215" y="693"/>
                </a:lnTo>
                <a:lnTo>
                  <a:pt x="228" y="697"/>
                </a:lnTo>
                <a:lnTo>
                  <a:pt x="245" y="701"/>
                </a:lnTo>
                <a:lnTo>
                  <a:pt x="258" y="701"/>
                </a:lnTo>
                <a:lnTo>
                  <a:pt x="275" y="706"/>
                </a:lnTo>
                <a:lnTo>
                  <a:pt x="288" y="706"/>
                </a:lnTo>
                <a:lnTo>
                  <a:pt x="305" y="706"/>
                </a:lnTo>
                <a:lnTo>
                  <a:pt x="322" y="706"/>
                </a:lnTo>
                <a:lnTo>
                  <a:pt x="335" y="697"/>
                </a:lnTo>
                <a:lnTo>
                  <a:pt x="352" y="684"/>
                </a:lnTo>
                <a:lnTo>
                  <a:pt x="365" y="654"/>
                </a:lnTo>
                <a:lnTo>
                  <a:pt x="382" y="589"/>
                </a:lnTo>
                <a:lnTo>
                  <a:pt x="395" y="468"/>
                </a:lnTo>
                <a:lnTo>
                  <a:pt x="412" y="281"/>
                </a:lnTo>
                <a:lnTo>
                  <a:pt x="430" y="91"/>
                </a:lnTo>
                <a:lnTo>
                  <a:pt x="442" y="0"/>
                </a:lnTo>
                <a:lnTo>
                  <a:pt x="460" y="35"/>
                </a:lnTo>
                <a:lnTo>
                  <a:pt x="473" y="121"/>
                </a:lnTo>
                <a:lnTo>
                  <a:pt x="490" y="204"/>
                </a:lnTo>
                <a:lnTo>
                  <a:pt x="503" y="281"/>
                </a:lnTo>
                <a:lnTo>
                  <a:pt x="520" y="346"/>
                </a:lnTo>
                <a:lnTo>
                  <a:pt x="537" y="403"/>
                </a:lnTo>
                <a:lnTo>
                  <a:pt x="550" y="446"/>
                </a:lnTo>
                <a:lnTo>
                  <a:pt x="567" y="485"/>
                </a:lnTo>
                <a:lnTo>
                  <a:pt x="580" y="515"/>
                </a:lnTo>
                <a:lnTo>
                  <a:pt x="597" y="541"/>
                </a:lnTo>
                <a:lnTo>
                  <a:pt x="610" y="554"/>
                </a:lnTo>
                <a:lnTo>
                  <a:pt x="627" y="559"/>
                </a:lnTo>
                <a:lnTo>
                  <a:pt x="644" y="541"/>
                </a:lnTo>
                <a:lnTo>
                  <a:pt x="657" y="502"/>
                </a:lnTo>
                <a:lnTo>
                  <a:pt x="674" y="429"/>
                </a:lnTo>
                <a:lnTo>
                  <a:pt x="687" y="320"/>
                </a:lnTo>
                <a:lnTo>
                  <a:pt x="704" y="195"/>
                </a:lnTo>
                <a:lnTo>
                  <a:pt x="717" y="108"/>
                </a:lnTo>
                <a:lnTo>
                  <a:pt x="734" y="95"/>
                </a:lnTo>
                <a:lnTo>
                  <a:pt x="752" y="134"/>
                </a:lnTo>
                <a:lnTo>
                  <a:pt x="764" y="191"/>
                </a:lnTo>
                <a:lnTo>
                  <a:pt x="782" y="256"/>
                </a:lnTo>
                <a:lnTo>
                  <a:pt x="795" y="312"/>
                </a:lnTo>
                <a:lnTo>
                  <a:pt x="812" y="359"/>
                </a:lnTo>
                <a:lnTo>
                  <a:pt x="825" y="403"/>
                </a:lnTo>
                <a:lnTo>
                  <a:pt x="842" y="433"/>
                </a:lnTo>
                <a:lnTo>
                  <a:pt x="859" y="455"/>
                </a:lnTo>
                <a:lnTo>
                  <a:pt x="872" y="459"/>
                </a:lnTo>
                <a:lnTo>
                  <a:pt x="889" y="450"/>
                </a:lnTo>
                <a:lnTo>
                  <a:pt x="902" y="420"/>
                </a:lnTo>
                <a:lnTo>
                  <a:pt x="919" y="368"/>
                </a:lnTo>
                <a:lnTo>
                  <a:pt x="932" y="299"/>
                </a:lnTo>
                <a:lnTo>
                  <a:pt x="949" y="225"/>
                </a:lnTo>
                <a:lnTo>
                  <a:pt x="966" y="178"/>
                </a:lnTo>
              </a:path>
            </a:pathLst>
          </a:custGeom>
          <a:noFill/>
          <a:ln w="0">
            <a:solidFill>
              <a:srgbClr val="000000"/>
            </a:solidFill>
            <a:prstDash val="sysDot"/>
            <a:round/>
            <a:headEnd/>
            <a:tailEnd/>
          </a:ln>
        </p:spPr>
        <p:txBody>
          <a:bodyPr/>
          <a:lstStyle/>
          <a:p>
            <a:endParaRPr lang="en-US"/>
          </a:p>
        </p:txBody>
      </p:sp>
      <p:sp>
        <p:nvSpPr>
          <p:cNvPr id="16538" name="Freeform 147"/>
          <p:cNvSpPr>
            <a:spLocks/>
          </p:cNvSpPr>
          <p:nvPr/>
        </p:nvSpPr>
        <p:spPr bwMode="auto">
          <a:xfrm>
            <a:off x="4484688" y="5300663"/>
            <a:ext cx="1533525" cy="631825"/>
          </a:xfrm>
          <a:custGeom>
            <a:avLst/>
            <a:gdLst>
              <a:gd name="T0" fmla="*/ 2147483647 w 966"/>
              <a:gd name="T1" fmla="*/ 2147483647 h 398"/>
              <a:gd name="T2" fmla="*/ 2147483647 w 966"/>
              <a:gd name="T3" fmla="*/ 2147483647 h 398"/>
              <a:gd name="T4" fmla="*/ 2147483647 w 966"/>
              <a:gd name="T5" fmla="*/ 2147483647 h 398"/>
              <a:gd name="T6" fmla="*/ 2147483647 w 966"/>
              <a:gd name="T7" fmla="*/ 2147483647 h 398"/>
              <a:gd name="T8" fmla="*/ 2147483647 w 966"/>
              <a:gd name="T9" fmla="*/ 2147483647 h 398"/>
              <a:gd name="T10" fmla="*/ 2147483647 w 966"/>
              <a:gd name="T11" fmla="*/ 2147483647 h 398"/>
              <a:gd name="T12" fmla="*/ 2147483647 w 966"/>
              <a:gd name="T13" fmla="*/ 2147483647 h 398"/>
              <a:gd name="T14" fmla="*/ 2147483647 w 966"/>
              <a:gd name="T15" fmla="*/ 2147483647 h 398"/>
              <a:gd name="T16" fmla="*/ 2147483647 w 966"/>
              <a:gd name="T17" fmla="*/ 2147483647 h 398"/>
              <a:gd name="T18" fmla="*/ 2147483647 w 966"/>
              <a:gd name="T19" fmla="*/ 2147483647 h 398"/>
              <a:gd name="T20" fmla="*/ 2147483647 w 966"/>
              <a:gd name="T21" fmla="*/ 2147483647 h 398"/>
              <a:gd name="T22" fmla="*/ 2147483647 w 966"/>
              <a:gd name="T23" fmla="*/ 2147483647 h 398"/>
              <a:gd name="T24" fmla="*/ 2147483647 w 966"/>
              <a:gd name="T25" fmla="*/ 2147483647 h 398"/>
              <a:gd name="T26" fmla="*/ 2147483647 w 966"/>
              <a:gd name="T27" fmla="*/ 2147483647 h 398"/>
              <a:gd name="T28" fmla="*/ 2147483647 w 966"/>
              <a:gd name="T29" fmla="*/ 2147483647 h 398"/>
              <a:gd name="T30" fmla="*/ 2147483647 w 966"/>
              <a:gd name="T31" fmla="*/ 2147483647 h 398"/>
              <a:gd name="T32" fmla="*/ 2147483647 w 966"/>
              <a:gd name="T33" fmla="*/ 2147483647 h 398"/>
              <a:gd name="T34" fmla="*/ 2147483647 w 966"/>
              <a:gd name="T35" fmla="*/ 2147483647 h 398"/>
              <a:gd name="T36" fmla="*/ 2147483647 w 966"/>
              <a:gd name="T37" fmla="*/ 2147483647 h 398"/>
              <a:gd name="T38" fmla="*/ 2147483647 w 966"/>
              <a:gd name="T39" fmla="*/ 2147483647 h 398"/>
              <a:gd name="T40" fmla="*/ 2147483647 w 966"/>
              <a:gd name="T41" fmla="*/ 2147483647 h 398"/>
              <a:gd name="T42" fmla="*/ 2147483647 w 966"/>
              <a:gd name="T43" fmla="*/ 2147483647 h 398"/>
              <a:gd name="T44" fmla="*/ 2147483647 w 966"/>
              <a:gd name="T45" fmla="*/ 2147483647 h 398"/>
              <a:gd name="T46" fmla="*/ 2147483647 w 966"/>
              <a:gd name="T47" fmla="*/ 2147483647 h 398"/>
              <a:gd name="T48" fmla="*/ 2147483647 w 966"/>
              <a:gd name="T49" fmla="*/ 2147483647 h 398"/>
              <a:gd name="T50" fmla="*/ 2147483647 w 966"/>
              <a:gd name="T51" fmla="*/ 2147483647 h 398"/>
              <a:gd name="T52" fmla="*/ 2147483647 w 966"/>
              <a:gd name="T53" fmla="*/ 2147483647 h 398"/>
              <a:gd name="T54" fmla="*/ 2147483647 w 966"/>
              <a:gd name="T55" fmla="*/ 2147483647 h 398"/>
              <a:gd name="T56" fmla="*/ 2147483647 w 966"/>
              <a:gd name="T57" fmla="*/ 2147483647 h 398"/>
              <a:gd name="T58" fmla="*/ 2147483647 w 966"/>
              <a:gd name="T59" fmla="*/ 2147483647 h 398"/>
              <a:gd name="T60" fmla="*/ 2147483647 w 966"/>
              <a:gd name="T61" fmla="*/ 2147483647 h 398"/>
              <a:gd name="T62" fmla="*/ 2147483647 w 966"/>
              <a:gd name="T63" fmla="*/ 2147483647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398"/>
              <a:gd name="T98" fmla="*/ 966 w 966"/>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398">
                <a:moveTo>
                  <a:pt x="0" y="359"/>
                </a:moveTo>
                <a:lnTo>
                  <a:pt x="13" y="372"/>
                </a:lnTo>
                <a:lnTo>
                  <a:pt x="30" y="376"/>
                </a:lnTo>
                <a:lnTo>
                  <a:pt x="43" y="381"/>
                </a:lnTo>
                <a:lnTo>
                  <a:pt x="60" y="385"/>
                </a:lnTo>
                <a:lnTo>
                  <a:pt x="73" y="394"/>
                </a:lnTo>
                <a:lnTo>
                  <a:pt x="90" y="398"/>
                </a:lnTo>
                <a:lnTo>
                  <a:pt x="108" y="398"/>
                </a:lnTo>
                <a:lnTo>
                  <a:pt x="120" y="394"/>
                </a:lnTo>
                <a:lnTo>
                  <a:pt x="138" y="394"/>
                </a:lnTo>
                <a:lnTo>
                  <a:pt x="151" y="398"/>
                </a:lnTo>
                <a:lnTo>
                  <a:pt x="168" y="394"/>
                </a:lnTo>
                <a:lnTo>
                  <a:pt x="181" y="394"/>
                </a:lnTo>
                <a:lnTo>
                  <a:pt x="198" y="394"/>
                </a:lnTo>
                <a:lnTo>
                  <a:pt x="215" y="389"/>
                </a:lnTo>
                <a:lnTo>
                  <a:pt x="228" y="389"/>
                </a:lnTo>
                <a:lnTo>
                  <a:pt x="245" y="385"/>
                </a:lnTo>
                <a:lnTo>
                  <a:pt x="258" y="381"/>
                </a:lnTo>
                <a:lnTo>
                  <a:pt x="275" y="376"/>
                </a:lnTo>
                <a:lnTo>
                  <a:pt x="288" y="372"/>
                </a:lnTo>
                <a:lnTo>
                  <a:pt x="305" y="368"/>
                </a:lnTo>
                <a:lnTo>
                  <a:pt x="322" y="363"/>
                </a:lnTo>
                <a:lnTo>
                  <a:pt x="335" y="346"/>
                </a:lnTo>
                <a:lnTo>
                  <a:pt x="352" y="294"/>
                </a:lnTo>
                <a:lnTo>
                  <a:pt x="365" y="234"/>
                </a:lnTo>
                <a:lnTo>
                  <a:pt x="382" y="221"/>
                </a:lnTo>
                <a:lnTo>
                  <a:pt x="395" y="169"/>
                </a:lnTo>
                <a:lnTo>
                  <a:pt x="412" y="60"/>
                </a:lnTo>
                <a:lnTo>
                  <a:pt x="430" y="0"/>
                </a:lnTo>
                <a:lnTo>
                  <a:pt x="442" y="39"/>
                </a:lnTo>
                <a:lnTo>
                  <a:pt x="460" y="130"/>
                </a:lnTo>
                <a:lnTo>
                  <a:pt x="473" y="225"/>
                </a:lnTo>
                <a:lnTo>
                  <a:pt x="490" y="294"/>
                </a:lnTo>
                <a:lnTo>
                  <a:pt x="503" y="337"/>
                </a:lnTo>
                <a:lnTo>
                  <a:pt x="520" y="359"/>
                </a:lnTo>
                <a:lnTo>
                  <a:pt x="537" y="368"/>
                </a:lnTo>
                <a:lnTo>
                  <a:pt x="550" y="368"/>
                </a:lnTo>
                <a:lnTo>
                  <a:pt x="567" y="363"/>
                </a:lnTo>
                <a:lnTo>
                  <a:pt x="580" y="355"/>
                </a:lnTo>
                <a:lnTo>
                  <a:pt x="597" y="337"/>
                </a:lnTo>
                <a:lnTo>
                  <a:pt x="610" y="303"/>
                </a:lnTo>
                <a:lnTo>
                  <a:pt x="627" y="255"/>
                </a:lnTo>
                <a:lnTo>
                  <a:pt x="644" y="229"/>
                </a:lnTo>
                <a:lnTo>
                  <a:pt x="657" y="195"/>
                </a:lnTo>
                <a:lnTo>
                  <a:pt x="674" y="143"/>
                </a:lnTo>
                <a:lnTo>
                  <a:pt x="687" y="91"/>
                </a:lnTo>
                <a:lnTo>
                  <a:pt x="704" y="56"/>
                </a:lnTo>
                <a:lnTo>
                  <a:pt x="717" y="65"/>
                </a:lnTo>
                <a:lnTo>
                  <a:pt x="734" y="112"/>
                </a:lnTo>
                <a:lnTo>
                  <a:pt x="752" y="173"/>
                </a:lnTo>
                <a:lnTo>
                  <a:pt x="764" y="225"/>
                </a:lnTo>
                <a:lnTo>
                  <a:pt x="782" y="264"/>
                </a:lnTo>
                <a:lnTo>
                  <a:pt x="795" y="286"/>
                </a:lnTo>
                <a:lnTo>
                  <a:pt x="812" y="294"/>
                </a:lnTo>
                <a:lnTo>
                  <a:pt x="825" y="294"/>
                </a:lnTo>
                <a:lnTo>
                  <a:pt x="842" y="286"/>
                </a:lnTo>
                <a:lnTo>
                  <a:pt x="859" y="268"/>
                </a:lnTo>
                <a:lnTo>
                  <a:pt x="872" y="242"/>
                </a:lnTo>
                <a:lnTo>
                  <a:pt x="889" y="216"/>
                </a:lnTo>
                <a:lnTo>
                  <a:pt x="902" y="177"/>
                </a:lnTo>
                <a:lnTo>
                  <a:pt x="919" y="134"/>
                </a:lnTo>
                <a:lnTo>
                  <a:pt x="932" y="99"/>
                </a:lnTo>
                <a:lnTo>
                  <a:pt x="949" y="82"/>
                </a:lnTo>
                <a:lnTo>
                  <a:pt x="966" y="99"/>
                </a:lnTo>
              </a:path>
            </a:pathLst>
          </a:custGeom>
          <a:noFill/>
          <a:ln w="0">
            <a:solidFill>
              <a:schemeClr val="bg2"/>
            </a:solidFill>
            <a:prstDash val="solid"/>
            <a:round/>
            <a:headEnd/>
            <a:tailEnd/>
          </a:ln>
        </p:spPr>
        <p:txBody>
          <a:bodyPr/>
          <a:lstStyle/>
          <a:p>
            <a:endParaRPr lang="en-US"/>
          </a:p>
        </p:txBody>
      </p:sp>
      <p:sp>
        <p:nvSpPr>
          <p:cNvPr id="16539" name="Freeform 148"/>
          <p:cNvSpPr>
            <a:spLocks/>
          </p:cNvSpPr>
          <p:nvPr/>
        </p:nvSpPr>
        <p:spPr bwMode="auto">
          <a:xfrm>
            <a:off x="4484688" y="5191125"/>
            <a:ext cx="1533525" cy="747713"/>
          </a:xfrm>
          <a:custGeom>
            <a:avLst/>
            <a:gdLst>
              <a:gd name="T0" fmla="*/ 2147483647 w 966"/>
              <a:gd name="T1" fmla="*/ 2147483647 h 471"/>
              <a:gd name="T2" fmla="*/ 2147483647 w 966"/>
              <a:gd name="T3" fmla="*/ 2147483647 h 471"/>
              <a:gd name="T4" fmla="*/ 2147483647 w 966"/>
              <a:gd name="T5" fmla="*/ 2147483647 h 471"/>
              <a:gd name="T6" fmla="*/ 2147483647 w 966"/>
              <a:gd name="T7" fmla="*/ 2147483647 h 471"/>
              <a:gd name="T8" fmla="*/ 2147483647 w 966"/>
              <a:gd name="T9" fmla="*/ 2147483647 h 471"/>
              <a:gd name="T10" fmla="*/ 2147483647 w 966"/>
              <a:gd name="T11" fmla="*/ 2147483647 h 471"/>
              <a:gd name="T12" fmla="*/ 2147483647 w 966"/>
              <a:gd name="T13" fmla="*/ 2147483647 h 471"/>
              <a:gd name="T14" fmla="*/ 2147483647 w 966"/>
              <a:gd name="T15" fmla="*/ 2147483647 h 471"/>
              <a:gd name="T16" fmla="*/ 2147483647 w 966"/>
              <a:gd name="T17" fmla="*/ 2147483647 h 471"/>
              <a:gd name="T18" fmla="*/ 2147483647 w 966"/>
              <a:gd name="T19" fmla="*/ 2147483647 h 471"/>
              <a:gd name="T20" fmla="*/ 2147483647 w 966"/>
              <a:gd name="T21" fmla="*/ 2147483647 h 471"/>
              <a:gd name="T22" fmla="*/ 2147483647 w 966"/>
              <a:gd name="T23" fmla="*/ 2147483647 h 471"/>
              <a:gd name="T24" fmla="*/ 2147483647 w 966"/>
              <a:gd name="T25" fmla="*/ 2147483647 h 471"/>
              <a:gd name="T26" fmla="*/ 2147483647 w 966"/>
              <a:gd name="T27" fmla="*/ 0 h 471"/>
              <a:gd name="T28" fmla="*/ 2147483647 w 966"/>
              <a:gd name="T29" fmla="*/ 2147483647 h 471"/>
              <a:gd name="T30" fmla="*/ 2147483647 w 966"/>
              <a:gd name="T31" fmla="*/ 2147483647 h 471"/>
              <a:gd name="T32" fmla="*/ 2147483647 w 966"/>
              <a:gd name="T33" fmla="*/ 2147483647 h 471"/>
              <a:gd name="T34" fmla="*/ 2147483647 w 966"/>
              <a:gd name="T35" fmla="*/ 2147483647 h 471"/>
              <a:gd name="T36" fmla="*/ 2147483647 w 966"/>
              <a:gd name="T37" fmla="*/ 2147483647 h 471"/>
              <a:gd name="T38" fmla="*/ 2147483647 w 966"/>
              <a:gd name="T39" fmla="*/ 2147483647 h 471"/>
              <a:gd name="T40" fmla="*/ 2147483647 w 966"/>
              <a:gd name="T41" fmla="*/ 2147483647 h 471"/>
              <a:gd name="T42" fmla="*/ 2147483647 w 966"/>
              <a:gd name="T43" fmla="*/ 2147483647 h 471"/>
              <a:gd name="T44" fmla="*/ 2147483647 w 966"/>
              <a:gd name="T45" fmla="*/ 2147483647 h 471"/>
              <a:gd name="T46" fmla="*/ 2147483647 w 966"/>
              <a:gd name="T47" fmla="*/ 2147483647 h 471"/>
              <a:gd name="T48" fmla="*/ 2147483647 w 966"/>
              <a:gd name="T49" fmla="*/ 2147483647 h 471"/>
              <a:gd name="T50" fmla="*/ 2147483647 w 966"/>
              <a:gd name="T51" fmla="*/ 2147483647 h 471"/>
              <a:gd name="T52" fmla="*/ 2147483647 w 966"/>
              <a:gd name="T53" fmla="*/ 2147483647 h 471"/>
              <a:gd name="T54" fmla="*/ 2147483647 w 966"/>
              <a:gd name="T55" fmla="*/ 2147483647 h 471"/>
              <a:gd name="T56" fmla="*/ 2147483647 w 966"/>
              <a:gd name="T57" fmla="*/ 2147483647 h 471"/>
              <a:gd name="T58" fmla="*/ 2147483647 w 966"/>
              <a:gd name="T59" fmla="*/ 2147483647 h 471"/>
              <a:gd name="T60" fmla="*/ 2147483647 w 966"/>
              <a:gd name="T61" fmla="*/ 2147483647 h 471"/>
              <a:gd name="T62" fmla="*/ 2147483647 w 966"/>
              <a:gd name="T63" fmla="*/ 2147483647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71"/>
              <a:gd name="T98" fmla="*/ 966 w 966"/>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71">
                <a:moveTo>
                  <a:pt x="0" y="432"/>
                </a:moveTo>
                <a:lnTo>
                  <a:pt x="13" y="445"/>
                </a:lnTo>
                <a:lnTo>
                  <a:pt x="30" y="458"/>
                </a:lnTo>
                <a:lnTo>
                  <a:pt x="43" y="467"/>
                </a:lnTo>
                <a:lnTo>
                  <a:pt x="60" y="471"/>
                </a:lnTo>
                <a:lnTo>
                  <a:pt x="73" y="467"/>
                </a:lnTo>
                <a:lnTo>
                  <a:pt x="90" y="467"/>
                </a:lnTo>
                <a:lnTo>
                  <a:pt x="108" y="463"/>
                </a:lnTo>
                <a:lnTo>
                  <a:pt x="120" y="463"/>
                </a:lnTo>
                <a:lnTo>
                  <a:pt x="138" y="467"/>
                </a:lnTo>
                <a:lnTo>
                  <a:pt x="151" y="467"/>
                </a:lnTo>
                <a:lnTo>
                  <a:pt x="168" y="463"/>
                </a:lnTo>
                <a:lnTo>
                  <a:pt x="181" y="458"/>
                </a:lnTo>
                <a:lnTo>
                  <a:pt x="198" y="458"/>
                </a:lnTo>
                <a:lnTo>
                  <a:pt x="215" y="458"/>
                </a:lnTo>
                <a:lnTo>
                  <a:pt x="228" y="454"/>
                </a:lnTo>
                <a:lnTo>
                  <a:pt x="245" y="450"/>
                </a:lnTo>
                <a:lnTo>
                  <a:pt x="258" y="445"/>
                </a:lnTo>
                <a:lnTo>
                  <a:pt x="275" y="437"/>
                </a:lnTo>
                <a:lnTo>
                  <a:pt x="288" y="424"/>
                </a:lnTo>
                <a:lnTo>
                  <a:pt x="305" y="406"/>
                </a:lnTo>
                <a:lnTo>
                  <a:pt x="322" y="380"/>
                </a:lnTo>
                <a:lnTo>
                  <a:pt x="335" y="342"/>
                </a:lnTo>
                <a:lnTo>
                  <a:pt x="352" y="290"/>
                </a:lnTo>
                <a:lnTo>
                  <a:pt x="365" y="238"/>
                </a:lnTo>
                <a:lnTo>
                  <a:pt x="382" y="173"/>
                </a:lnTo>
                <a:lnTo>
                  <a:pt x="395" y="82"/>
                </a:lnTo>
                <a:lnTo>
                  <a:pt x="412" y="0"/>
                </a:lnTo>
                <a:lnTo>
                  <a:pt x="430" y="56"/>
                </a:lnTo>
                <a:lnTo>
                  <a:pt x="442" y="212"/>
                </a:lnTo>
                <a:lnTo>
                  <a:pt x="460" y="350"/>
                </a:lnTo>
                <a:lnTo>
                  <a:pt x="473" y="424"/>
                </a:lnTo>
                <a:lnTo>
                  <a:pt x="490" y="445"/>
                </a:lnTo>
                <a:lnTo>
                  <a:pt x="503" y="445"/>
                </a:lnTo>
                <a:lnTo>
                  <a:pt x="520" y="441"/>
                </a:lnTo>
                <a:lnTo>
                  <a:pt x="537" y="428"/>
                </a:lnTo>
                <a:lnTo>
                  <a:pt x="550" y="419"/>
                </a:lnTo>
                <a:lnTo>
                  <a:pt x="567" y="406"/>
                </a:lnTo>
                <a:lnTo>
                  <a:pt x="580" y="389"/>
                </a:lnTo>
                <a:lnTo>
                  <a:pt x="597" y="363"/>
                </a:lnTo>
                <a:lnTo>
                  <a:pt x="610" y="329"/>
                </a:lnTo>
                <a:lnTo>
                  <a:pt x="627" y="290"/>
                </a:lnTo>
                <a:lnTo>
                  <a:pt x="644" y="242"/>
                </a:lnTo>
                <a:lnTo>
                  <a:pt x="657" y="177"/>
                </a:lnTo>
                <a:lnTo>
                  <a:pt x="674" y="121"/>
                </a:lnTo>
                <a:lnTo>
                  <a:pt x="687" y="90"/>
                </a:lnTo>
                <a:lnTo>
                  <a:pt x="704" y="108"/>
                </a:lnTo>
                <a:lnTo>
                  <a:pt x="717" y="177"/>
                </a:lnTo>
                <a:lnTo>
                  <a:pt x="734" y="264"/>
                </a:lnTo>
                <a:lnTo>
                  <a:pt x="752" y="333"/>
                </a:lnTo>
                <a:lnTo>
                  <a:pt x="764" y="367"/>
                </a:lnTo>
                <a:lnTo>
                  <a:pt x="782" y="380"/>
                </a:lnTo>
                <a:lnTo>
                  <a:pt x="795" y="380"/>
                </a:lnTo>
                <a:lnTo>
                  <a:pt x="812" y="372"/>
                </a:lnTo>
                <a:lnTo>
                  <a:pt x="825" y="359"/>
                </a:lnTo>
                <a:lnTo>
                  <a:pt x="842" y="337"/>
                </a:lnTo>
                <a:lnTo>
                  <a:pt x="859" y="307"/>
                </a:lnTo>
                <a:lnTo>
                  <a:pt x="872" y="272"/>
                </a:lnTo>
                <a:lnTo>
                  <a:pt x="889" y="229"/>
                </a:lnTo>
                <a:lnTo>
                  <a:pt x="902" y="181"/>
                </a:lnTo>
                <a:lnTo>
                  <a:pt x="919" y="142"/>
                </a:lnTo>
                <a:lnTo>
                  <a:pt x="932" y="129"/>
                </a:lnTo>
                <a:lnTo>
                  <a:pt x="949" y="155"/>
                </a:lnTo>
                <a:lnTo>
                  <a:pt x="966" y="186"/>
                </a:lnTo>
              </a:path>
            </a:pathLst>
          </a:custGeom>
          <a:noFill/>
          <a:ln w="0">
            <a:solidFill>
              <a:schemeClr val="bg2"/>
            </a:solidFill>
            <a:prstDash val="solid"/>
            <a:round/>
            <a:headEnd/>
            <a:tailEnd/>
          </a:ln>
        </p:spPr>
        <p:txBody>
          <a:bodyPr/>
          <a:lstStyle/>
          <a:p>
            <a:endParaRPr lang="en-US"/>
          </a:p>
        </p:txBody>
      </p:sp>
      <p:sp>
        <p:nvSpPr>
          <p:cNvPr id="16540" name="Freeform 149"/>
          <p:cNvSpPr>
            <a:spLocks/>
          </p:cNvSpPr>
          <p:nvPr/>
        </p:nvSpPr>
        <p:spPr bwMode="auto">
          <a:xfrm>
            <a:off x="4484688" y="4778375"/>
            <a:ext cx="1533525" cy="1133475"/>
          </a:xfrm>
          <a:custGeom>
            <a:avLst/>
            <a:gdLst>
              <a:gd name="T0" fmla="*/ 2147483647 w 966"/>
              <a:gd name="T1" fmla="*/ 2147483647 h 714"/>
              <a:gd name="T2" fmla="*/ 2147483647 w 966"/>
              <a:gd name="T3" fmla="*/ 2147483647 h 714"/>
              <a:gd name="T4" fmla="*/ 2147483647 w 966"/>
              <a:gd name="T5" fmla="*/ 2147483647 h 714"/>
              <a:gd name="T6" fmla="*/ 2147483647 w 966"/>
              <a:gd name="T7" fmla="*/ 2147483647 h 714"/>
              <a:gd name="T8" fmla="*/ 2147483647 w 966"/>
              <a:gd name="T9" fmla="*/ 2147483647 h 714"/>
              <a:gd name="T10" fmla="*/ 2147483647 w 966"/>
              <a:gd name="T11" fmla="*/ 2147483647 h 714"/>
              <a:gd name="T12" fmla="*/ 2147483647 w 966"/>
              <a:gd name="T13" fmla="*/ 2147483647 h 714"/>
              <a:gd name="T14" fmla="*/ 2147483647 w 966"/>
              <a:gd name="T15" fmla="*/ 2147483647 h 714"/>
              <a:gd name="T16" fmla="*/ 2147483647 w 966"/>
              <a:gd name="T17" fmla="*/ 2147483647 h 714"/>
              <a:gd name="T18" fmla="*/ 2147483647 w 966"/>
              <a:gd name="T19" fmla="*/ 2147483647 h 714"/>
              <a:gd name="T20" fmla="*/ 2147483647 w 966"/>
              <a:gd name="T21" fmla="*/ 2147483647 h 714"/>
              <a:gd name="T22" fmla="*/ 2147483647 w 966"/>
              <a:gd name="T23" fmla="*/ 2147483647 h 714"/>
              <a:gd name="T24" fmla="*/ 2147483647 w 966"/>
              <a:gd name="T25" fmla="*/ 2147483647 h 714"/>
              <a:gd name="T26" fmla="*/ 2147483647 w 966"/>
              <a:gd name="T27" fmla="*/ 2147483647 h 714"/>
              <a:gd name="T28" fmla="*/ 2147483647 w 966"/>
              <a:gd name="T29" fmla="*/ 0 h 714"/>
              <a:gd name="T30" fmla="*/ 2147483647 w 966"/>
              <a:gd name="T31" fmla="*/ 2147483647 h 714"/>
              <a:gd name="T32" fmla="*/ 2147483647 w 966"/>
              <a:gd name="T33" fmla="*/ 2147483647 h 714"/>
              <a:gd name="T34" fmla="*/ 2147483647 w 966"/>
              <a:gd name="T35" fmla="*/ 2147483647 h 714"/>
              <a:gd name="T36" fmla="*/ 2147483647 w 966"/>
              <a:gd name="T37" fmla="*/ 2147483647 h 714"/>
              <a:gd name="T38" fmla="*/ 2147483647 w 966"/>
              <a:gd name="T39" fmla="*/ 2147483647 h 714"/>
              <a:gd name="T40" fmla="*/ 2147483647 w 966"/>
              <a:gd name="T41" fmla="*/ 2147483647 h 714"/>
              <a:gd name="T42" fmla="*/ 2147483647 w 966"/>
              <a:gd name="T43" fmla="*/ 2147483647 h 714"/>
              <a:gd name="T44" fmla="*/ 2147483647 w 966"/>
              <a:gd name="T45" fmla="*/ 2147483647 h 714"/>
              <a:gd name="T46" fmla="*/ 2147483647 w 966"/>
              <a:gd name="T47" fmla="*/ 2147483647 h 714"/>
              <a:gd name="T48" fmla="*/ 2147483647 w 966"/>
              <a:gd name="T49" fmla="*/ 2147483647 h 714"/>
              <a:gd name="T50" fmla="*/ 2147483647 w 966"/>
              <a:gd name="T51" fmla="*/ 2147483647 h 714"/>
              <a:gd name="T52" fmla="*/ 2147483647 w 966"/>
              <a:gd name="T53" fmla="*/ 2147483647 h 714"/>
              <a:gd name="T54" fmla="*/ 2147483647 w 966"/>
              <a:gd name="T55" fmla="*/ 2147483647 h 714"/>
              <a:gd name="T56" fmla="*/ 2147483647 w 966"/>
              <a:gd name="T57" fmla="*/ 2147483647 h 714"/>
              <a:gd name="T58" fmla="*/ 2147483647 w 966"/>
              <a:gd name="T59" fmla="*/ 2147483647 h 714"/>
              <a:gd name="T60" fmla="*/ 2147483647 w 966"/>
              <a:gd name="T61" fmla="*/ 2147483647 h 714"/>
              <a:gd name="T62" fmla="*/ 2147483647 w 966"/>
              <a:gd name="T63" fmla="*/ 2147483647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714"/>
              <a:gd name="T98" fmla="*/ 966 w 966"/>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714">
                <a:moveTo>
                  <a:pt x="0" y="645"/>
                </a:moveTo>
                <a:lnTo>
                  <a:pt x="13" y="649"/>
                </a:lnTo>
                <a:lnTo>
                  <a:pt x="30" y="653"/>
                </a:lnTo>
                <a:lnTo>
                  <a:pt x="43" y="653"/>
                </a:lnTo>
                <a:lnTo>
                  <a:pt x="60" y="658"/>
                </a:lnTo>
                <a:lnTo>
                  <a:pt x="73" y="658"/>
                </a:lnTo>
                <a:lnTo>
                  <a:pt x="90" y="658"/>
                </a:lnTo>
                <a:lnTo>
                  <a:pt x="108" y="662"/>
                </a:lnTo>
                <a:lnTo>
                  <a:pt x="120" y="666"/>
                </a:lnTo>
                <a:lnTo>
                  <a:pt x="138" y="671"/>
                </a:lnTo>
                <a:lnTo>
                  <a:pt x="151" y="675"/>
                </a:lnTo>
                <a:lnTo>
                  <a:pt x="168" y="684"/>
                </a:lnTo>
                <a:lnTo>
                  <a:pt x="181" y="692"/>
                </a:lnTo>
                <a:lnTo>
                  <a:pt x="198" y="697"/>
                </a:lnTo>
                <a:lnTo>
                  <a:pt x="215" y="701"/>
                </a:lnTo>
                <a:lnTo>
                  <a:pt x="228" y="701"/>
                </a:lnTo>
                <a:lnTo>
                  <a:pt x="245" y="705"/>
                </a:lnTo>
                <a:lnTo>
                  <a:pt x="258" y="705"/>
                </a:lnTo>
                <a:lnTo>
                  <a:pt x="275" y="710"/>
                </a:lnTo>
                <a:lnTo>
                  <a:pt x="288" y="714"/>
                </a:lnTo>
                <a:lnTo>
                  <a:pt x="305" y="714"/>
                </a:lnTo>
                <a:lnTo>
                  <a:pt x="322" y="714"/>
                </a:lnTo>
                <a:lnTo>
                  <a:pt x="335" y="705"/>
                </a:lnTo>
                <a:lnTo>
                  <a:pt x="352" y="692"/>
                </a:lnTo>
                <a:lnTo>
                  <a:pt x="365" y="666"/>
                </a:lnTo>
                <a:lnTo>
                  <a:pt x="382" y="610"/>
                </a:lnTo>
                <a:lnTo>
                  <a:pt x="395" y="493"/>
                </a:lnTo>
                <a:lnTo>
                  <a:pt x="412" y="290"/>
                </a:lnTo>
                <a:lnTo>
                  <a:pt x="430" y="99"/>
                </a:lnTo>
                <a:lnTo>
                  <a:pt x="442" y="0"/>
                </a:lnTo>
                <a:lnTo>
                  <a:pt x="460" y="34"/>
                </a:lnTo>
                <a:lnTo>
                  <a:pt x="473" y="125"/>
                </a:lnTo>
                <a:lnTo>
                  <a:pt x="490" y="216"/>
                </a:lnTo>
                <a:lnTo>
                  <a:pt x="503" y="294"/>
                </a:lnTo>
                <a:lnTo>
                  <a:pt x="520" y="355"/>
                </a:lnTo>
                <a:lnTo>
                  <a:pt x="537" y="402"/>
                </a:lnTo>
                <a:lnTo>
                  <a:pt x="550" y="446"/>
                </a:lnTo>
                <a:lnTo>
                  <a:pt x="567" y="489"/>
                </a:lnTo>
                <a:lnTo>
                  <a:pt x="580" y="524"/>
                </a:lnTo>
                <a:lnTo>
                  <a:pt x="597" y="545"/>
                </a:lnTo>
                <a:lnTo>
                  <a:pt x="610" y="558"/>
                </a:lnTo>
                <a:lnTo>
                  <a:pt x="627" y="558"/>
                </a:lnTo>
                <a:lnTo>
                  <a:pt x="644" y="541"/>
                </a:lnTo>
                <a:lnTo>
                  <a:pt x="657" y="498"/>
                </a:lnTo>
                <a:lnTo>
                  <a:pt x="674" y="428"/>
                </a:lnTo>
                <a:lnTo>
                  <a:pt x="687" y="320"/>
                </a:lnTo>
                <a:lnTo>
                  <a:pt x="704" y="203"/>
                </a:lnTo>
                <a:lnTo>
                  <a:pt x="717" y="117"/>
                </a:lnTo>
                <a:lnTo>
                  <a:pt x="734" y="95"/>
                </a:lnTo>
                <a:lnTo>
                  <a:pt x="752" y="130"/>
                </a:lnTo>
                <a:lnTo>
                  <a:pt x="764" y="195"/>
                </a:lnTo>
                <a:lnTo>
                  <a:pt x="782" y="260"/>
                </a:lnTo>
                <a:lnTo>
                  <a:pt x="795" y="316"/>
                </a:lnTo>
                <a:lnTo>
                  <a:pt x="812" y="359"/>
                </a:lnTo>
                <a:lnTo>
                  <a:pt x="825" y="398"/>
                </a:lnTo>
                <a:lnTo>
                  <a:pt x="842" y="428"/>
                </a:lnTo>
                <a:lnTo>
                  <a:pt x="859" y="450"/>
                </a:lnTo>
                <a:lnTo>
                  <a:pt x="872" y="459"/>
                </a:lnTo>
                <a:lnTo>
                  <a:pt x="889" y="454"/>
                </a:lnTo>
                <a:lnTo>
                  <a:pt x="902" y="428"/>
                </a:lnTo>
                <a:lnTo>
                  <a:pt x="919" y="381"/>
                </a:lnTo>
                <a:lnTo>
                  <a:pt x="932" y="307"/>
                </a:lnTo>
                <a:lnTo>
                  <a:pt x="949" y="229"/>
                </a:lnTo>
                <a:lnTo>
                  <a:pt x="966" y="186"/>
                </a:lnTo>
              </a:path>
            </a:pathLst>
          </a:custGeom>
          <a:noFill/>
          <a:ln w="0">
            <a:solidFill>
              <a:schemeClr val="bg2"/>
            </a:solidFill>
            <a:prstDash val="solid"/>
            <a:round/>
            <a:headEnd/>
            <a:tailEnd/>
          </a:ln>
        </p:spPr>
        <p:txBody>
          <a:bodyPr/>
          <a:lstStyle/>
          <a:p>
            <a:endParaRPr lang="en-US"/>
          </a:p>
        </p:txBody>
      </p:sp>
      <p:sp>
        <p:nvSpPr>
          <p:cNvPr id="16541" name="Rectangle 150"/>
          <p:cNvSpPr>
            <a:spLocks noChangeArrowheads="1"/>
          </p:cNvSpPr>
          <p:nvPr/>
        </p:nvSpPr>
        <p:spPr bwMode="auto">
          <a:xfrm>
            <a:off x="4803775" y="4437063"/>
            <a:ext cx="868363" cy="212725"/>
          </a:xfrm>
          <a:prstGeom prst="rect">
            <a:avLst/>
          </a:prstGeom>
          <a:noFill/>
          <a:ln w="9525">
            <a:noFill/>
            <a:miter lim="800000"/>
            <a:headEnd/>
            <a:tailEnd/>
          </a:ln>
        </p:spPr>
        <p:txBody>
          <a:bodyPr wrap="none" lIns="0" tIns="0" rIns="0" bIns="0">
            <a:spAutoFit/>
          </a:bodyPr>
          <a:lstStyle/>
          <a:p>
            <a:r>
              <a:rPr lang="en-GB" sz="1400">
                <a:solidFill>
                  <a:srgbClr val="990033"/>
                </a:solidFill>
              </a:rPr>
              <a:t>hidden states</a:t>
            </a:r>
          </a:p>
        </p:txBody>
      </p:sp>
      <p:sp>
        <p:nvSpPr>
          <p:cNvPr id="2" name="Text Box 153"/>
          <p:cNvSpPr txBox="1">
            <a:spLocks noChangeArrowheads="1"/>
          </p:cNvSpPr>
          <p:nvPr/>
        </p:nvSpPr>
        <p:spPr bwMode="auto">
          <a:xfrm>
            <a:off x="3332820" y="2573905"/>
            <a:ext cx="2295255" cy="304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GB" sz="1400" dirty="0" smtClean="0">
                <a:solidFill>
                  <a:schemeClr val="bg1"/>
                </a:solidFill>
              </a:rPr>
              <a:t>Descending </a:t>
            </a:r>
            <a:r>
              <a:rPr lang="en-GB" sz="1400" dirty="0">
                <a:solidFill>
                  <a:schemeClr val="bg1"/>
                </a:solidFill>
              </a:rPr>
              <a:t>predictions</a:t>
            </a:r>
          </a:p>
        </p:txBody>
      </p:sp>
      <p:sp>
        <p:nvSpPr>
          <p:cNvPr id="3" name="Text Box 154"/>
          <p:cNvSpPr txBox="1">
            <a:spLocks noChangeArrowheads="1"/>
          </p:cNvSpPr>
          <p:nvPr/>
        </p:nvSpPr>
        <p:spPr bwMode="auto">
          <a:xfrm>
            <a:off x="3332820" y="3796298"/>
            <a:ext cx="2295255" cy="307777"/>
          </a:xfrm>
          <a:prstGeom prst="rect">
            <a:avLst/>
          </a:prstGeom>
          <a:solidFill>
            <a:schemeClr val="accent2">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defRPr/>
            </a:pPr>
            <a:r>
              <a:rPr lang="en-GB" sz="1400" dirty="0" smtClean="0">
                <a:solidFill>
                  <a:schemeClr val="bg1"/>
                </a:solidFill>
              </a:rPr>
              <a:t>Ascending prediction </a:t>
            </a:r>
            <a:r>
              <a:rPr lang="en-GB" sz="1400" dirty="0">
                <a:solidFill>
                  <a:schemeClr val="bg1"/>
                </a:solidFill>
              </a:rPr>
              <a:t>error</a:t>
            </a:r>
          </a:p>
        </p:txBody>
      </p:sp>
      <p:sp>
        <p:nvSpPr>
          <p:cNvPr id="16548" name="Rectangle 156"/>
          <p:cNvSpPr>
            <a:spLocks noChangeArrowheads="1"/>
          </p:cNvSpPr>
          <p:nvPr/>
        </p:nvSpPr>
        <p:spPr bwMode="auto">
          <a:xfrm>
            <a:off x="7373938" y="2859088"/>
            <a:ext cx="1539875" cy="1546225"/>
          </a:xfrm>
          <a:prstGeom prst="rect">
            <a:avLst/>
          </a:prstGeom>
          <a:solidFill>
            <a:srgbClr val="FFFFFF"/>
          </a:solidFill>
          <a:ln w="9525">
            <a:noFill/>
            <a:miter lim="800000"/>
            <a:headEnd/>
            <a:tailEnd/>
          </a:ln>
        </p:spPr>
        <p:txBody>
          <a:bodyPr/>
          <a:lstStyle/>
          <a:p>
            <a:endParaRPr lang="en-GB"/>
          </a:p>
        </p:txBody>
      </p:sp>
      <p:sp>
        <p:nvSpPr>
          <p:cNvPr id="16549" name="Rectangle 157"/>
          <p:cNvSpPr>
            <a:spLocks noChangeArrowheads="1"/>
          </p:cNvSpPr>
          <p:nvPr/>
        </p:nvSpPr>
        <p:spPr bwMode="auto">
          <a:xfrm>
            <a:off x="7373938" y="2859088"/>
            <a:ext cx="1539875" cy="1546225"/>
          </a:xfrm>
          <a:prstGeom prst="rect">
            <a:avLst/>
          </a:prstGeom>
          <a:noFill/>
          <a:ln w="0">
            <a:solidFill>
              <a:srgbClr val="FFFFFF"/>
            </a:solidFill>
            <a:miter lim="800000"/>
            <a:headEnd/>
            <a:tailEnd/>
          </a:ln>
        </p:spPr>
        <p:txBody>
          <a:bodyPr/>
          <a:lstStyle/>
          <a:p>
            <a:endParaRPr lang="en-GB"/>
          </a:p>
        </p:txBody>
      </p:sp>
      <p:sp>
        <p:nvSpPr>
          <p:cNvPr id="16550" name="Freeform 158"/>
          <p:cNvSpPr>
            <a:spLocks/>
          </p:cNvSpPr>
          <p:nvPr/>
        </p:nvSpPr>
        <p:spPr bwMode="auto">
          <a:xfrm>
            <a:off x="7373938" y="4405313"/>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551" name="Freeform 159"/>
          <p:cNvSpPr>
            <a:spLocks/>
          </p:cNvSpPr>
          <p:nvPr/>
        </p:nvSpPr>
        <p:spPr bwMode="auto">
          <a:xfrm>
            <a:off x="7373938" y="3890963"/>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552" name="Freeform 160"/>
          <p:cNvSpPr>
            <a:spLocks/>
          </p:cNvSpPr>
          <p:nvPr/>
        </p:nvSpPr>
        <p:spPr bwMode="auto">
          <a:xfrm>
            <a:off x="7373938" y="2859088"/>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553" name="Line 161"/>
          <p:cNvSpPr>
            <a:spLocks noChangeShapeType="1"/>
          </p:cNvSpPr>
          <p:nvPr/>
        </p:nvSpPr>
        <p:spPr bwMode="auto">
          <a:xfrm>
            <a:off x="7373938" y="2859088"/>
            <a:ext cx="1539875" cy="0"/>
          </a:xfrm>
          <a:prstGeom prst="line">
            <a:avLst/>
          </a:prstGeom>
          <a:noFill/>
          <a:ln w="0">
            <a:solidFill>
              <a:srgbClr val="000000"/>
            </a:solidFill>
            <a:round/>
            <a:headEnd/>
            <a:tailEnd/>
          </a:ln>
        </p:spPr>
        <p:txBody>
          <a:bodyPr/>
          <a:lstStyle/>
          <a:p>
            <a:endParaRPr lang="en-US"/>
          </a:p>
        </p:txBody>
      </p:sp>
      <p:sp>
        <p:nvSpPr>
          <p:cNvPr id="16554" name="Freeform 162"/>
          <p:cNvSpPr>
            <a:spLocks/>
          </p:cNvSpPr>
          <p:nvPr/>
        </p:nvSpPr>
        <p:spPr bwMode="auto">
          <a:xfrm>
            <a:off x="7373938" y="2859088"/>
            <a:ext cx="1539875" cy="1546225"/>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555" name="Line 163"/>
          <p:cNvSpPr>
            <a:spLocks noChangeShapeType="1"/>
          </p:cNvSpPr>
          <p:nvPr/>
        </p:nvSpPr>
        <p:spPr bwMode="auto">
          <a:xfrm flipV="1">
            <a:off x="7373938" y="2859088"/>
            <a:ext cx="0" cy="1546225"/>
          </a:xfrm>
          <a:prstGeom prst="line">
            <a:avLst/>
          </a:prstGeom>
          <a:noFill/>
          <a:ln w="0">
            <a:solidFill>
              <a:srgbClr val="000000"/>
            </a:solidFill>
            <a:round/>
            <a:headEnd/>
            <a:tailEnd/>
          </a:ln>
        </p:spPr>
        <p:txBody>
          <a:bodyPr/>
          <a:lstStyle/>
          <a:p>
            <a:endParaRPr lang="en-US"/>
          </a:p>
        </p:txBody>
      </p:sp>
      <p:sp>
        <p:nvSpPr>
          <p:cNvPr id="16556" name="Line 164"/>
          <p:cNvSpPr>
            <a:spLocks noChangeShapeType="1"/>
          </p:cNvSpPr>
          <p:nvPr/>
        </p:nvSpPr>
        <p:spPr bwMode="auto">
          <a:xfrm>
            <a:off x="7373938" y="4405313"/>
            <a:ext cx="1539875" cy="0"/>
          </a:xfrm>
          <a:prstGeom prst="line">
            <a:avLst/>
          </a:prstGeom>
          <a:noFill/>
          <a:ln w="0">
            <a:solidFill>
              <a:srgbClr val="000000"/>
            </a:solidFill>
            <a:round/>
            <a:headEnd/>
            <a:tailEnd/>
          </a:ln>
        </p:spPr>
        <p:txBody>
          <a:bodyPr/>
          <a:lstStyle/>
          <a:p>
            <a:endParaRPr lang="en-US"/>
          </a:p>
        </p:txBody>
      </p:sp>
      <p:sp>
        <p:nvSpPr>
          <p:cNvPr id="16557" name="Line 165"/>
          <p:cNvSpPr>
            <a:spLocks noChangeShapeType="1"/>
          </p:cNvSpPr>
          <p:nvPr/>
        </p:nvSpPr>
        <p:spPr bwMode="auto">
          <a:xfrm flipV="1">
            <a:off x="7373938" y="2859088"/>
            <a:ext cx="0" cy="1546225"/>
          </a:xfrm>
          <a:prstGeom prst="line">
            <a:avLst/>
          </a:prstGeom>
          <a:noFill/>
          <a:ln w="0">
            <a:solidFill>
              <a:srgbClr val="000000"/>
            </a:solidFill>
            <a:round/>
            <a:headEnd/>
            <a:tailEnd/>
          </a:ln>
        </p:spPr>
        <p:txBody>
          <a:bodyPr/>
          <a:lstStyle/>
          <a:p>
            <a:endParaRPr lang="en-US"/>
          </a:p>
        </p:txBody>
      </p:sp>
      <p:sp>
        <p:nvSpPr>
          <p:cNvPr id="16558" name="Line 166"/>
          <p:cNvSpPr>
            <a:spLocks noChangeShapeType="1"/>
          </p:cNvSpPr>
          <p:nvPr/>
        </p:nvSpPr>
        <p:spPr bwMode="auto">
          <a:xfrm flipV="1">
            <a:off x="7599363" y="4384675"/>
            <a:ext cx="0" cy="20638"/>
          </a:xfrm>
          <a:prstGeom prst="line">
            <a:avLst/>
          </a:prstGeom>
          <a:noFill/>
          <a:ln w="0">
            <a:solidFill>
              <a:srgbClr val="000000"/>
            </a:solidFill>
            <a:round/>
            <a:headEnd/>
            <a:tailEnd/>
          </a:ln>
        </p:spPr>
        <p:txBody>
          <a:bodyPr/>
          <a:lstStyle/>
          <a:p>
            <a:endParaRPr lang="en-US"/>
          </a:p>
        </p:txBody>
      </p:sp>
      <p:sp>
        <p:nvSpPr>
          <p:cNvPr id="16559" name="Line 167"/>
          <p:cNvSpPr>
            <a:spLocks noChangeShapeType="1"/>
          </p:cNvSpPr>
          <p:nvPr/>
        </p:nvSpPr>
        <p:spPr bwMode="auto">
          <a:xfrm>
            <a:off x="7599363" y="2859088"/>
            <a:ext cx="0" cy="14287"/>
          </a:xfrm>
          <a:prstGeom prst="line">
            <a:avLst/>
          </a:prstGeom>
          <a:noFill/>
          <a:ln w="0">
            <a:solidFill>
              <a:srgbClr val="000000"/>
            </a:solidFill>
            <a:round/>
            <a:headEnd/>
            <a:tailEnd/>
          </a:ln>
        </p:spPr>
        <p:txBody>
          <a:bodyPr/>
          <a:lstStyle/>
          <a:p>
            <a:endParaRPr lang="en-US"/>
          </a:p>
        </p:txBody>
      </p:sp>
      <p:sp>
        <p:nvSpPr>
          <p:cNvPr id="16560" name="Rectangle 168"/>
          <p:cNvSpPr>
            <a:spLocks noChangeArrowheads="1"/>
          </p:cNvSpPr>
          <p:nvPr/>
        </p:nvSpPr>
        <p:spPr bwMode="auto">
          <a:xfrm>
            <a:off x="7558088"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561" name="Line 169"/>
          <p:cNvSpPr>
            <a:spLocks noChangeShapeType="1"/>
          </p:cNvSpPr>
          <p:nvPr/>
        </p:nvSpPr>
        <p:spPr bwMode="auto">
          <a:xfrm flipV="1">
            <a:off x="7837488" y="4384675"/>
            <a:ext cx="0" cy="20638"/>
          </a:xfrm>
          <a:prstGeom prst="line">
            <a:avLst/>
          </a:prstGeom>
          <a:noFill/>
          <a:ln w="0">
            <a:solidFill>
              <a:srgbClr val="000000"/>
            </a:solidFill>
            <a:round/>
            <a:headEnd/>
            <a:tailEnd/>
          </a:ln>
        </p:spPr>
        <p:txBody>
          <a:bodyPr/>
          <a:lstStyle/>
          <a:p>
            <a:endParaRPr lang="en-US"/>
          </a:p>
        </p:txBody>
      </p:sp>
      <p:sp>
        <p:nvSpPr>
          <p:cNvPr id="16562" name="Line 170"/>
          <p:cNvSpPr>
            <a:spLocks noChangeShapeType="1"/>
          </p:cNvSpPr>
          <p:nvPr/>
        </p:nvSpPr>
        <p:spPr bwMode="auto">
          <a:xfrm>
            <a:off x="7837488" y="2859088"/>
            <a:ext cx="0" cy="14287"/>
          </a:xfrm>
          <a:prstGeom prst="line">
            <a:avLst/>
          </a:prstGeom>
          <a:noFill/>
          <a:ln w="0">
            <a:solidFill>
              <a:srgbClr val="000000"/>
            </a:solidFill>
            <a:round/>
            <a:headEnd/>
            <a:tailEnd/>
          </a:ln>
        </p:spPr>
        <p:txBody>
          <a:bodyPr/>
          <a:lstStyle/>
          <a:p>
            <a:endParaRPr lang="en-US"/>
          </a:p>
        </p:txBody>
      </p:sp>
      <p:sp>
        <p:nvSpPr>
          <p:cNvPr id="16563" name="Rectangle 171"/>
          <p:cNvSpPr>
            <a:spLocks noChangeArrowheads="1"/>
          </p:cNvSpPr>
          <p:nvPr/>
        </p:nvSpPr>
        <p:spPr bwMode="auto">
          <a:xfrm>
            <a:off x="7796213"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564" name="Line 172"/>
          <p:cNvSpPr>
            <a:spLocks noChangeShapeType="1"/>
          </p:cNvSpPr>
          <p:nvPr/>
        </p:nvSpPr>
        <p:spPr bwMode="auto">
          <a:xfrm flipV="1">
            <a:off x="8083550" y="4384675"/>
            <a:ext cx="0" cy="20638"/>
          </a:xfrm>
          <a:prstGeom prst="line">
            <a:avLst/>
          </a:prstGeom>
          <a:noFill/>
          <a:ln w="0">
            <a:solidFill>
              <a:srgbClr val="000000"/>
            </a:solidFill>
            <a:round/>
            <a:headEnd/>
            <a:tailEnd/>
          </a:ln>
        </p:spPr>
        <p:txBody>
          <a:bodyPr/>
          <a:lstStyle/>
          <a:p>
            <a:endParaRPr lang="en-US"/>
          </a:p>
        </p:txBody>
      </p:sp>
      <p:sp>
        <p:nvSpPr>
          <p:cNvPr id="16565" name="Line 173"/>
          <p:cNvSpPr>
            <a:spLocks noChangeShapeType="1"/>
          </p:cNvSpPr>
          <p:nvPr/>
        </p:nvSpPr>
        <p:spPr bwMode="auto">
          <a:xfrm>
            <a:off x="8083550" y="2859088"/>
            <a:ext cx="0" cy="14287"/>
          </a:xfrm>
          <a:prstGeom prst="line">
            <a:avLst/>
          </a:prstGeom>
          <a:noFill/>
          <a:ln w="0">
            <a:solidFill>
              <a:srgbClr val="000000"/>
            </a:solidFill>
            <a:round/>
            <a:headEnd/>
            <a:tailEnd/>
          </a:ln>
        </p:spPr>
        <p:txBody>
          <a:bodyPr/>
          <a:lstStyle/>
          <a:p>
            <a:endParaRPr lang="en-US"/>
          </a:p>
        </p:txBody>
      </p:sp>
      <p:sp>
        <p:nvSpPr>
          <p:cNvPr id="16566" name="Rectangle 174"/>
          <p:cNvSpPr>
            <a:spLocks noChangeArrowheads="1"/>
          </p:cNvSpPr>
          <p:nvPr/>
        </p:nvSpPr>
        <p:spPr bwMode="auto">
          <a:xfrm>
            <a:off x="8042275"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30</a:t>
            </a:r>
            <a:endParaRPr lang="en-GB"/>
          </a:p>
        </p:txBody>
      </p:sp>
      <p:sp>
        <p:nvSpPr>
          <p:cNvPr id="16567" name="Line 175"/>
          <p:cNvSpPr>
            <a:spLocks noChangeShapeType="1"/>
          </p:cNvSpPr>
          <p:nvPr/>
        </p:nvSpPr>
        <p:spPr bwMode="auto">
          <a:xfrm flipV="1">
            <a:off x="8328025" y="4384675"/>
            <a:ext cx="0" cy="20638"/>
          </a:xfrm>
          <a:prstGeom prst="line">
            <a:avLst/>
          </a:prstGeom>
          <a:noFill/>
          <a:ln w="0">
            <a:solidFill>
              <a:srgbClr val="000000"/>
            </a:solidFill>
            <a:round/>
            <a:headEnd/>
            <a:tailEnd/>
          </a:ln>
        </p:spPr>
        <p:txBody>
          <a:bodyPr/>
          <a:lstStyle/>
          <a:p>
            <a:endParaRPr lang="en-US"/>
          </a:p>
        </p:txBody>
      </p:sp>
      <p:sp>
        <p:nvSpPr>
          <p:cNvPr id="16568" name="Line 176"/>
          <p:cNvSpPr>
            <a:spLocks noChangeShapeType="1"/>
          </p:cNvSpPr>
          <p:nvPr/>
        </p:nvSpPr>
        <p:spPr bwMode="auto">
          <a:xfrm>
            <a:off x="8328025" y="2859088"/>
            <a:ext cx="0" cy="14287"/>
          </a:xfrm>
          <a:prstGeom prst="line">
            <a:avLst/>
          </a:prstGeom>
          <a:noFill/>
          <a:ln w="0">
            <a:solidFill>
              <a:srgbClr val="000000"/>
            </a:solidFill>
            <a:round/>
            <a:headEnd/>
            <a:tailEnd/>
          </a:ln>
        </p:spPr>
        <p:txBody>
          <a:bodyPr/>
          <a:lstStyle/>
          <a:p>
            <a:endParaRPr lang="en-US"/>
          </a:p>
        </p:txBody>
      </p:sp>
      <p:sp>
        <p:nvSpPr>
          <p:cNvPr id="16569" name="Rectangle 177"/>
          <p:cNvSpPr>
            <a:spLocks noChangeArrowheads="1"/>
          </p:cNvSpPr>
          <p:nvPr/>
        </p:nvSpPr>
        <p:spPr bwMode="auto">
          <a:xfrm>
            <a:off x="8286750"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a:p>
        </p:txBody>
      </p:sp>
      <p:sp>
        <p:nvSpPr>
          <p:cNvPr id="16570" name="Line 178"/>
          <p:cNvSpPr>
            <a:spLocks noChangeShapeType="1"/>
          </p:cNvSpPr>
          <p:nvPr/>
        </p:nvSpPr>
        <p:spPr bwMode="auto">
          <a:xfrm flipV="1">
            <a:off x="8574088" y="4384675"/>
            <a:ext cx="0" cy="20638"/>
          </a:xfrm>
          <a:prstGeom prst="line">
            <a:avLst/>
          </a:prstGeom>
          <a:noFill/>
          <a:ln w="0">
            <a:solidFill>
              <a:srgbClr val="000000"/>
            </a:solidFill>
            <a:round/>
            <a:headEnd/>
            <a:tailEnd/>
          </a:ln>
        </p:spPr>
        <p:txBody>
          <a:bodyPr/>
          <a:lstStyle/>
          <a:p>
            <a:endParaRPr lang="en-US"/>
          </a:p>
        </p:txBody>
      </p:sp>
      <p:sp>
        <p:nvSpPr>
          <p:cNvPr id="16571" name="Line 179"/>
          <p:cNvSpPr>
            <a:spLocks noChangeShapeType="1"/>
          </p:cNvSpPr>
          <p:nvPr/>
        </p:nvSpPr>
        <p:spPr bwMode="auto">
          <a:xfrm>
            <a:off x="8574088" y="2859088"/>
            <a:ext cx="0" cy="14287"/>
          </a:xfrm>
          <a:prstGeom prst="line">
            <a:avLst/>
          </a:prstGeom>
          <a:noFill/>
          <a:ln w="0">
            <a:solidFill>
              <a:srgbClr val="000000"/>
            </a:solidFill>
            <a:round/>
            <a:headEnd/>
            <a:tailEnd/>
          </a:ln>
        </p:spPr>
        <p:txBody>
          <a:bodyPr/>
          <a:lstStyle/>
          <a:p>
            <a:endParaRPr lang="en-US"/>
          </a:p>
        </p:txBody>
      </p:sp>
      <p:sp>
        <p:nvSpPr>
          <p:cNvPr id="16572" name="Rectangle 180"/>
          <p:cNvSpPr>
            <a:spLocks noChangeArrowheads="1"/>
          </p:cNvSpPr>
          <p:nvPr/>
        </p:nvSpPr>
        <p:spPr bwMode="auto">
          <a:xfrm>
            <a:off x="8532813"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50</a:t>
            </a:r>
            <a:endParaRPr lang="en-GB"/>
          </a:p>
        </p:txBody>
      </p:sp>
      <p:sp>
        <p:nvSpPr>
          <p:cNvPr id="16573" name="Line 181"/>
          <p:cNvSpPr>
            <a:spLocks noChangeShapeType="1"/>
          </p:cNvSpPr>
          <p:nvPr/>
        </p:nvSpPr>
        <p:spPr bwMode="auto">
          <a:xfrm flipV="1">
            <a:off x="8812213" y="4384675"/>
            <a:ext cx="0" cy="20638"/>
          </a:xfrm>
          <a:prstGeom prst="line">
            <a:avLst/>
          </a:prstGeom>
          <a:noFill/>
          <a:ln w="0">
            <a:solidFill>
              <a:srgbClr val="000000"/>
            </a:solidFill>
            <a:round/>
            <a:headEnd/>
            <a:tailEnd/>
          </a:ln>
        </p:spPr>
        <p:txBody>
          <a:bodyPr/>
          <a:lstStyle/>
          <a:p>
            <a:endParaRPr lang="en-US"/>
          </a:p>
        </p:txBody>
      </p:sp>
      <p:sp>
        <p:nvSpPr>
          <p:cNvPr id="16574" name="Line 182"/>
          <p:cNvSpPr>
            <a:spLocks noChangeShapeType="1"/>
          </p:cNvSpPr>
          <p:nvPr/>
        </p:nvSpPr>
        <p:spPr bwMode="auto">
          <a:xfrm>
            <a:off x="8812213" y="2859088"/>
            <a:ext cx="0" cy="14287"/>
          </a:xfrm>
          <a:prstGeom prst="line">
            <a:avLst/>
          </a:prstGeom>
          <a:noFill/>
          <a:ln w="0">
            <a:solidFill>
              <a:srgbClr val="000000"/>
            </a:solidFill>
            <a:round/>
            <a:headEnd/>
            <a:tailEnd/>
          </a:ln>
        </p:spPr>
        <p:txBody>
          <a:bodyPr/>
          <a:lstStyle/>
          <a:p>
            <a:endParaRPr lang="en-US"/>
          </a:p>
        </p:txBody>
      </p:sp>
      <p:sp>
        <p:nvSpPr>
          <p:cNvPr id="16575" name="Rectangle 183"/>
          <p:cNvSpPr>
            <a:spLocks noChangeArrowheads="1"/>
          </p:cNvSpPr>
          <p:nvPr/>
        </p:nvSpPr>
        <p:spPr bwMode="auto">
          <a:xfrm>
            <a:off x="8770938"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a:p>
        </p:txBody>
      </p:sp>
      <p:sp>
        <p:nvSpPr>
          <p:cNvPr id="16576" name="Line 184"/>
          <p:cNvSpPr>
            <a:spLocks noChangeShapeType="1"/>
          </p:cNvSpPr>
          <p:nvPr/>
        </p:nvSpPr>
        <p:spPr bwMode="auto">
          <a:xfrm>
            <a:off x="7373938" y="4405313"/>
            <a:ext cx="20637" cy="0"/>
          </a:xfrm>
          <a:prstGeom prst="line">
            <a:avLst/>
          </a:prstGeom>
          <a:noFill/>
          <a:ln w="0">
            <a:solidFill>
              <a:srgbClr val="000000"/>
            </a:solidFill>
            <a:round/>
            <a:headEnd/>
            <a:tailEnd/>
          </a:ln>
        </p:spPr>
        <p:txBody>
          <a:bodyPr/>
          <a:lstStyle/>
          <a:p>
            <a:endParaRPr lang="en-US"/>
          </a:p>
        </p:txBody>
      </p:sp>
      <p:sp>
        <p:nvSpPr>
          <p:cNvPr id="16577" name="Line 185"/>
          <p:cNvSpPr>
            <a:spLocks noChangeShapeType="1"/>
          </p:cNvSpPr>
          <p:nvPr/>
        </p:nvSpPr>
        <p:spPr bwMode="auto">
          <a:xfrm flipH="1">
            <a:off x="8894763" y="4405313"/>
            <a:ext cx="19050" cy="0"/>
          </a:xfrm>
          <a:prstGeom prst="line">
            <a:avLst/>
          </a:prstGeom>
          <a:noFill/>
          <a:ln w="0">
            <a:solidFill>
              <a:srgbClr val="000000"/>
            </a:solidFill>
            <a:round/>
            <a:headEnd/>
            <a:tailEnd/>
          </a:ln>
        </p:spPr>
        <p:txBody>
          <a:bodyPr/>
          <a:lstStyle/>
          <a:p>
            <a:endParaRPr lang="en-US"/>
          </a:p>
        </p:txBody>
      </p:sp>
      <p:sp>
        <p:nvSpPr>
          <p:cNvPr id="16578" name="Rectangle 186"/>
          <p:cNvSpPr>
            <a:spLocks noChangeArrowheads="1"/>
          </p:cNvSpPr>
          <p:nvPr/>
        </p:nvSpPr>
        <p:spPr bwMode="auto">
          <a:xfrm>
            <a:off x="7245350" y="4351338"/>
            <a:ext cx="106363"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579" name="Line 187"/>
          <p:cNvSpPr>
            <a:spLocks noChangeShapeType="1"/>
          </p:cNvSpPr>
          <p:nvPr/>
        </p:nvSpPr>
        <p:spPr bwMode="auto">
          <a:xfrm>
            <a:off x="7373938" y="4144963"/>
            <a:ext cx="20637" cy="0"/>
          </a:xfrm>
          <a:prstGeom prst="line">
            <a:avLst/>
          </a:prstGeom>
          <a:noFill/>
          <a:ln w="0">
            <a:solidFill>
              <a:srgbClr val="000000"/>
            </a:solidFill>
            <a:round/>
            <a:headEnd/>
            <a:tailEnd/>
          </a:ln>
        </p:spPr>
        <p:txBody>
          <a:bodyPr/>
          <a:lstStyle/>
          <a:p>
            <a:endParaRPr lang="en-US"/>
          </a:p>
        </p:txBody>
      </p:sp>
      <p:sp>
        <p:nvSpPr>
          <p:cNvPr id="16580" name="Line 188"/>
          <p:cNvSpPr>
            <a:spLocks noChangeShapeType="1"/>
          </p:cNvSpPr>
          <p:nvPr/>
        </p:nvSpPr>
        <p:spPr bwMode="auto">
          <a:xfrm flipH="1">
            <a:off x="8894763" y="4144963"/>
            <a:ext cx="19050" cy="0"/>
          </a:xfrm>
          <a:prstGeom prst="line">
            <a:avLst/>
          </a:prstGeom>
          <a:noFill/>
          <a:ln w="0">
            <a:solidFill>
              <a:srgbClr val="000000"/>
            </a:solidFill>
            <a:round/>
            <a:headEnd/>
            <a:tailEnd/>
          </a:ln>
        </p:spPr>
        <p:txBody>
          <a:bodyPr/>
          <a:lstStyle/>
          <a:p>
            <a:endParaRPr lang="en-US"/>
          </a:p>
        </p:txBody>
      </p:sp>
      <p:sp>
        <p:nvSpPr>
          <p:cNvPr id="16581" name="Rectangle 189"/>
          <p:cNvSpPr>
            <a:spLocks noChangeArrowheads="1"/>
          </p:cNvSpPr>
          <p:nvPr/>
        </p:nvSpPr>
        <p:spPr bwMode="auto">
          <a:xfrm>
            <a:off x="7285038" y="4089400"/>
            <a:ext cx="65087" cy="106363"/>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582" name="Line 190"/>
          <p:cNvSpPr>
            <a:spLocks noChangeShapeType="1"/>
          </p:cNvSpPr>
          <p:nvPr/>
        </p:nvSpPr>
        <p:spPr bwMode="auto">
          <a:xfrm>
            <a:off x="7373938" y="3890963"/>
            <a:ext cx="20637" cy="0"/>
          </a:xfrm>
          <a:prstGeom prst="line">
            <a:avLst/>
          </a:prstGeom>
          <a:noFill/>
          <a:ln w="0">
            <a:solidFill>
              <a:srgbClr val="000000"/>
            </a:solidFill>
            <a:round/>
            <a:headEnd/>
            <a:tailEnd/>
          </a:ln>
        </p:spPr>
        <p:txBody>
          <a:bodyPr/>
          <a:lstStyle/>
          <a:p>
            <a:endParaRPr lang="en-US"/>
          </a:p>
        </p:txBody>
      </p:sp>
      <p:sp>
        <p:nvSpPr>
          <p:cNvPr id="16583" name="Line 191"/>
          <p:cNvSpPr>
            <a:spLocks noChangeShapeType="1"/>
          </p:cNvSpPr>
          <p:nvPr/>
        </p:nvSpPr>
        <p:spPr bwMode="auto">
          <a:xfrm flipH="1">
            <a:off x="8894763" y="3890963"/>
            <a:ext cx="19050" cy="0"/>
          </a:xfrm>
          <a:prstGeom prst="line">
            <a:avLst/>
          </a:prstGeom>
          <a:noFill/>
          <a:ln w="0">
            <a:solidFill>
              <a:srgbClr val="000000"/>
            </a:solidFill>
            <a:round/>
            <a:headEnd/>
            <a:tailEnd/>
          </a:ln>
        </p:spPr>
        <p:txBody>
          <a:bodyPr/>
          <a:lstStyle/>
          <a:p>
            <a:endParaRPr lang="en-US"/>
          </a:p>
        </p:txBody>
      </p:sp>
      <p:sp>
        <p:nvSpPr>
          <p:cNvPr id="16584" name="Rectangle 192"/>
          <p:cNvSpPr>
            <a:spLocks noChangeArrowheads="1"/>
          </p:cNvSpPr>
          <p:nvPr/>
        </p:nvSpPr>
        <p:spPr bwMode="auto">
          <a:xfrm>
            <a:off x="7313613" y="38354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16585" name="Line 193"/>
          <p:cNvSpPr>
            <a:spLocks noChangeShapeType="1"/>
          </p:cNvSpPr>
          <p:nvPr/>
        </p:nvSpPr>
        <p:spPr bwMode="auto">
          <a:xfrm>
            <a:off x="7373938" y="3629025"/>
            <a:ext cx="20637" cy="0"/>
          </a:xfrm>
          <a:prstGeom prst="line">
            <a:avLst/>
          </a:prstGeom>
          <a:noFill/>
          <a:ln w="0">
            <a:solidFill>
              <a:srgbClr val="000000"/>
            </a:solidFill>
            <a:round/>
            <a:headEnd/>
            <a:tailEnd/>
          </a:ln>
        </p:spPr>
        <p:txBody>
          <a:bodyPr/>
          <a:lstStyle/>
          <a:p>
            <a:endParaRPr lang="en-US"/>
          </a:p>
        </p:txBody>
      </p:sp>
      <p:sp>
        <p:nvSpPr>
          <p:cNvPr id="16586" name="Line 194"/>
          <p:cNvSpPr>
            <a:spLocks noChangeShapeType="1"/>
          </p:cNvSpPr>
          <p:nvPr/>
        </p:nvSpPr>
        <p:spPr bwMode="auto">
          <a:xfrm flipH="1">
            <a:off x="8894763" y="3629025"/>
            <a:ext cx="19050" cy="0"/>
          </a:xfrm>
          <a:prstGeom prst="line">
            <a:avLst/>
          </a:prstGeom>
          <a:noFill/>
          <a:ln w="0">
            <a:solidFill>
              <a:srgbClr val="000000"/>
            </a:solidFill>
            <a:round/>
            <a:headEnd/>
            <a:tailEnd/>
          </a:ln>
        </p:spPr>
        <p:txBody>
          <a:bodyPr/>
          <a:lstStyle/>
          <a:p>
            <a:endParaRPr lang="en-US"/>
          </a:p>
        </p:txBody>
      </p:sp>
      <p:sp>
        <p:nvSpPr>
          <p:cNvPr id="16587" name="Rectangle 195"/>
          <p:cNvSpPr>
            <a:spLocks noChangeArrowheads="1"/>
          </p:cNvSpPr>
          <p:nvPr/>
        </p:nvSpPr>
        <p:spPr bwMode="auto">
          <a:xfrm>
            <a:off x="7313613" y="357346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588" name="Line 196"/>
          <p:cNvSpPr>
            <a:spLocks noChangeShapeType="1"/>
          </p:cNvSpPr>
          <p:nvPr/>
        </p:nvSpPr>
        <p:spPr bwMode="auto">
          <a:xfrm>
            <a:off x="7373938" y="3375025"/>
            <a:ext cx="20637" cy="0"/>
          </a:xfrm>
          <a:prstGeom prst="line">
            <a:avLst/>
          </a:prstGeom>
          <a:noFill/>
          <a:ln w="0">
            <a:solidFill>
              <a:srgbClr val="000000"/>
            </a:solidFill>
            <a:round/>
            <a:headEnd/>
            <a:tailEnd/>
          </a:ln>
        </p:spPr>
        <p:txBody>
          <a:bodyPr/>
          <a:lstStyle/>
          <a:p>
            <a:endParaRPr lang="en-US"/>
          </a:p>
        </p:txBody>
      </p:sp>
      <p:sp>
        <p:nvSpPr>
          <p:cNvPr id="16589" name="Line 197"/>
          <p:cNvSpPr>
            <a:spLocks noChangeShapeType="1"/>
          </p:cNvSpPr>
          <p:nvPr/>
        </p:nvSpPr>
        <p:spPr bwMode="auto">
          <a:xfrm flipH="1">
            <a:off x="8894763" y="3375025"/>
            <a:ext cx="19050" cy="0"/>
          </a:xfrm>
          <a:prstGeom prst="line">
            <a:avLst/>
          </a:prstGeom>
          <a:noFill/>
          <a:ln w="0">
            <a:solidFill>
              <a:srgbClr val="000000"/>
            </a:solidFill>
            <a:round/>
            <a:headEnd/>
            <a:tailEnd/>
          </a:ln>
        </p:spPr>
        <p:txBody>
          <a:bodyPr/>
          <a:lstStyle/>
          <a:p>
            <a:endParaRPr lang="en-US"/>
          </a:p>
        </p:txBody>
      </p:sp>
      <p:sp>
        <p:nvSpPr>
          <p:cNvPr id="16590" name="Rectangle 198"/>
          <p:cNvSpPr>
            <a:spLocks noChangeArrowheads="1"/>
          </p:cNvSpPr>
          <p:nvPr/>
        </p:nvSpPr>
        <p:spPr bwMode="auto">
          <a:xfrm>
            <a:off x="7272338" y="331946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591" name="Line 199"/>
          <p:cNvSpPr>
            <a:spLocks noChangeShapeType="1"/>
          </p:cNvSpPr>
          <p:nvPr/>
        </p:nvSpPr>
        <p:spPr bwMode="auto">
          <a:xfrm>
            <a:off x="7373938" y="3113088"/>
            <a:ext cx="20637" cy="0"/>
          </a:xfrm>
          <a:prstGeom prst="line">
            <a:avLst/>
          </a:prstGeom>
          <a:noFill/>
          <a:ln w="0">
            <a:solidFill>
              <a:srgbClr val="000000"/>
            </a:solidFill>
            <a:round/>
            <a:headEnd/>
            <a:tailEnd/>
          </a:ln>
        </p:spPr>
        <p:txBody>
          <a:bodyPr/>
          <a:lstStyle/>
          <a:p>
            <a:endParaRPr lang="en-US"/>
          </a:p>
        </p:txBody>
      </p:sp>
      <p:sp>
        <p:nvSpPr>
          <p:cNvPr id="16592" name="Line 200"/>
          <p:cNvSpPr>
            <a:spLocks noChangeShapeType="1"/>
          </p:cNvSpPr>
          <p:nvPr/>
        </p:nvSpPr>
        <p:spPr bwMode="auto">
          <a:xfrm flipH="1">
            <a:off x="8894763" y="3113088"/>
            <a:ext cx="19050" cy="0"/>
          </a:xfrm>
          <a:prstGeom prst="line">
            <a:avLst/>
          </a:prstGeom>
          <a:noFill/>
          <a:ln w="0">
            <a:solidFill>
              <a:srgbClr val="000000"/>
            </a:solidFill>
            <a:round/>
            <a:headEnd/>
            <a:tailEnd/>
          </a:ln>
        </p:spPr>
        <p:txBody>
          <a:bodyPr/>
          <a:lstStyle/>
          <a:p>
            <a:endParaRPr lang="en-US"/>
          </a:p>
        </p:txBody>
      </p:sp>
      <p:sp>
        <p:nvSpPr>
          <p:cNvPr id="16593" name="Rectangle 201"/>
          <p:cNvSpPr>
            <a:spLocks noChangeArrowheads="1"/>
          </p:cNvSpPr>
          <p:nvPr/>
        </p:nvSpPr>
        <p:spPr bwMode="auto">
          <a:xfrm>
            <a:off x="7272338" y="305911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15</a:t>
            </a:r>
            <a:endParaRPr lang="en-GB"/>
          </a:p>
        </p:txBody>
      </p:sp>
      <p:sp>
        <p:nvSpPr>
          <p:cNvPr id="16594" name="Line 202"/>
          <p:cNvSpPr>
            <a:spLocks noChangeShapeType="1"/>
          </p:cNvSpPr>
          <p:nvPr/>
        </p:nvSpPr>
        <p:spPr bwMode="auto">
          <a:xfrm>
            <a:off x="7373938" y="2859088"/>
            <a:ext cx="20637" cy="0"/>
          </a:xfrm>
          <a:prstGeom prst="line">
            <a:avLst/>
          </a:prstGeom>
          <a:noFill/>
          <a:ln w="0">
            <a:solidFill>
              <a:srgbClr val="000000"/>
            </a:solidFill>
            <a:round/>
            <a:headEnd/>
            <a:tailEnd/>
          </a:ln>
        </p:spPr>
        <p:txBody>
          <a:bodyPr/>
          <a:lstStyle/>
          <a:p>
            <a:endParaRPr lang="en-US"/>
          </a:p>
        </p:txBody>
      </p:sp>
      <p:sp>
        <p:nvSpPr>
          <p:cNvPr id="16595" name="Line 203"/>
          <p:cNvSpPr>
            <a:spLocks noChangeShapeType="1"/>
          </p:cNvSpPr>
          <p:nvPr/>
        </p:nvSpPr>
        <p:spPr bwMode="auto">
          <a:xfrm flipH="1">
            <a:off x="8894763" y="2859088"/>
            <a:ext cx="19050" cy="0"/>
          </a:xfrm>
          <a:prstGeom prst="line">
            <a:avLst/>
          </a:prstGeom>
          <a:noFill/>
          <a:ln w="0">
            <a:solidFill>
              <a:srgbClr val="000000"/>
            </a:solidFill>
            <a:round/>
            <a:headEnd/>
            <a:tailEnd/>
          </a:ln>
        </p:spPr>
        <p:txBody>
          <a:bodyPr/>
          <a:lstStyle/>
          <a:p>
            <a:endParaRPr lang="en-US"/>
          </a:p>
        </p:txBody>
      </p:sp>
      <p:sp>
        <p:nvSpPr>
          <p:cNvPr id="16596" name="Rectangle 204"/>
          <p:cNvSpPr>
            <a:spLocks noChangeArrowheads="1"/>
          </p:cNvSpPr>
          <p:nvPr/>
        </p:nvSpPr>
        <p:spPr bwMode="auto">
          <a:xfrm>
            <a:off x="7272338" y="280511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597" name="Line 205"/>
          <p:cNvSpPr>
            <a:spLocks noChangeShapeType="1"/>
          </p:cNvSpPr>
          <p:nvPr/>
        </p:nvSpPr>
        <p:spPr bwMode="auto">
          <a:xfrm>
            <a:off x="7373938" y="2859088"/>
            <a:ext cx="1539875" cy="0"/>
          </a:xfrm>
          <a:prstGeom prst="line">
            <a:avLst/>
          </a:prstGeom>
          <a:noFill/>
          <a:ln w="0">
            <a:solidFill>
              <a:srgbClr val="000000"/>
            </a:solidFill>
            <a:round/>
            <a:headEnd/>
            <a:tailEnd/>
          </a:ln>
        </p:spPr>
        <p:txBody>
          <a:bodyPr/>
          <a:lstStyle/>
          <a:p>
            <a:endParaRPr lang="en-US"/>
          </a:p>
        </p:txBody>
      </p:sp>
      <p:sp>
        <p:nvSpPr>
          <p:cNvPr id="16598" name="Freeform 206"/>
          <p:cNvSpPr>
            <a:spLocks/>
          </p:cNvSpPr>
          <p:nvPr/>
        </p:nvSpPr>
        <p:spPr bwMode="auto">
          <a:xfrm>
            <a:off x="7373938" y="2859088"/>
            <a:ext cx="1539875" cy="1546225"/>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599" name="Line 207"/>
          <p:cNvSpPr>
            <a:spLocks noChangeShapeType="1"/>
          </p:cNvSpPr>
          <p:nvPr/>
        </p:nvSpPr>
        <p:spPr bwMode="auto">
          <a:xfrm flipV="1">
            <a:off x="7373938" y="2859088"/>
            <a:ext cx="0" cy="1546225"/>
          </a:xfrm>
          <a:prstGeom prst="line">
            <a:avLst/>
          </a:prstGeom>
          <a:noFill/>
          <a:ln w="0">
            <a:solidFill>
              <a:srgbClr val="000000"/>
            </a:solidFill>
            <a:round/>
            <a:headEnd/>
            <a:tailEnd/>
          </a:ln>
        </p:spPr>
        <p:txBody>
          <a:bodyPr/>
          <a:lstStyle/>
          <a:p>
            <a:endParaRPr lang="en-US"/>
          </a:p>
        </p:txBody>
      </p:sp>
      <p:sp>
        <p:nvSpPr>
          <p:cNvPr id="16600" name="Freeform 208"/>
          <p:cNvSpPr>
            <a:spLocks/>
          </p:cNvSpPr>
          <p:nvPr/>
        </p:nvSpPr>
        <p:spPr bwMode="auto">
          <a:xfrm>
            <a:off x="7373938" y="3059113"/>
            <a:ext cx="1539875" cy="803275"/>
          </a:xfrm>
          <a:custGeom>
            <a:avLst/>
            <a:gdLst>
              <a:gd name="T0" fmla="*/ 2147483647 w 970"/>
              <a:gd name="T1" fmla="*/ 2147483647 h 506"/>
              <a:gd name="T2" fmla="*/ 2147483647 w 970"/>
              <a:gd name="T3" fmla="*/ 2147483647 h 506"/>
              <a:gd name="T4" fmla="*/ 2147483647 w 970"/>
              <a:gd name="T5" fmla="*/ 2147483647 h 506"/>
              <a:gd name="T6" fmla="*/ 2147483647 w 970"/>
              <a:gd name="T7" fmla="*/ 2147483647 h 506"/>
              <a:gd name="T8" fmla="*/ 2147483647 w 970"/>
              <a:gd name="T9" fmla="*/ 2147483647 h 506"/>
              <a:gd name="T10" fmla="*/ 2147483647 w 970"/>
              <a:gd name="T11" fmla="*/ 2147483647 h 506"/>
              <a:gd name="T12" fmla="*/ 2147483647 w 970"/>
              <a:gd name="T13" fmla="*/ 2147483647 h 506"/>
              <a:gd name="T14" fmla="*/ 2147483647 w 970"/>
              <a:gd name="T15" fmla="*/ 2147483647 h 506"/>
              <a:gd name="T16" fmla="*/ 2147483647 w 970"/>
              <a:gd name="T17" fmla="*/ 2147483647 h 506"/>
              <a:gd name="T18" fmla="*/ 2147483647 w 970"/>
              <a:gd name="T19" fmla="*/ 2147483647 h 506"/>
              <a:gd name="T20" fmla="*/ 2147483647 w 970"/>
              <a:gd name="T21" fmla="*/ 2147483647 h 506"/>
              <a:gd name="T22" fmla="*/ 2147483647 w 970"/>
              <a:gd name="T23" fmla="*/ 2147483647 h 506"/>
              <a:gd name="T24" fmla="*/ 2147483647 w 970"/>
              <a:gd name="T25" fmla="*/ 2147483647 h 506"/>
              <a:gd name="T26" fmla="*/ 2147483647 w 970"/>
              <a:gd name="T27" fmla="*/ 2147483647 h 506"/>
              <a:gd name="T28" fmla="*/ 2147483647 w 970"/>
              <a:gd name="T29" fmla="*/ 2147483647 h 506"/>
              <a:gd name="T30" fmla="*/ 2147483647 w 970"/>
              <a:gd name="T31" fmla="*/ 2147483647 h 506"/>
              <a:gd name="T32" fmla="*/ 2147483647 w 970"/>
              <a:gd name="T33" fmla="*/ 0 h 506"/>
              <a:gd name="T34" fmla="*/ 2147483647 w 970"/>
              <a:gd name="T35" fmla="*/ 2147483647 h 506"/>
              <a:gd name="T36" fmla="*/ 2147483647 w 970"/>
              <a:gd name="T37" fmla="*/ 0 h 506"/>
              <a:gd name="T38" fmla="*/ 2147483647 w 970"/>
              <a:gd name="T39" fmla="*/ 2147483647 h 506"/>
              <a:gd name="T40" fmla="*/ 2147483647 w 970"/>
              <a:gd name="T41" fmla="*/ 0 h 506"/>
              <a:gd name="T42" fmla="*/ 2147483647 w 970"/>
              <a:gd name="T43" fmla="*/ 2147483647 h 506"/>
              <a:gd name="T44" fmla="*/ 2147483647 w 970"/>
              <a:gd name="T45" fmla="*/ 2147483647 h 506"/>
              <a:gd name="T46" fmla="*/ 2147483647 w 970"/>
              <a:gd name="T47" fmla="*/ 2147483647 h 506"/>
              <a:gd name="T48" fmla="*/ 2147483647 w 970"/>
              <a:gd name="T49" fmla="*/ 2147483647 h 506"/>
              <a:gd name="T50" fmla="*/ 2147483647 w 970"/>
              <a:gd name="T51" fmla="*/ 2147483647 h 506"/>
              <a:gd name="T52" fmla="*/ 2147483647 w 970"/>
              <a:gd name="T53" fmla="*/ 0 h 506"/>
              <a:gd name="T54" fmla="*/ 2147483647 w 970"/>
              <a:gd name="T55" fmla="*/ 0 h 506"/>
              <a:gd name="T56" fmla="*/ 2147483647 w 970"/>
              <a:gd name="T57" fmla="*/ 0 h 506"/>
              <a:gd name="T58" fmla="*/ 2147483647 w 970"/>
              <a:gd name="T59" fmla="*/ 0 h 506"/>
              <a:gd name="T60" fmla="*/ 2147483647 w 970"/>
              <a:gd name="T61" fmla="*/ 0 h 506"/>
              <a:gd name="T62" fmla="*/ 2147483647 w 970"/>
              <a:gd name="T63" fmla="*/ 0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06"/>
              <a:gd name="T98" fmla="*/ 970 w 97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06">
                <a:moveTo>
                  <a:pt x="0" y="506"/>
                </a:moveTo>
                <a:lnTo>
                  <a:pt x="17" y="498"/>
                </a:lnTo>
                <a:lnTo>
                  <a:pt x="35" y="480"/>
                </a:lnTo>
                <a:lnTo>
                  <a:pt x="47" y="459"/>
                </a:lnTo>
                <a:lnTo>
                  <a:pt x="65" y="428"/>
                </a:lnTo>
                <a:lnTo>
                  <a:pt x="77" y="381"/>
                </a:lnTo>
                <a:lnTo>
                  <a:pt x="95" y="324"/>
                </a:lnTo>
                <a:lnTo>
                  <a:pt x="108" y="260"/>
                </a:lnTo>
                <a:lnTo>
                  <a:pt x="125" y="199"/>
                </a:lnTo>
                <a:lnTo>
                  <a:pt x="142" y="143"/>
                </a:lnTo>
                <a:lnTo>
                  <a:pt x="155" y="95"/>
                </a:lnTo>
                <a:lnTo>
                  <a:pt x="172" y="65"/>
                </a:lnTo>
                <a:lnTo>
                  <a:pt x="185" y="43"/>
                </a:lnTo>
                <a:lnTo>
                  <a:pt x="202" y="26"/>
                </a:lnTo>
                <a:lnTo>
                  <a:pt x="215" y="17"/>
                </a:lnTo>
                <a:lnTo>
                  <a:pt x="232" y="13"/>
                </a:lnTo>
                <a:lnTo>
                  <a:pt x="249" y="8"/>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4"/>
                </a:lnTo>
                <a:lnTo>
                  <a:pt x="464" y="4"/>
                </a:lnTo>
                <a:lnTo>
                  <a:pt x="477" y="4"/>
                </a:lnTo>
                <a:lnTo>
                  <a:pt x="494" y="0"/>
                </a:lnTo>
                <a:lnTo>
                  <a:pt x="507" y="0"/>
                </a:lnTo>
                <a:lnTo>
                  <a:pt x="524" y="4"/>
                </a:lnTo>
                <a:lnTo>
                  <a:pt x="541" y="4"/>
                </a:lnTo>
                <a:lnTo>
                  <a:pt x="554" y="0"/>
                </a:lnTo>
                <a:lnTo>
                  <a:pt x="571" y="0"/>
                </a:lnTo>
                <a:lnTo>
                  <a:pt x="584" y="0"/>
                </a:lnTo>
                <a:lnTo>
                  <a:pt x="601" y="4"/>
                </a:lnTo>
                <a:lnTo>
                  <a:pt x="614" y="0"/>
                </a:lnTo>
                <a:lnTo>
                  <a:pt x="631" y="0"/>
                </a:lnTo>
                <a:lnTo>
                  <a:pt x="648" y="0"/>
                </a:lnTo>
                <a:lnTo>
                  <a:pt x="661" y="4"/>
                </a:lnTo>
                <a:lnTo>
                  <a:pt x="679" y="4"/>
                </a:lnTo>
                <a:lnTo>
                  <a:pt x="691" y="4"/>
                </a:lnTo>
                <a:lnTo>
                  <a:pt x="709" y="4"/>
                </a:lnTo>
                <a:lnTo>
                  <a:pt x="721" y="4"/>
                </a:lnTo>
                <a:lnTo>
                  <a:pt x="739" y="4"/>
                </a:lnTo>
                <a:lnTo>
                  <a:pt x="756" y="4"/>
                </a:lnTo>
                <a:lnTo>
                  <a:pt x="769" y="0"/>
                </a:lnTo>
                <a:lnTo>
                  <a:pt x="786" y="4"/>
                </a:lnTo>
                <a:lnTo>
                  <a:pt x="799" y="4"/>
                </a:lnTo>
                <a:lnTo>
                  <a:pt x="816" y="0"/>
                </a:lnTo>
                <a:lnTo>
                  <a:pt x="829" y="0"/>
                </a:lnTo>
                <a:lnTo>
                  <a:pt x="846" y="0"/>
                </a:lnTo>
                <a:lnTo>
                  <a:pt x="863" y="0"/>
                </a:lnTo>
                <a:lnTo>
                  <a:pt x="876" y="0"/>
                </a:lnTo>
                <a:lnTo>
                  <a:pt x="893" y="0"/>
                </a:lnTo>
                <a:lnTo>
                  <a:pt x="906" y="0"/>
                </a:lnTo>
                <a:lnTo>
                  <a:pt x="923" y="0"/>
                </a:lnTo>
                <a:lnTo>
                  <a:pt x="936" y="0"/>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01" name="Freeform 209"/>
          <p:cNvSpPr>
            <a:spLocks/>
          </p:cNvSpPr>
          <p:nvPr/>
        </p:nvSpPr>
        <p:spPr bwMode="auto">
          <a:xfrm>
            <a:off x="7373938" y="3746500"/>
            <a:ext cx="1539875" cy="136525"/>
          </a:xfrm>
          <a:custGeom>
            <a:avLst/>
            <a:gdLst>
              <a:gd name="T0" fmla="*/ 2147483647 w 970"/>
              <a:gd name="T1" fmla="*/ 2147483647 h 86"/>
              <a:gd name="T2" fmla="*/ 2147483647 w 970"/>
              <a:gd name="T3" fmla="*/ 2147483647 h 86"/>
              <a:gd name="T4" fmla="*/ 2147483647 w 970"/>
              <a:gd name="T5" fmla="*/ 2147483647 h 86"/>
              <a:gd name="T6" fmla="*/ 2147483647 w 970"/>
              <a:gd name="T7" fmla="*/ 2147483647 h 86"/>
              <a:gd name="T8" fmla="*/ 2147483647 w 970"/>
              <a:gd name="T9" fmla="*/ 2147483647 h 86"/>
              <a:gd name="T10" fmla="*/ 2147483647 w 970"/>
              <a:gd name="T11" fmla="*/ 2147483647 h 86"/>
              <a:gd name="T12" fmla="*/ 2147483647 w 970"/>
              <a:gd name="T13" fmla="*/ 2147483647 h 86"/>
              <a:gd name="T14" fmla="*/ 2147483647 w 970"/>
              <a:gd name="T15" fmla="*/ 2147483647 h 86"/>
              <a:gd name="T16" fmla="*/ 2147483647 w 970"/>
              <a:gd name="T17" fmla="*/ 2147483647 h 86"/>
              <a:gd name="T18" fmla="*/ 2147483647 w 970"/>
              <a:gd name="T19" fmla="*/ 2147483647 h 86"/>
              <a:gd name="T20" fmla="*/ 2147483647 w 970"/>
              <a:gd name="T21" fmla="*/ 2147483647 h 86"/>
              <a:gd name="T22" fmla="*/ 2147483647 w 970"/>
              <a:gd name="T23" fmla="*/ 2147483647 h 86"/>
              <a:gd name="T24" fmla="*/ 2147483647 w 970"/>
              <a:gd name="T25" fmla="*/ 2147483647 h 86"/>
              <a:gd name="T26" fmla="*/ 2147483647 w 970"/>
              <a:gd name="T27" fmla="*/ 2147483647 h 86"/>
              <a:gd name="T28" fmla="*/ 2147483647 w 970"/>
              <a:gd name="T29" fmla="*/ 0 h 86"/>
              <a:gd name="T30" fmla="*/ 2147483647 w 970"/>
              <a:gd name="T31" fmla="*/ 0 h 86"/>
              <a:gd name="T32" fmla="*/ 2147483647 w 970"/>
              <a:gd name="T33" fmla="*/ 2147483647 h 86"/>
              <a:gd name="T34" fmla="*/ 2147483647 w 970"/>
              <a:gd name="T35" fmla="*/ 2147483647 h 86"/>
              <a:gd name="T36" fmla="*/ 2147483647 w 970"/>
              <a:gd name="T37" fmla="*/ 2147483647 h 86"/>
              <a:gd name="T38" fmla="*/ 2147483647 w 970"/>
              <a:gd name="T39" fmla="*/ 0 h 86"/>
              <a:gd name="T40" fmla="*/ 2147483647 w 970"/>
              <a:gd name="T41" fmla="*/ 0 h 86"/>
              <a:gd name="T42" fmla="*/ 2147483647 w 970"/>
              <a:gd name="T43" fmla="*/ 0 h 86"/>
              <a:gd name="T44" fmla="*/ 2147483647 w 970"/>
              <a:gd name="T45" fmla="*/ 2147483647 h 86"/>
              <a:gd name="T46" fmla="*/ 2147483647 w 970"/>
              <a:gd name="T47" fmla="*/ 0 h 86"/>
              <a:gd name="T48" fmla="*/ 2147483647 w 970"/>
              <a:gd name="T49" fmla="*/ 2147483647 h 86"/>
              <a:gd name="T50" fmla="*/ 2147483647 w 970"/>
              <a:gd name="T51" fmla="*/ 0 h 86"/>
              <a:gd name="T52" fmla="*/ 2147483647 w 970"/>
              <a:gd name="T53" fmla="*/ 0 h 86"/>
              <a:gd name="T54" fmla="*/ 2147483647 w 970"/>
              <a:gd name="T55" fmla="*/ 2147483647 h 86"/>
              <a:gd name="T56" fmla="*/ 2147483647 w 970"/>
              <a:gd name="T57" fmla="*/ 2147483647 h 86"/>
              <a:gd name="T58" fmla="*/ 2147483647 w 970"/>
              <a:gd name="T59" fmla="*/ 0 h 86"/>
              <a:gd name="T60" fmla="*/ 2147483647 w 970"/>
              <a:gd name="T61" fmla="*/ 2147483647 h 86"/>
              <a:gd name="T62" fmla="*/ 2147483647 w 970"/>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86"/>
              <a:gd name="T98" fmla="*/ 970 w 97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86">
                <a:moveTo>
                  <a:pt x="0" y="86"/>
                </a:moveTo>
                <a:lnTo>
                  <a:pt x="17" y="86"/>
                </a:lnTo>
                <a:lnTo>
                  <a:pt x="35" y="82"/>
                </a:lnTo>
                <a:lnTo>
                  <a:pt x="47" y="78"/>
                </a:lnTo>
                <a:lnTo>
                  <a:pt x="65" y="73"/>
                </a:lnTo>
                <a:lnTo>
                  <a:pt x="77" y="65"/>
                </a:lnTo>
                <a:lnTo>
                  <a:pt x="95" y="56"/>
                </a:lnTo>
                <a:lnTo>
                  <a:pt x="108" y="47"/>
                </a:lnTo>
                <a:lnTo>
                  <a:pt x="125" y="34"/>
                </a:lnTo>
                <a:lnTo>
                  <a:pt x="142" y="26"/>
                </a:lnTo>
                <a:lnTo>
                  <a:pt x="155" y="17"/>
                </a:lnTo>
                <a:lnTo>
                  <a:pt x="172" y="13"/>
                </a:lnTo>
                <a:lnTo>
                  <a:pt x="185" y="8"/>
                </a:lnTo>
                <a:lnTo>
                  <a:pt x="202" y="4"/>
                </a:lnTo>
                <a:lnTo>
                  <a:pt x="215" y="4"/>
                </a:lnTo>
                <a:lnTo>
                  <a:pt x="232" y="4"/>
                </a:lnTo>
                <a:lnTo>
                  <a:pt x="249" y="4"/>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0"/>
                </a:lnTo>
                <a:lnTo>
                  <a:pt x="464" y="0"/>
                </a:lnTo>
                <a:lnTo>
                  <a:pt x="477" y="0"/>
                </a:lnTo>
                <a:lnTo>
                  <a:pt x="494" y="0"/>
                </a:lnTo>
                <a:lnTo>
                  <a:pt x="507" y="4"/>
                </a:lnTo>
                <a:lnTo>
                  <a:pt x="524" y="4"/>
                </a:lnTo>
                <a:lnTo>
                  <a:pt x="541" y="4"/>
                </a:lnTo>
                <a:lnTo>
                  <a:pt x="554" y="4"/>
                </a:lnTo>
                <a:lnTo>
                  <a:pt x="571" y="4"/>
                </a:lnTo>
                <a:lnTo>
                  <a:pt x="584" y="0"/>
                </a:lnTo>
                <a:lnTo>
                  <a:pt x="601" y="0"/>
                </a:lnTo>
                <a:lnTo>
                  <a:pt x="614" y="0"/>
                </a:lnTo>
                <a:lnTo>
                  <a:pt x="631" y="0"/>
                </a:lnTo>
                <a:lnTo>
                  <a:pt x="648" y="0"/>
                </a:lnTo>
                <a:lnTo>
                  <a:pt x="661" y="0"/>
                </a:lnTo>
                <a:lnTo>
                  <a:pt x="679" y="4"/>
                </a:lnTo>
                <a:lnTo>
                  <a:pt x="691" y="4"/>
                </a:lnTo>
                <a:lnTo>
                  <a:pt x="709" y="4"/>
                </a:lnTo>
                <a:lnTo>
                  <a:pt x="721" y="0"/>
                </a:lnTo>
                <a:lnTo>
                  <a:pt x="739" y="0"/>
                </a:lnTo>
                <a:lnTo>
                  <a:pt x="756" y="4"/>
                </a:lnTo>
                <a:lnTo>
                  <a:pt x="769" y="4"/>
                </a:lnTo>
                <a:lnTo>
                  <a:pt x="786" y="0"/>
                </a:lnTo>
                <a:lnTo>
                  <a:pt x="799" y="0"/>
                </a:lnTo>
                <a:lnTo>
                  <a:pt x="816" y="0"/>
                </a:lnTo>
                <a:lnTo>
                  <a:pt x="829" y="0"/>
                </a:lnTo>
                <a:lnTo>
                  <a:pt x="846" y="4"/>
                </a:lnTo>
                <a:lnTo>
                  <a:pt x="863" y="4"/>
                </a:lnTo>
                <a:lnTo>
                  <a:pt x="876" y="4"/>
                </a:lnTo>
                <a:lnTo>
                  <a:pt x="893" y="4"/>
                </a:lnTo>
                <a:lnTo>
                  <a:pt x="906" y="0"/>
                </a:lnTo>
                <a:lnTo>
                  <a:pt x="923" y="4"/>
                </a:lnTo>
                <a:lnTo>
                  <a:pt x="936" y="4"/>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02" name="Freeform 210"/>
          <p:cNvSpPr>
            <a:spLocks/>
          </p:cNvSpPr>
          <p:nvPr/>
        </p:nvSpPr>
        <p:spPr bwMode="auto">
          <a:xfrm>
            <a:off x="7373938" y="2997200"/>
            <a:ext cx="1539875" cy="893763"/>
          </a:xfrm>
          <a:custGeom>
            <a:avLst/>
            <a:gdLst>
              <a:gd name="T0" fmla="*/ 2147483647 w 970"/>
              <a:gd name="T1" fmla="*/ 2147483647 h 563"/>
              <a:gd name="T2" fmla="*/ 2147483647 w 970"/>
              <a:gd name="T3" fmla="*/ 2147483647 h 563"/>
              <a:gd name="T4" fmla="*/ 2147483647 w 970"/>
              <a:gd name="T5" fmla="*/ 2147483647 h 563"/>
              <a:gd name="T6" fmla="*/ 2147483647 w 970"/>
              <a:gd name="T7" fmla="*/ 2147483647 h 563"/>
              <a:gd name="T8" fmla="*/ 2147483647 w 970"/>
              <a:gd name="T9" fmla="*/ 2147483647 h 563"/>
              <a:gd name="T10" fmla="*/ 2147483647 w 970"/>
              <a:gd name="T11" fmla="*/ 2147483647 h 563"/>
              <a:gd name="T12" fmla="*/ 2147483647 w 970"/>
              <a:gd name="T13" fmla="*/ 2147483647 h 563"/>
              <a:gd name="T14" fmla="*/ 2147483647 w 970"/>
              <a:gd name="T15" fmla="*/ 2147483647 h 563"/>
              <a:gd name="T16" fmla="*/ 2147483647 w 970"/>
              <a:gd name="T17" fmla="*/ 2147483647 h 563"/>
              <a:gd name="T18" fmla="*/ 2147483647 w 970"/>
              <a:gd name="T19" fmla="*/ 2147483647 h 563"/>
              <a:gd name="T20" fmla="*/ 2147483647 w 970"/>
              <a:gd name="T21" fmla="*/ 2147483647 h 563"/>
              <a:gd name="T22" fmla="*/ 2147483647 w 970"/>
              <a:gd name="T23" fmla="*/ 2147483647 h 563"/>
              <a:gd name="T24" fmla="*/ 2147483647 w 970"/>
              <a:gd name="T25" fmla="*/ 2147483647 h 563"/>
              <a:gd name="T26" fmla="*/ 2147483647 w 970"/>
              <a:gd name="T27" fmla="*/ 2147483647 h 563"/>
              <a:gd name="T28" fmla="*/ 2147483647 w 970"/>
              <a:gd name="T29" fmla="*/ 2147483647 h 563"/>
              <a:gd name="T30" fmla="*/ 2147483647 w 970"/>
              <a:gd name="T31" fmla="*/ 2147483647 h 563"/>
              <a:gd name="T32" fmla="*/ 2147483647 w 970"/>
              <a:gd name="T33" fmla="*/ 2147483647 h 563"/>
              <a:gd name="T34" fmla="*/ 2147483647 w 970"/>
              <a:gd name="T35" fmla="*/ 2147483647 h 563"/>
              <a:gd name="T36" fmla="*/ 2147483647 w 970"/>
              <a:gd name="T37" fmla="*/ 2147483647 h 563"/>
              <a:gd name="T38" fmla="*/ 2147483647 w 970"/>
              <a:gd name="T39" fmla="*/ 2147483647 h 563"/>
              <a:gd name="T40" fmla="*/ 2147483647 w 970"/>
              <a:gd name="T41" fmla="*/ 2147483647 h 563"/>
              <a:gd name="T42" fmla="*/ 2147483647 w 970"/>
              <a:gd name="T43" fmla="*/ 2147483647 h 563"/>
              <a:gd name="T44" fmla="*/ 2147483647 w 970"/>
              <a:gd name="T45" fmla="*/ 2147483647 h 563"/>
              <a:gd name="T46" fmla="*/ 2147483647 w 970"/>
              <a:gd name="T47" fmla="*/ 2147483647 h 563"/>
              <a:gd name="T48" fmla="*/ 2147483647 w 970"/>
              <a:gd name="T49" fmla="*/ 2147483647 h 563"/>
              <a:gd name="T50" fmla="*/ 2147483647 w 970"/>
              <a:gd name="T51" fmla="*/ 2147483647 h 563"/>
              <a:gd name="T52" fmla="*/ 2147483647 w 970"/>
              <a:gd name="T53" fmla="*/ 2147483647 h 563"/>
              <a:gd name="T54" fmla="*/ 2147483647 w 970"/>
              <a:gd name="T55" fmla="*/ 2147483647 h 563"/>
              <a:gd name="T56" fmla="*/ 2147483647 w 970"/>
              <a:gd name="T57" fmla="*/ 2147483647 h 563"/>
              <a:gd name="T58" fmla="*/ 2147483647 w 970"/>
              <a:gd name="T59" fmla="*/ 2147483647 h 563"/>
              <a:gd name="T60" fmla="*/ 2147483647 w 970"/>
              <a:gd name="T61" fmla="*/ 2147483647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FF0000"/>
            </a:solidFill>
            <a:prstDash val="sysDot"/>
            <a:round/>
            <a:headEnd/>
            <a:tailEnd/>
          </a:ln>
        </p:spPr>
        <p:txBody>
          <a:bodyPr/>
          <a:lstStyle/>
          <a:p>
            <a:endParaRPr lang="en-US"/>
          </a:p>
        </p:txBody>
      </p:sp>
      <p:sp>
        <p:nvSpPr>
          <p:cNvPr id="16603" name="Freeform 211"/>
          <p:cNvSpPr>
            <a:spLocks/>
          </p:cNvSpPr>
          <p:nvPr/>
        </p:nvSpPr>
        <p:spPr bwMode="auto">
          <a:xfrm>
            <a:off x="7373938" y="3663950"/>
            <a:ext cx="1539875" cy="549275"/>
          </a:xfrm>
          <a:custGeom>
            <a:avLst/>
            <a:gdLst>
              <a:gd name="T0" fmla="*/ 2147483647 w 970"/>
              <a:gd name="T1" fmla="*/ 2147483647 h 346"/>
              <a:gd name="T2" fmla="*/ 2147483647 w 970"/>
              <a:gd name="T3" fmla="*/ 2147483647 h 346"/>
              <a:gd name="T4" fmla="*/ 2147483647 w 970"/>
              <a:gd name="T5" fmla="*/ 2147483647 h 346"/>
              <a:gd name="T6" fmla="*/ 2147483647 w 970"/>
              <a:gd name="T7" fmla="*/ 2147483647 h 346"/>
              <a:gd name="T8" fmla="*/ 2147483647 w 970"/>
              <a:gd name="T9" fmla="*/ 2147483647 h 346"/>
              <a:gd name="T10" fmla="*/ 2147483647 w 970"/>
              <a:gd name="T11" fmla="*/ 2147483647 h 346"/>
              <a:gd name="T12" fmla="*/ 2147483647 w 970"/>
              <a:gd name="T13" fmla="*/ 2147483647 h 346"/>
              <a:gd name="T14" fmla="*/ 2147483647 w 970"/>
              <a:gd name="T15" fmla="*/ 0 h 346"/>
              <a:gd name="T16" fmla="*/ 2147483647 w 970"/>
              <a:gd name="T17" fmla="*/ 2147483647 h 346"/>
              <a:gd name="T18" fmla="*/ 2147483647 w 970"/>
              <a:gd name="T19" fmla="*/ 2147483647 h 346"/>
              <a:gd name="T20" fmla="*/ 2147483647 w 970"/>
              <a:gd name="T21" fmla="*/ 2147483647 h 346"/>
              <a:gd name="T22" fmla="*/ 2147483647 w 970"/>
              <a:gd name="T23" fmla="*/ 2147483647 h 346"/>
              <a:gd name="T24" fmla="*/ 2147483647 w 970"/>
              <a:gd name="T25" fmla="*/ 2147483647 h 346"/>
              <a:gd name="T26" fmla="*/ 2147483647 w 970"/>
              <a:gd name="T27" fmla="*/ 2147483647 h 346"/>
              <a:gd name="T28" fmla="*/ 2147483647 w 970"/>
              <a:gd name="T29" fmla="*/ 2147483647 h 346"/>
              <a:gd name="T30" fmla="*/ 2147483647 w 970"/>
              <a:gd name="T31" fmla="*/ 2147483647 h 346"/>
              <a:gd name="T32" fmla="*/ 2147483647 w 970"/>
              <a:gd name="T33" fmla="*/ 2147483647 h 346"/>
              <a:gd name="T34" fmla="*/ 2147483647 w 970"/>
              <a:gd name="T35" fmla="*/ 2147483647 h 346"/>
              <a:gd name="T36" fmla="*/ 2147483647 w 970"/>
              <a:gd name="T37" fmla="*/ 2147483647 h 346"/>
              <a:gd name="T38" fmla="*/ 2147483647 w 970"/>
              <a:gd name="T39" fmla="*/ 2147483647 h 346"/>
              <a:gd name="T40" fmla="*/ 2147483647 w 970"/>
              <a:gd name="T41" fmla="*/ 2147483647 h 346"/>
              <a:gd name="T42" fmla="*/ 2147483647 w 970"/>
              <a:gd name="T43" fmla="*/ 2147483647 h 346"/>
              <a:gd name="T44" fmla="*/ 2147483647 w 970"/>
              <a:gd name="T45" fmla="*/ 2147483647 h 346"/>
              <a:gd name="T46" fmla="*/ 2147483647 w 970"/>
              <a:gd name="T47" fmla="*/ 2147483647 h 346"/>
              <a:gd name="T48" fmla="*/ 2147483647 w 970"/>
              <a:gd name="T49" fmla="*/ 2147483647 h 346"/>
              <a:gd name="T50" fmla="*/ 2147483647 w 970"/>
              <a:gd name="T51" fmla="*/ 2147483647 h 346"/>
              <a:gd name="T52" fmla="*/ 2147483647 w 970"/>
              <a:gd name="T53" fmla="*/ 2147483647 h 346"/>
              <a:gd name="T54" fmla="*/ 2147483647 w 970"/>
              <a:gd name="T55" fmla="*/ 2147483647 h 346"/>
              <a:gd name="T56" fmla="*/ 2147483647 w 970"/>
              <a:gd name="T57" fmla="*/ 2147483647 h 346"/>
              <a:gd name="T58" fmla="*/ 2147483647 w 970"/>
              <a:gd name="T59" fmla="*/ 2147483647 h 346"/>
              <a:gd name="T60" fmla="*/ 2147483647 w 970"/>
              <a:gd name="T61" fmla="*/ 2147483647 h 346"/>
              <a:gd name="T62" fmla="*/ 2147483647 w 970"/>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FF0000"/>
            </a:solidFill>
            <a:prstDash val="sysDot"/>
            <a:round/>
            <a:headEnd/>
            <a:tailEnd/>
          </a:ln>
        </p:spPr>
        <p:txBody>
          <a:bodyPr/>
          <a:lstStyle/>
          <a:p>
            <a:endParaRPr lang="en-US"/>
          </a:p>
        </p:txBody>
      </p:sp>
      <p:sp>
        <p:nvSpPr>
          <p:cNvPr id="16604" name="Freeform 212"/>
          <p:cNvSpPr>
            <a:spLocks/>
          </p:cNvSpPr>
          <p:nvPr/>
        </p:nvSpPr>
        <p:spPr bwMode="auto">
          <a:xfrm>
            <a:off x="7373938" y="2997200"/>
            <a:ext cx="1539875" cy="893763"/>
          </a:xfrm>
          <a:custGeom>
            <a:avLst/>
            <a:gdLst>
              <a:gd name="T0" fmla="*/ 2147483647 w 970"/>
              <a:gd name="T1" fmla="*/ 2147483647 h 563"/>
              <a:gd name="T2" fmla="*/ 2147483647 w 970"/>
              <a:gd name="T3" fmla="*/ 2147483647 h 563"/>
              <a:gd name="T4" fmla="*/ 2147483647 w 970"/>
              <a:gd name="T5" fmla="*/ 2147483647 h 563"/>
              <a:gd name="T6" fmla="*/ 2147483647 w 970"/>
              <a:gd name="T7" fmla="*/ 2147483647 h 563"/>
              <a:gd name="T8" fmla="*/ 2147483647 w 970"/>
              <a:gd name="T9" fmla="*/ 2147483647 h 563"/>
              <a:gd name="T10" fmla="*/ 2147483647 w 970"/>
              <a:gd name="T11" fmla="*/ 2147483647 h 563"/>
              <a:gd name="T12" fmla="*/ 2147483647 w 970"/>
              <a:gd name="T13" fmla="*/ 2147483647 h 563"/>
              <a:gd name="T14" fmla="*/ 2147483647 w 970"/>
              <a:gd name="T15" fmla="*/ 2147483647 h 563"/>
              <a:gd name="T16" fmla="*/ 2147483647 w 970"/>
              <a:gd name="T17" fmla="*/ 2147483647 h 563"/>
              <a:gd name="T18" fmla="*/ 2147483647 w 970"/>
              <a:gd name="T19" fmla="*/ 2147483647 h 563"/>
              <a:gd name="T20" fmla="*/ 2147483647 w 970"/>
              <a:gd name="T21" fmla="*/ 2147483647 h 563"/>
              <a:gd name="T22" fmla="*/ 2147483647 w 970"/>
              <a:gd name="T23" fmla="*/ 2147483647 h 563"/>
              <a:gd name="T24" fmla="*/ 2147483647 w 970"/>
              <a:gd name="T25" fmla="*/ 2147483647 h 563"/>
              <a:gd name="T26" fmla="*/ 2147483647 w 970"/>
              <a:gd name="T27" fmla="*/ 2147483647 h 563"/>
              <a:gd name="T28" fmla="*/ 2147483647 w 970"/>
              <a:gd name="T29" fmla="*/ 2147483647 h 563"/>
              <a:gd name="T30" fmla="*/ 2147483647 w 970"/>
              <a:gd name="T31" fmla="*/ 2147483647 h 563"/>
              <a:gd name="T32" fmla="*/ 2147483647 w 970"/>
              <a:gd name="T33" fmla="*/ 2147483647 h 563"/>
              <a:gd name="T34" fmla="*/ 2147483647 w 970"/>
              <a:gd name="T35" fmla="*/ 2147483647 h 563"/>
              <a:gd name="T36" fmla="*/ 2147483647 w 970"/>
              <a:gd name="T37" fmla="*/ 2147483647 h 563"/>
              <a:gd name="T38" fmla="*/ 2147483647 w 970"/>
              <a:gd name="T39" fmla="*/ 2147483647 h 563"/>
              <a:gd name="T40" fmla="*/ 2147483647 w 970"/>
              <a:gd name="T41" fmla="*/ 2147483647 h 563"/>
              <a:gd name="T42" fmla="*/ 2147483647 w 970"/>
              <a:gd name="T43" fmla="*/ 2147483647 h 563"/>
              <a:gd name="T44" fmla="*/ 2147483647 w 970"/>
              <a:gd name="T45" fmla="*/ 2147483647 h 563"/>
              <a:gd name="T46" fmla="*/ 2147483647 w 970"/>
              <a:gd name="T47" fmla="*/ 2147483647 h 563"/>
              <a:gd name="T48" fmla="*/ 2147483647 w 970"/>
              <a:gd name="T49" fmla="*/ 2147483647 h 563"/>
              <a:gd name="T50" fmla="*/ 2147483647 w 970"/>
              <a:gd name="T51" fmla="*/ 2147483647 h 563"/>
              <a:gd name="T52" fmla="*/ 2147483647 w 970"/>
              <a:gd name="T53" fmla="*/ 2147483647 h 563"/>
              <a:gd name="T54" fmla="*/ 2147483647 w 970"/>
              <a:gd name="T55" fmla="*/ 2147483647 h 563"/>
              <a:gd name="T56" fmla="*/ 2147483647 w 970"/>
              <a:gd name="T57" fmla="*/ 2147483647 h 563"/>
              <a:gd name="T58" fmla="*/ 2147483647 w 970"/>
              <a:gd name="T59" fmla="*/ 2147483647 h 563"/>
              <a:gd name="T60" fmla="*/ 2147483647 w 970"/>
              <a:gd name="T61" fmla="*/ 2147483647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0000FF"/>
            </a:solidFill>
            <a:prstDash val="solid"/>
            <a:round/>
            <a:headEnd/>
            <a:tailEnd/>
          </a:ln>
        </p:spPr>
        <p:txBody>
          <a:bodyPr/>
          <a:lstStyle/>
          <a:p>
            <a:endParaRPr lang="en-US"/>
          </a:p>
        </p:txBody>
      </p:sp>
      <p:sp>
        <p:nvSpPr>
          <p:cNvPr id="16605" name="Freeform 213"/>
          <p:cNvSpPr>
            <a:spLocks/>
          </p:cNvSpPr>
          <p:nvPr/>
        </p:nvSpPr>
        <p:spPr bwMode="auto">
          <a:xfrm>
            <a:off x="7373938" y="3663950"/>
            <a:ext cx="1539875" cy="549275"/>
          </a:xfrm>
          <a:custGeom>
            <a:avLst/>
            <a:gdLst>
              <a:gd name="T0" fmla="*/ 2147483647 w 970"/>
              <a:gd name="T1" fmla="*/ 2147483647 h 346"/>
              <a:gd name="T2" fmla="*/ 2147483647 w 970"/>
              <a:gd name="T3" fmla="*/ 2147483647 h 346"/>
              <a:gd name="T4" fmla="*/ 2147483647 w 970"/>
              <a:gd name="T5" fmla="*/ 2147483647 h 346"/>
              <a:gd name="T6" fmla="*/ 2147483647 w 970"/>
              <a:gd name="T7" fmla="*/ 2147483647 h 346"/>
              <a:gd name="T8" fmla="*/ 2147483647 w 970"/>
              <a:gd name="T9" fmla="*/ 2147483647 h 346"/>
              <a:gd name="T10" fmla="*/ 2147483647 w 970"/>
              <a:gd name="T11" fmla="*/ 2147483647 h 346"/>
              <a:gd name="T12" fmla="*/ 2147483647 w 970"/>
              <a:gd name="T13" fmla="*/ 2147483647 h 346"/>
              <a:gd name="T14" fmla="*/ 2147483647 w 970"/>
              <a:gd name="T15" fmla="*/ 0 h 346"/>
              <a:gd name="T16" fmla="*/ 2147483647 w 970"/>
              <a:gd name="T17" fmla="*/ 2147483647 h 346"/>
              <a:gd name="T18" fmla="*/ 2147483647 w 970"/>
              <a:gd name="T19" fmla="*/ 2147483647 h 346"/>
              <a:gd name="T20" fmla="*/ 2147483647 w 970"/>
              <a:gd name="T21" fmla="*/ 2147483647 h 346"/>
              <a:gd name="T22" fmla="*/ 2147483647 w 970"/>
              <a:gd name="T23" fmla="*/ 2147483647 h 346"/>
              <a:gd name="T24" fmla="*/ 2147483647 w 970"/>
              <a:gd name="T25" fmla="*/ 2147483647 h 346"/>
              <a:gd name="T26" fmla="*/ 2147483647 w 970"/>
              <a:gd name="T27" fmla="*/ 2147483647 h 346"/>
              <a:gd name="T28" fmla="*/ 2147483647 w 970"/>
              <a:gd name="T29" fmla="*/ 2147483647 h 346"/>
              <a:gd name="T30" fmla="*/ 2147483647 w 970"/>
              <a:gd name="T31" fmla="*/ 2147483647 h 346"/>
              <a:gd name="T32" fmla="*/ 2147483647 w 970"/>
              <a:gd name="T33" fmla="*/ 2147483647 h 346"/>
              <a:gd name="T34" fmla="*/ 2147483647 w 970"/>
              <a:gd name="T35" fmla="*/ 2147483647 h 346"/>
              <a:gd name="T36" fmla="*/ 2147483647 w 970"/>
              <a:gd name="T37" fmla="*/ 2147483647 h 346"/>
              <a:gd name="T38" fmla="*/ 2147483647 w 970"/>
              <a:gd name="T39" fmla="*/ 2147483647 h 346"/>
              <a:gd name="T40" fmla="*/ 2147483647 w 970"/>
              <a:gd name="T41" fmla="*/ 2147483647 h 346"/>
              <a:gd name="T42" fmla="*/ 2147483647 w 970"/>
              <a:gd name="T43" fmla="*/ 2147483647 h 346"/>
              <a:gd name="T44" fmla="*/ 2147483647 w 970"/>
              <a:gd name="T45" fmla="*/ 2147483647 h 346"/>
              <a:gd name="T46" fmla="*/ 2147483647 w 970"/>
              <a:gd name="T47" fmla="*/ 2147483647 h 346"/>
              <a:gd name="T48" fmla="*/ 2147483647 w 970"/>
              <a:gd name="T49" fmla="*/ 2147483647 h 346"/>
              <a:gd name="T50" fmla="*/ 2147483647 w 970"/>
              <a:gd name="T51" fmla="*/ 2147483647 h 346"/>
              <a:gd name="T52" fmla="*/ 2147483647 w 970"/>
              <a:gd name="T53" fmla="*/ 2147483647 h 346"/>
              <a:gd name="T54" fmla="*/ 2147483647 w 970"/>
              <a:gd name="T55" fmla="*/ 2147483647 h 346"/>
              <a:gd name="T56" fmla="*/ 2147483647 w 970"/>
              <a:gd name="T57" fmla="*/ 2147483647 h 346"/>
              <a:gd name="T58" fmla="*/ 2147483647 w 970"/>
              <a:gd name="T59" fmla="*/ 2147483647 h 346"/>
              <a:gd name="T60" fmla="*/ 2147483647 w 970"/>
              <a:gd name="T61" fmla="*/ 2147483647 h 346"/>
              <a:gd name="T62" fmla="*/ 2147483647 w 970"/>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007F00"/>
            </a:solidFill>
            <a:prstDash val="solid"/>
            <a:round/>
            <a:headEnd/>
            <a:tailEnd/>
          </a:ln>
        </p:spPr>
        <p:txBody>
          <a:bodyPr/>
          <a:lstStyle/>
          <a:p>
            <a:endParaRPr lang="en-US"/>
          </a:p>
        </p:txBody>
      </p:sp>
      <p:sp>
        <p:nvSpPr>
          <p:cNvPr id="16606" name="Freeform 214"/>
          <p:cNvSpPr>
            <a:spLocks/>
          </p:cNvSpPr>
          <p:nvPr/>
        </p:nvSpPr>
        <p:spPr bwMode="auto">
          <a:xfrm>
            <a:off x="7373938" y="2894013"/>
            <a:ext cx="1539875" cy="1511300"/>
          </a:xfrm>
          <a:custGeom>
            <a:avLst/>
            <a:gdLst>
              <a:gd name="T0" fmla="*/ 2147483647 w 970"/>
              <a:gd name="T1" fmla="*/ 2147483647 h 952"/>
              <a:gd name="T2" fmla="*/ 2147483647 w 970"/>
              <a:gd name="T3" fmla="*/ 2147483647 h 952"/>
              <a:gd name="T4" fmla="*/ 2147483647 w 970"/>
              <a:gd name="T5" fmla="*/ 2147483647 h 952"/>
              <a:gd name="T6" fmla="*/ 2147483647 w 970"/>
              <a:gd name="T7" fmla="*/ 2147483647 h 952"/>
              <a:gd name="T8" fmla="*/ 2147483647 w 970"/>
              <a:gd name="T9" fmla="*/ 2147483647 h 952"/>
              <a:gd name="T10" fmla="*/ 2147483647 w 970"/>
              <a:gd name="T11" fmla="*/ 2147483647 h 952"/>
              <a:gd name="T12" fmla="*/ 2147483647 w 970"/>
              <a:gd name="T13" fmla="*/ 2147483647 h 952"/>
              <a:gd name="T14" fmla="*/ 2147483647 w 970"/>
              <a:gd name="T15" fmla="*/ 2147483647 h 952"/>
              <a:gd name="T16" fmla="*/ 2147483647 w 970"/>
              <a:gd name="T17" fmla="*/ 2147483647 h 952"/>
              <a:gd name="T18" fmla="*/ 2147483647 w 970"/>
              <a:gd name="T19" fmla="*/ 2147483647 h 952"/>
              <a:gd name="T20" fmla="*/ 2147483647 w 970"/>
              <a:gd name="T21" fmla="*/ 2147483647 h 952"/>
              <a:gd name="T22" fmla="*/ 2147483647 w 970"/>
              <a:gd name="T23" fmla="*/ 2147483647 h 952"/>
              <a:gd name="T24" fmla="*/ 2147483647 w 970"/>
              <a:gd name="T25" fmla="*/ 2147483647 h 952"/>
              <a:gd name="T26" fmla="*/ 2147483647 w 970"/>
              <a:gd name="T27" fmla="*/ 2147483647 h 952"/>
              <a:gd name="T28" fmla="*/ 2147483647 w 970"/>
              <a:gd name="T29" fmla="*/ 2147483647 h 952"/>
              <a:gd name="T30" fmla="*/ 2147483647 w 970"/>
              <a:gd name="T31" fmla="*/ 2147483647 h 952"/>
              <a:gd name="T32" fmla="*/ 2147483647 w 970"/>
              <a:gd name="T33" fmla="*/ 2147483647 h 952"/>
              <a:gd name="T34" fmla="*/ 2147483647 w 970"/>
              <a:gd name="T35" fmla="*/ 2147483647 h 952"/>
              <a:gd name="T36" fmla="*/ 2147483647 w 970"/>
              <a:gd name="T37" fmla="*/ 0 h 952"/>
              <a:gd name="T38" fmla="*/ 2147483647 w 970"/>
              <a:gd name="T39" fmla="*/ 2147483647 h 952"/>
              <a:gd name="T40" fmla="*/ 2147483647 w 970"/>
              <a:gd name="T41" fmla="*/ 2147483647 h 952"/>
              <a:gd name="T42" fmla="*/ 2147483647 w 970"/>
              <a:gd name="T43" fmla="*/ 2147483647 h 952"/>
              <a:gd name="T44" fmla="*/ 2147483647 w 970"/>
              <a:gd name="T45" fmla="*/ 2147483647 h 952"/>
              <a:gd name="T46" fmla="*/ 2147483647 w 970"/>
              <a:gd name="T47" fmla="*/ 2147483647 h 952"/>
              <a:gd name="T48" fmla="*/ 2147483647 w 970"/>
              <a:gd name="T49" fmla="*/ 2147483647 h 952"/>
              <a:gd name="T50" fmla="*/ 2147483647 w 970"/>
              <a:gd name="T51" fmla="*/ 2147483647 h 952"/>
              <a:gd name="T52" fmla="*/ 2147483647 w 970"/>
              <a:gd name="T53" fmla="*/ 2147483647 h 952"/>
              <a:gd name="T54" fmla="*/ 2147483647 w 970"/>
              <a:gd name="T55" fmla="*/ 2147483647 h 952"/>
              <a:gd name="T56" fmla="*/ 2147483647 w 970"/>
              <a:gd name="T57" fmla="*/ 2147483647 h 952"/>
              <a:gd name="T58" fmla="*/ 2147483647 w 970"/>
              <a:gd name="T59" fmla="*/ 2147483647 h 952"/>
              <a:gd name="T60" fmla="*/ 2147483647 w 970"/>
              <a:gd name="T61" fmla="*/ 2147483647 h 952"/>
              <a:gd name="T62" fmla="*/ 2147483647 w 970"/>
              <a:gd name="T63" fmla="*/ 2147483647 h 952"/>
              <a:gd name="T64" fmla="*/ 2147483647 w 970"/>
              <a:gd name="T65" fmla="*/ 2147483647 h 952"/>
              <a:gd name="T66" fmla="*/ 2147483647 w 970"/>
              <a:gd name="T67" fmla="*/ 2147483647 h 952"/>
              <a:gd name="T68" fmla="*/ 2147483647 w 970"/>
              <a:gd name="T69" fmla="*/ 2147483647 h 952"/>
              <a:gd name="T70" fmla="*/ 2147483647 w 970"/>
              <a:gd name="T71" fmla="*/ 2147483647 h 952"/>
              <a:gd name="T72" fmla="*/ 2147483647 w 970"/>
              <a:gd name="T73" fmla="*/ 2147483647 h 952"/>
              <a:gd name="T74" fmla="*/ 2147483647 w 970"/>
              <a:gd name="T75" fmla="*/ 2147483647 h 952"/>
              <a:gd name="T76" fmla="*/ 2147483647 w 970"/>
              <a:gd name="T77" fmla="*/ 2147483647 h 952"/>
              <a:gd name="T78" fmla="*/ 2147483647 w 970"/>
              <a:gd name="T79" fmla="*/ 2147483647 h 952"/>
              <a:gd name="T80" fmla="*/ 2147483647 w 970"/>
              <a:gd name="T81" fmla="*/ 2147483647 h 952"/>
              <a:gd name="T82" fmla="*/ 2147483647 w 970"/>
              <a:gd name="T83" fmla="*/ 2147483647 h 952"/>
              <a:gd name="T84" fmla="*/ 0 w 970"/>
              <a:gd name="T85" fmla="*/ 2147483647 h 9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952"/>
              <a:gd name="T131" fmla="*/ 970 w 970"/>
              <a:gd name="T132" fmla="*/ 952 h 9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952">
                <a:moveTo>
                  <a:pt x="0" y="441"/>
                </a:moveTo>
                <a:lnTo>
                  <a:pt x="17" y="381"/>
                </a:lnTo>
                <a:lnTo>
                  <a:pt x="35" y="359"/>
                </a:lnTo>
                <a:lnTo>
                  <a:pt x="47" y="333"/>
                </a:lnTo>
                <a:lnTo>
                  <a:pt x="65" y="273"/>
                </a:lnTo>
                <a:lnTo>
                  <a:pt x="77" y="234"/>
                </a:lnTo>
                <a:lnTo>
                  <a:pt x="95" y="229"/>
                </a:lnTo>
                <a:lnTo>
                  <a:pt x="108" y="208"/>
                </a:lnTo>
                <a:lnTo>
                  <a:pt x="125" y="182"/>
                </a:lnTo>
                <a:lnTo>
                  <a:pt x="142" y="164"/>
                </a:lnTo>
                <a:lnTo>
                  <a:pt x="155" y="151"/>
                </a:lnTo>
                <a:lnTo>
                  <a:pt x="172" y="130"/>
                </a:lnTo>
                <a:lnTo>
                  <a:pt x="185" y="112"/>
                </a:lnTo>
                <a:lnTo>
                  <a:pt x="202" y="108"/>
                </a:lnTo>
                <a:lnTo>
                  <a:pt x="215" y="112"/>
                </a:lnTo>
                <a:lnTo>
                  <a:pt x="232" y="125"/>
                </a:lnTo>
                <a:lnTo>
                  <a:pt x="249" y="164"/>
                </a:lnTo>
                <a:lnTo>
                  <a:pt x="262" y="221"/>
                </a:lnTo>
                <a:lnTo>
                  <a:pt x="279" y="273"/>
                </a:lnTo>
                <a:lnTo>
                  <a:pt x="292" y="320"/>
                </a:lnTo>
                <a:lnTo>
                  <a:pt x="309" y="372"/>
                </a:lnTo>
                <a:lnTo>
                  <a:pt x="326" y="390"/>
                </a:lnTo>
                <a:lnTo>
                  <a:pt x="339" y="390"/>
                </a:lnTo>
                <a:lnTo>
                  <a:pt x="357" y="281"/>
                </a:lnTo>
                <a:lnTo>
                  <a:pt x="369" y="95"/>
                </a:lnTo>
                <a:lnTo>
                  <a:pt x="387" y="9"/>
                </a:lnTo>
                <a:lnTo>
                  <a:pt x="399" y="69"/>
                </a:lnTo>
                <a:lnTo>
                  <a:pt x="417" y="160"/>
                </a:lnTo>
                <a:lnTo>
                  <a:pt x="434" y="78"/>
                </a:lnTo>
                <a:lnTo>
                  <a:pt x="447" y="52"/>
                </a:lnTo>
                <a:lnTo>
                  <a:pt x="464" y="69"/>
                </a:lnTo>
                <a:lnTo>
                  <a:pt x="477" y="78"/>
                </a:lnTo>
                <a:lnTo>
                  <a:pt x="494" y="74"/>
                </a:lnTo>
                <a:lnTo>
                  <a:pt x="507" y="74"/>
                </a:lnTo>
                <a:lnTo>
                  <a:pt x="524" y="61"/>
                </a:lnTo>
                <a:lnTo>
                  <a:pt x="541" y="65"/>
                </a:lnTo>
                <a:lnTo>
                  <a:pt x="554" y="104"/>
                </a:lnTo>
                <a:lnTo>
                  <a:pt x="571" y="151"/>
                </a:lnTo>
                <a:lnTo>
                  <a:pt x="584" y="199"/>
                </a:lnTo>
                <a:lnTo>
                  <a:pt x="601" y="229"/>
                </a:lnTo>
                <a:lnTo>
                  <a:pt x="614" y="151"/>
                </a:lnTo>
                <a:lnTo>
                  <a:pt x="631" y="65"/>
                </a:lnTo>
                <a:lnTo>
                  <a:pt x="648" y="22"/>
                </a:lnTo>
                <a:lnTo>
                  <a:pt x="661" y="48"/>
                </a:lnTo>
                <a:lnTo>
                  <a:pt x="679" y="99"/>
                </a:lnTo>
                <a:lnTo>
                  <a:pt x="691" y="108"/>
                </a:lnTo>
                <a:lnTo>
                  <a:pt x="709" y="86"/>
                </a:lnTo>
                <a:lnTo>
                  <a:pt x="721" y="65"/>
                </a:lnTo>
                <a:lnTo>
                  <a:pt x="739" y="56"/>
                </a:lnTo>
                <a:lnTo>
                  <a:pt x="756" y="56"/>
                </a:lnTo>
                <a:lnTo>
                  <a:pt x="769" y="61"/>
                </a:lnTo>
                <a:lnTo>
                  <a:pt x="786" y="74"/>
                </a:lnTo>
                <a:lnTo>
                  <a:pt x="799" y="95"/>
                </a:lnTo>
                <a:lnTo>
                  <a:pt x="816" y="52"/>
                </a:lnTo>
                <a:lnTo>
                  <a:pt x="829" y="26"/>
                </a:lnTo>
                <a:lnTo>
                  <a:pt x="846" y="13"/>
                </a:lnTo>
                <a:lnTo>
                  <a:pt x="863" y="0"/>
                </a:lnTo>
                <a:lnTo>
                  <a:pt x="876" y="4"/>
                </a:lnTo>
                <a:lnTo>
                  <a:pt x="893" y="26"/>
                </a:lnTo>
                <a:lnTo>
                  <a:pt x="906" y="61"/>
                </a:lnTo>
                <a:lnTo>
                  <a:pt x="923" y="99"/>
                </a:lnTo>
                <a:lnTo>
                  <a:pt x="936" y="108"/>
                </a:lnTo>
                <a:lnTo>
                  <a:pt x="953" y="91"/>
                </a:lnTo>
                <a:lnTo>
                  <a:pt x="970" y="48"/>
                </a:lnTo>
                <a:lnTo>
                  <a:pt x="970" y="82"/>
                </a:lnTo>
                <a:lnTo>
                  <a:pt x="953" y="125"/>
                </a:lnTo>
                <a:lnTo>
                  <a:pt x="936" y="147"/>
                </a:lnTo>
                <a:lnTo>
                  <a:pt x="923" y="164"/>
                </a:lnTo>
                <a:lnTo>
                  <a:pt x="906" y="164"/>
                </a:lnTo>
                <a:lnTo>
                  <a:pt x="893" y="164"/>
                </a:lnTo>
                <a:lnTo>
                  <a:pt x="876" y="173"/>
                </a:lnTo>
                <a:lnTo>
                  <a:pt x="863" y="190"/>
                </a:lnTo>
                <a:lnTo>
                  <a:pt x="846" y="216"/>
                </a:lnTo>
                <a:lnTo>
                  <a:pt x="829" y="234"/>
                </a:lnTo>
                <a:lnTo>
                  <a:pt x="816" y="242"/>
                </a:lnTo>
                <a:lnTo>
                  <a:pt x="799" y="199"/>
                </a:lnTo>
                <a:lnTo>
                  <a:pt x="786" y="203"/>
                </a:lnTo>
                <a:lnTo>
                  <a:pt x="769" y="199"/>
                </a:lnTo>
                <a:lnTo>
                  <a:pt x="756" y="173"/>
                </a:lnTo>
                <a:lnTo>
                  <a:pt x="739" y="143"/>
                </a:lnTo>
                <a:lnTo>
                  <a:pt x="721" y="117"/>
                </a:lnTo>
                <a:lnTo>
                  <a:pt x="709" y="121"/>
                </a:lnTo>
                <a:lnTo>
                  <a:pt x="691" y="151"/>
                </a:lnTo>
                <a:lnTo>
                  <a:pt x="679" y="173"/>
                </a:lnTo>
                <a:lnTo>
                  <a:pt x="661" y="169"/>
                </a:lnTo>
                <a:lnTo>
                  <a:pt x="648" y="182"/>
                </a:lnTo>
                <a:lnTo>
                  <a:pt x="631" y="242"/>
                </a:lnTo>
                <a:lnTo>
                  <a:pt x="614" y="359"/>
                </a:lnTo>
                <a:lnTo>
                  <a:pt x="601" y="433"/>
                </a:lnTo>
                <a:lnTo>
                  <a:pt x="584" y="511"/>
                </a:lnTo>
                <a:lnTo>
                  <a:pt x="571" y="532"/>
                </a:lnTo>
                <a:lnTo>
                  <a:pt x="554" y="519"/>
                </a:lnTo>
                <a:lnTo>
                  <a:pt x="541" y="489"/>
                </a:lnTo>
                <a:lnTo>
                  <a:pt x="524" y="424"/>
                </a:lnTo>
                <a:lnTo>
                  <a:pt x="507" y="351"/>
                </a:lnTo>
                <a:lnTo>
                  <a:pt x="494" y="290"/>
                </a:lnTo>
                <a:lnTo>
                  <a:pt x="477" y="247"/>
                </a:lnTo>
                <a:lnTo>
                  <a:pt x="464" y="195"/>
                </a:lnTo>
                <a:lnTo>
                  <a:pt x="447" y="134"/>
                </a:lnTo>
                <a:lnTo>
                  <a:pt x="434" y="121"/>
                </a:lnTo>
                <a:lnTo>
                  <a:pt x="417" y="195"/>
                </a:lnTo>
                <a:lnTo>
                  <a:pt x="399" y="164"/>
                </a:lnTo>
                <a:lnTo>
                  <a:pt x="387" y="151"/>
                </a:lnTo>
                <a:lnTo>
                  <a:pt x="369" y="221"/>
                </a:lnTo>
                <a:lnTo>
                  <a:pt x="357" y="407"/>
                </a:lnTo>
                <a:lnTo>
                  <a:pt x="339" y="584"/>
                </a:lnTo>
                <a:lnTo>
                  <a:pt x="326" y="706"/>
                </a:lnTo>
                <a:lnTo>
                  <a:pt x="309" y="749"/>
                </a:lnTo>
                <a:lnTo>
                  <a:pt x="292" y="762"/>
                </a:lnTo>
                <a:lnTo>
                  <a:pt x="279" y="762"/>
                </a:lnTo>
                <a:lnTo>
                  <a:pt x="262" y="766"/>
                </a:lnTo>
                <a:lnTo>
                  <a:pt x="249" y="788"/>
                </a:lnTo>
                <a:lnTo>
                  <a:pt x="232" y="805"/>
                </a:lnTo>
                <a:lnTo>
                  <a:pt x="215" y="814"/>
                </a:lnTo>
                <a:lnTo>
                  <a:pt x="202" y="827"/>
                </a:lnTo>
                <a:lnTo>
                  <a:pt x="185" y="835"/>
                </a:lnTo>
                <a:lnTo>
                  <a:pt x="172" y="844"/>
                </a:lnTo>
                <a:lnTo>
                  <a:pt x="155" y="857"/>
                </a:lnTo>
                <a:lnTo>
                  <a:pt x="142" y="879"/>
                </a:lnTo>
                <a:lnTo>
                  <a:pt x="125" y="900"/>
                </a:lnTo>
                <a:lnTo>
                  <a:pt x="108" y="909"/>
                </a:lnTo>
                <a:lnTo>
                  <a:pt x="95" y="926"/>
                </a:lnTo>
                <a:lnTo>
                  <a:pt x="77" y="952"/>
                </a:lnTo>
                <a:lnTo>
                  <a:pt x="65" y="939"/>
                </a:lnTo>
                <a:lnTo>
                  <a:pt x="47" y="900"/>
                </a:lnTo>
                <a:lnTo>
                  <a:pt x="35" y="883"/>
                </a:lnTo>
                <a:lnTo>
                  <a:pt x="17" y="866"/>
                </a:lnTo>
                <a:lnTo>
                  <a:pt x="0" y="809"/>
                </a:lnTo>
                <a:lnTo>
                  <a:pt x="0" y="441"/>
                </a:lnTo>
                <a:close/>
              </a:path>
            </a:pathLst>
          </a:custGeom>
          <a:solidFill>
            <a:srgbClr val="CCCCCC"/>
          </a:solidFill>
          <a:ln w="9525">
            <a:noFill/>
            <a:round/>
            <a:headEnd/>
            <a:tailEnd/>
          </a:ln>
        </p:spPr>
        <p:txBody>
          <a:bodyPr/>
          <a:lstStyle/>
          <a:p>
            <a:endParaRPr lang="en-US"/>
          </a:p>
        </p:txBody>
      </p:sp>
      <p:sp>
        <p:nvSpPr>
          <p:cNvPr id="16607" name="Freeform 215"/>
          <p:cNvSpPr>
            <a:spLocks/>
          </p:cNvSpPr>
          <p:nvPr/>
        </p:nvSpPr>
        <p:spPr bwMode="auto">
          <a:xfrm>
            <a:off x="7373938" y="2894013"/>
            <a:ext cx="1539875" cy="1511300"/>
          </a:xfrm>
          <a:custGeom>
            <a:avLst/>
            <a:gdLst>
              <a:gd name="T0" fmla="*/ 2147483647 w 970"/>
              <a:gd name="T1" fmla="*/ 2147483647 h 952"/>
              <a:gd name="T2" fmla="*/ 2147483647 w 970"/>
              <a:gd name="T3" fmla="*/ 2147483647 h 952"/>
              <a:gd name="T4" fmla="*/ 2147483647 w 970"/>
              <a:gd name="T5" fmla="*/ 2147483647 h 952"/>
              <a:gd name="T6" fmla="*/ 2147483647 w 970"/>
              <a:gd name="T7" fmla="*/ 2147483647 h 952"/>
              <a:gd name="T8" fmla="*/ 2147483647 w 970"/>
              <a:gd name="T9" fmla="*/ 2147483647 h 952"/>
              <a:gd name="T10" fmla="*/ 2147483647 w 970"/>
              <a:gd name="T11" fmla="*/ 2147483647 h 952"/>
              <a:gd name="T12" fmla="*/ 2147483647 w 970"/>
              <a:gd name="T13" fmla="*/ 2147483647 h 952"/>
              <a:gd name="T14" fmla="*/ 2147483647 w 970"/>
              <a:gd name="T15" fmla="*/ 2147483647 h 952"/>
              <a:gd name="T16" fmla="*/ 2147483647 w 970"/>
              <a:gd name="T17" fmla="*/ 2147483647 h 952"/>
              <a:gd name="T18" fmla="*/ 2147483647 w 970"/>
              <a:gd name="T19" fmla="*/ 2147483647 h 952"/>
              <a:gd name="T20" fmla="*/ 2147483647 w 970"/>
              <a:gd name="T21" fmla="*/ 2147483647 h 952"/>
              <a:gd name="T22" fmla="*/ 2147483647 w 970"/>
              <a:gd name="T23" fmla="*/ 2147483647 h 952"/>
              <a:gd name="T24" fmla="*/ 2147483647 w 970"/>
              <a:gd name="T25" fmla="*/ 2147483647 h 952"/>
              <a:gd name="T26" fmla="*/ 2147483647 w 970"/>
              <a:gd name="T27" fmla="*/ 2147483647 h 952"/>
              <a:gd name="T28" fmla="*/ 2147483647 w 970"/>
              <a:gd name="T29" fmla="*/ 2147483647 h 952"/>
              <a:gd name="T30" fmla="*/ 2147483647 w 970"/>
              <a:gd name="T31" fmla="*/ 2147483647 h 952"/>
              <a:gd name="T32" fmla="*/ 2147483647 w 970"/>
              <a:gd name="T33" fmla="*/ 2147483647 h 952"/>
              <a:gd name="T34" fmla="*/ 2147483647 w 970"/>
              <a:gd name="T35" fmla="*/ 2147483647 h 952"/>
              <a:gd name="T36" fmla="*/ 2147483647 w 970"/>
              <a:gd name="T37" fmla="*/ 0 h 952"/>
              <a:gd name="T38" fmla="*/ 2147483647 w 970"/>
              <a:gd name="T39" fmla="*/ 2147483647 h 952"/>
              <a:gd name="T40" fmla="*/ 2147483647 w 970"/>
              <a:gd name="T41" fmla="*/ 2147483647 h 952"/>
              <a:gd name="T42" fmla="*/ 2147483647 w 970"/>
              <a:gd name="T43" fmla="*/ 2147483647 h 952"/>
              <a:gd name="T44" fmla="*/ 2147483647 w 970"/>
              <a:gd name="T45" fmla="*/ 2147483647 h 952"/>
              <a:gd name="T46" fmla="*/ 2147483647 w 970"/>
              <a:gd name="T47" fmla="*/ 2147483647 h 952"/>
              <a:gd name="T48" fmla="*/ 2147483647 w 970"/>
              <a:gd name="T49" fmla="*/ 2147483647 h 952"/>
              <a:gd name="T50" fmla="*/ 2147483647 w 970"/>
              <a:gd name="T51" fmla="*/ 2147483647 h 952"/>
              <a:gd name="T52" fmla="*/ 2147483647 w 970"/>
              <a:gd name="T53" fmla="*/ 2147483647 h 952"/>
              <a:gd name="T54" fmla="*/ 2147483647 w 970"/>
              <a:gd name="T55" fmla="*/ 2147483647 h 952"/>
              <a:gd name="T56" fmla="*/ 2147483647 w 970"/>
              <a:gd name="T57" fmla="*/ 2147483647 h 952"/>
              <a:gd name="T58" fmla="*/ 2147483647 w 970"/>
              <a:gd name="T59" fmla="*/ 2147483647 h 952"/>
              <a:gd name="T60" fmla="*/ 2147483647 w 970"/>
              <a:gd name="T61" fmla="*/ 2147483647 h 952"/>
              <a:gd name="T62" fmla="*/ 2147483647 w 970"/>
              <a:gd name="T63" fmla="*/ 2147483647 h 952"/>
              <a:gd name="T64" fmla="*/ 2147483647 w 970"/>
              <a:gd name="T65" fmla="*/ 2147483647 h 952"/>
              <a:gd name="T66" fmla="*/ 2147483647 w 970"/>
              <a:gd name="T67" fmla="*/ 2147483647 h 952"/>
              <a:gd name="T68" fmla="*/ 2147483647 w 970"/>
              <a:gd name="T69" fmla="*/ 2147483647 h 952"/>
              <a:gd name="T70" fmla="*/ 2147483647 w 970"/>
              <a:gd name="T71" fmla="*/ 2147483647 h 952"/>
              <a:gd name="T72" fmla="*/ 2147483647 w 970"/>
              <a:gd name="T73" fmla="*/ 2147483647 h 952"/>
              <a:gd name="T74" fmla="*/ 2147483647 w 970"/>
              <a:gd name="T75" fmla="*/ 2147483647 h 952"/>
              <a:gd name="T76" fmla="*/ 2147483647 w 970"/>
              <a:gd name="T77" fmla="*/ 2147483647 h 952"/>
              <a:gd name="T78" fmla="*/ 2147483647 w 970"/>
              <a:gd name="T79" fmla="*/ 2147483647 h 952"/>
              <a:gd name="T80" fmla="*/ 2147483647 w 970"/>
              <a:gd name="T81" fmla="*/ 2147483647 h 952"/>
              <a:gd name="T82" fmla="*/ 2147483647 w 970"/>
              <a:gd name="T83" fmla="*/ 2147483647 h 952"/>
              <a:gd name="T84" fmla="*/ 0 w 970"/>
              <a:gd name="T85" fmla="*/ 2147483647 h 9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952"/>
              <a:gd name="T131" fmla="*/ 970 w 970"/>
              <a:gd name="T132" fmla="*/ 952 h 9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952">
                <a:moveTo>
                  <a:pt x="0" y="441"/>
                </a:moveTo>
                <a:lnTo>
                  <a:pt x="17" y="381"/>
                </a:lnTo>
                <a:lnTo>
                  <a:pt x="35" y="359"/>
                </a:lnTo>
                <a:lnTo>
                  <a:pt x="47" y="333"/>
                </a:lnTo>
                <a:lnTo>
                  <a:pt x="65" y="273"/>
                </a:lnTo>
                <a:lnTo>
                  <a:pt x="77" y="234"/>
                </a:lnTo>
                <a:lnTo>
                  <a:pt x="95" y="229"/>
                </a:lnTo>
                <a:lnTo>
                  <a:pt x="108" y="208"/>
                </a:lnTo>
                <a:lnTo>
                  <a:pt x="125" y="182"/>
                </a:lnTo>
                <a:lnTo>
                  <a:pt x="142" y="164"/>
                </a:lnTo>
                <a:lnTo>
                  <a:pt x="155" y="151"/>
                </a:lnTo>
                <a:lnTo>
                  <a:pt x="172" y="130"/>
                </a:lnTo>
                <a:lnTo>
                  <a:pt x="185" y="112"/>
                </a:lnTo>
                <a:lnTo>
                  <a:pt x="202" y="108"/>
                </a:lnTo>
                <a:lnTo>
                  <a:pt x="215" y="112"/>
                </a:lnTo>
                <a:lnTo>
                  <a:pt x="232" y="125"/>
                </a:lnTo>
                <a:lnTo>
                  <a:pt x="249" y="164"/>
                </a:lnTo>
                <a:lnTo>
                  <a:pt x="262" y="221"/>
                </a:lnTo>
                <a:lnTo>
                  <a:pt x="279" y="273"/>
                </a:lnTo>
                <a:lnTo>
                  <a:pt x="292" y="320"/>
                </a:lnTo>
                <a:lnTo>
                  <a:pt x="309" y="372"/>
                </a:lnTo>
                <a:lnTo>
                  <a:pt x="326" y="390"/>
                </a:lnTo>
                <a:lnTo>
                  <a:pt x="339" y="390"/>
                </a:lnTo>
                <a:lnTo>
                  <a:pt x="357" y="281"/>
                </a:lnTo>
                <a:lnTo>
                  <a:pt x="369" y="95"/>
                </a:lnTo>
                <a:lnTo>
                  <a:pt x="387" y="9"/>
                </a:lnTo>
                <a:lnTo>
                  <a:pt x="399" y="69"/>
                </a:lnTo>
                <a:lnTo>
                  <a:pt x="417" y="160"/>
                </a:lnTo>
                <a:lnTo>
                  <a:pt x="434" y="78"/>
                </a:lnTo>
                <a:lnTo>
                  <a:pt x="447" y="52"/>
                </a:lnTo>
                <a:lnTo>
                  <a:pt x="464" y="69"/>
                </a:lnTo>
                <a:lnTo>
                  <a:pt x="477" y="78"/>
                </a:lnTo>
                <a:lnTo>
                  <a:pt x="494" y="74"/>
                </a:lnTo>
                <a:lnTo>
                  <a:pt x="507" y="74"/>
                </a:lnTo>
                <a:lnTo>
                  <a:pt x="524" y="61"/>
                </a:lnTo>
                <a:lnTo>
                  <a:pt x="541" y="65"/>
                </a:lnTo>
                <a:lnTo>
                  <a:pt x="554" y="104"/>
                </a:lnTo>
                <a:lnTo>
                  <a:pt x="571" y="151"/>
                </a:lnTo>
                <a:lnTo>
                  <a:pt x="584" y="199"/>
                </a:lnTo>
                <a:lnTo>
                  <a:pt x="601" y="229"/>
                </a:lnTo>
                <a:lnTo>
                  <a:pt x="614" y="151"/>
                </a:lnTo>
                <a:lnTo>
                  <a:pt x="631" y="65"/>
                </a:lnTo>
                <a:lnTo>
                  <a:pt x="648" y="22"/>
                </a:lnTo>
                <a:lnTo>
                  <a:pt x="661" y="48"/>
                </a:lnTo>
                <a:lnTo>
                  <a:pt x="679" y="99"/>
                </a:lnTo>
                <a:lnTo>
                  <a:pt x="691" y="108"/>
                </a:lnTo>
                <a:lnTo>
                  <a:pt x="709" y="86"/>
                </a:lnTo>
                <a:lnTo>
                  <a:pt x="721" y="65"/>
                </a:lnTo>
                <a:lnTo>
                  <a:pt x="739" y="56"/>
                </a:lnTo>
                <a:lnTo>
                  <a:pt x="756" y="56"/>
                </a:lnTo>
                <a:lnTo>
                  <a:pt x="769" y="61"/>
                </a:lnTo>
                <a:lnTo>
                  <a:pt x="786" y="74"/>
                </a:lnTo>
                <a:lnTo>
                  <a:pt x="799" y="95"/>
                </a:lnTo>
                <a:lnTo>
                  <a:pt x="816" y="52"/>
                </a:lnTo>
                <a:lnTo>
                  <a:pt x="829" y="26"/>
                </a:lnTo>
                <a:lnTo>
                  <a:pt x="846" y="13"/>
                </a:lnTo>
                <a:lnTo>
                  <a:pt x="863" y="0"/>
                </a:lnTo>
                <a:lnTo>
                  <a:pt x="876" y="4"/>
                </a:lnTo>
                <a:lnTo>
                  <a:pt x="893" y="26"/>
                </a:lnTo>
                <a:lnTo>
                  <a:pt x="906" y="61"/>
                </a:lnTo>
                <a:lnTo>
                  <a:pt x="923" y="99"/>
                </a:lnTo>
                <a:lnTo>
                  <a:pt x="936" y="108"/>
                </a:lnTo>
                <a:lnTo>
                  <a:pt x="953" y="91"/>
                </a:lnTo>
                <a:lnTo>
                  <a:pt x="970" y="48"/>
                </a:lnTo>
                <a:lnTo>
                  <a:pt x="970" y="82"/>
                </a:lnTo>
                <a:lnTo>
                  <a:pt x="953" y="125"/>
                </a:lnTo>
                <a:lnTo>
                  <a:pt x="936" y="147"/>
                </a:lnTo>
                <a:lnTo>
                  <a:pt x="923" y="164"/>
                </a:lnTo>
                <a:lnTo>
                  <a:pt x="906" y="164"/>
                </a:lnTo>
                <a:lnTo>
                  <a:pt x="893" y="164"/>
                </a:lnTo>
                <a:lnTo>
                  <a:pt x="876" y="173"/>
                </a:lnTo>
                <a:lnTo>
                  <a:pt x="863" y="190"/>
                </a:lnTo>
                <a:lnTo>
                  <a:pt x="846" y="216"/>
                </a:lnTo>
                <a:lnTo>
                  <a:pt x="829" y="234"/>
                </a:lnTo>
                <a:lnTo>
                  <a:pt x="816" y="242"/>
                </a:lnTo>
                <a:lnTo>
                  <a:pt x="799" y="199"/>
                </a:lnTo>
                <a:lnTo>
                  <a:pt x="786" y="203"/>
                </a:lnTo>
                <a:lnTo>
                  <a:pt x="769" y="199"/>
                </a:lnTo>
                <a:lnTo>
                  <a:pt x="756" y="173"/>
                </a:lnTo>
                <a:lnTo>
                  <a:pt x="739" y="143"/>
                </a:lnTo>
                <a:lnTo>
                  <a:pt x="721" y="117"/>
                </a:lnTo>
                <a:lnTo>
                  <a:pt x="709" y="121"/>
                </a:lnTo>
                <a:lnTo>
                  <a:pt x="691" y="151"/>
                </a:lnTo>
                <a:lnTo>
                  <a:pt x="679" y="173"/>
                </a:lnTo>
                <a:lnTo>
                  <a:pt x="661" y="169"/>
                </a:lnTo>
                <a:lnTo>
                  <a:pt x="648" y="182"/>
                </a:lnTo>
                <a:lnTo>
                  <a:pt x="631" y="242"/>
                </a:lnTo>
                <a:lnTo>
                  <a:pt x="614" y="359"/>
                </a:lnTo>
                <a:lnTo>
                  <a:pt x="601" y="433"/>
                </a:lnTo>
                <a:lnTo>
                  <a:pt x="584" y="511"/>
                </a:lnTo>
                <a:lnTo>
                  <a:pt x="571" y="532"/>
                </a:lnTo>
                <a:lnTo>
                  <a:pt x="554" y="519"/>
                </a:lnTo>
                <a:lnTo>
                  <a:pt x="541" y="489"/>
                </a:lnTo>
                <a:lnTo>
                  <a:pt x="524" y="424"/>
                </a:lnTo>
                <a:lnTo>
                  <a:pt x="507" y="351"/>
                </a:lnTo>
                <a:lnTo>
                  <a:pt x="494" y="290"/>
                </a:lnTo>
                <a:lnTo>
                  <a:pt x="477" y="247"/>
                </a:lnTo>
                <a:lnTo>
                  <a:pt x="464" y="195"/>
                </a:lnTo>
                <a:lnTo>
                  <a:pt x="447" y="134"/>
                </a:lnTo>
                <a:lnTo>
                  <a:pt x="434" y="121"/>
                </a:lnTo>
                <a:lnTo>
                  <a:pt x="417" y="195"/>
                </a:lnTo>
                <a:lnTo>
                  <a:pt x="399" y="164"/>
                </a:lnTo>
                <a:lnTo>
                  <a:pt x="387" y="151"/>
                </a:lnTo>
                <a:lnTo>
                  <a:pt x="369" y="221"/>
                </a:lnTo>
                <a:lnTo>
                  <a:pt x="357" y="407"/>
                </a:lnTo>
                <a:lnTo>
                  <a:pt x="339" y="584"/>
                </a:lnTo>
                <a:lnTo>
                  <a:pt x="326" y="706"/>
                </a:lnTo>
                <a:lnTo>
                  <a:pt x="309" y="749"/>
                </a:lnTo>
                <a:lnTo>
                  <a:pt x="292" y="762"/>
                </a:lnTo>
                <a:lnTo>
                  <a:pt x="279" y="762"/>
                </a:lnTo>
                <a:lnTo>
                  <a:pt x="262" y="766"/>
                </a:lnTo>
                <a:lnTo>
                  <a:pt x="249" y="788"/>
                </a:lnTo>
                <a:lnTo>
                  <a:pt x="232" y="805"/>
                </a:lnTo>
                <a:lnTo>
                  <a:pt x="215" y="814"/>
                </a:lnTo>
                <a:lnTo>
                  <a:pt x="202" y="827"/>
                </a:lnTo>
                <a:lnTo>
                  <a:pt x="185" y="835"/>
                </a:lnTo>
                <a:lnTo>
                  <a:pt x="172" y="844"/>
                </a:lnTo>
                <a:lnTo>
                  <a:pt x="155" y="857"/>
                </a:lnTo>
                <a:lnTo>
                  <a:pt x="142" y="879"/>
                </a:lnTo>
                <a:lnTo>
                  <a:pt x="125" y="900"/>
                </a:lnTo>
                <a:lnTo>
                  <a:pt x="108" y="909"/>
                </a:lnTo>
                <a:lnTo>
                  <a:pt x="95" y="926"/>
                </a:lnTo>
                <a:lnTo>
                  <a:pt x="77" y="952"/>
                </a:lnTo>
                <a:lnTo>
                  <a:pt x="65" y="939"/>
                </a:lnTo>
                <a:lnTo>
                  <a:pt x="47" y="900"/>
                </a:lnTo>
                <a:lnTo>
                  <a:pt x="35" y="883"/>
                </a:lnTo>
                <a:lnTo>
                  <a:pt x="17" y="866"/>
                </a:lnTo>
                <a:lnTo>
                  <a:pt x="0" y="809"/>
                </a:lnTo>
                <a:lnTo>
                  <a:pt x="0" y="441"/>
                </a:lnTo>
              </a:path>
            </a:pathLst>
          </a:custGeom>
          <a:noFill/>
          <a:ln w="0">
            <a:solidFill>
              <a:srgbClr val="CCCCCC"/>
            </a:solidFill>
            <a:prstDash val="solid"/>
            <a:round/>
            <a:headEnd/>
            <a:tailEnd/>
          </a:ln>
        </p:spPr>
        <p:txBody>
          <a:bodyPr/>
          <a:lstStyle/>
          <a:p>
            <a:endParaRPr lang="en-US"/>
          </a:p>
        </p:txBody>
      </p:sp>
      <p:sp>
        <p:nvSpPr>
          <p:cNvPr id="16608" name="Freeform 216"/>
          <p:cNvSpPr>
            <a:spLocks/>
          </p:cNvSpPr>
          <p:nvPr/>
        </p:nvSpPr>
        <p:spPr bwMode="auto">
          <a:xfrm>
            <a:off x="7373938" y="3278188"/>
            <a:ext cx="1539875" cy="1141412"/>
          </a:xfrm>
          <a:custGeom>
            <a:avLst/>
            <a:gdLst>
              <a:gd name="T0" fmla="*/ 2147483647 w 970"/>
              <a:gd name="T1" fmla="*/ 2147483647 h 719"/>
              <a:gd name="T2" fmla="*/ 2147483647 w 970"/>
              <a:gd name="T3" fmla="*/ 2147483647 h 719"/>
              <a:gd name="T4" fmla="*/ 2147483647 w 970"/>
              <a:gd name="T5" fmla="*/ 2147483647 h 719"/>
              <a:gd name="T6" fmla="*/ 2147483647 w 970"/>
              <a:gd name="T7" fmla="*/ 2147483647 h 719"/>
              <a:gd name="T8" fmla="*/ 2147483647 w 970"/>
              <a:gd name="T9" fmla="*/ 2147483647 h 719"/>
              <a:gd name="T10" fmla="*/ 2147483647 w 970"/>
              <a:gd name="T11" fmla="*/ 0 h 719"/>
              <a:gd name="T12" fmla="*/ 2147483647 w 970"/>
              <a:gd name="T13" fmla="*/ 2147483647 h 719"/>
              <a:gd name="T14" fmla="*/ 2147483647 w 970"/>
              <a:gd name="T15" fmla="*/ 2147483647 h 719"/>
              <a:gd name="T16" fmla="*/ 2147483647 w 970"/>
              <a:gd name="T17" fmla="*/ 2147483647 h 719"/>
              <a:gd name="T18" fmla="*/ 2147483647 w 970"/>
              <a:gd name="T19" fmla="*/ 2147483647 h 719"/>
              <a:gd name="T20" fmla="*/ 2147483647 w 970"/>
              <a:gd name="T21" fmla="*/ 2147483647 h 719"/>
              <a:gd name="T22" fmla="*/ 2147483647 w 970"/>
              <a:gd name="T23" fmla="*/ 2147483647 h 719"/>
              <a:gd name="T24" fmla="*/ 2147483647 w 970"/>
              <a:gd name="T25" fmla="*/ 2147483647 h 719"/>
              <a:gd name="T26" fmla="*/ 2147483647 w 970"/>
              <a:gd name="T27" fmla="*/ 2147483647 h 719"/>
              <a:gd name="T28" fmla="*/ 2147483647 w 970"/>
              <a:gd name="T29" fmla="*/ 2147483647 h 719"/>
              <a:gd name="T30" fmla="*/ 2147483647 w 970"/>
              <a:gd name="T31" fmla="*/ 2147483647 h 719"/>
              <a:gd name="T32" fmla="*/ 2147483647 w 970"/>
              <a:gd name="T33" fmla="*/ 2147483647 h 719"/>
              <a:gd name="T34" fmla="*/ 2147483647 w 970"/>
              <a:gd name="T35" fmla="*/ 2147483647 h 719"/>
              <a:gd name="T36" fmla="*/ 2147483647 w 970"/>
              <a:gd name="T37" fmla="*/ 2147483647 h 719"/>
              <a:gd name="T38" fmla="*/ 2147483647 w 970"/>
              <a:gd name="T39" fmla="*/ 2147483647 h 719"/>
              <a:gd name="T40" fmla="*/ 2147483647 w 970"/>
              <a:gd name="T41" fmla="*/ 2147483647 h 719"/>
              <a:gd name="T42" fmla="*/ 2147483647 w 970"/>
              <a:gd name="T43" fmla="*/ 2147483647 h 719"/>
              <a:gd name="T44" fmla="*/ 2147483647 w 970"/>
              <a:gd name="T45" fmla="*/ 2147483647 h 719"/>
              <a:gd name="T46" fmla="*/ 2147483647 w 970"/>
              <a:gd name="T47" fmla="*/ 2147483647 h 719"/>
              <a:gd name="T48" fmla="*/ 2147483647 w 970"/>
              <a:gd name="T49" fmla="*/ 2147483647 h 719"/>
              <a:gd name="T50" fmla="*/ 2147483647 w 970"/>
              <a:gd name="T51" fmla="*/ 2147483647 h 719"/>
              <a:gd name="T52" fmla="*/ 2147483647 w 970"/>
              <a:gd name="T53" fmla="*/ 2147483647 h 719"/>
              <a:gd name="T54" fmla="*/ 2147483647 w 970"/>
              <a:gd name="T55" fmla="*/ 2147483647 h 719"/>
              <a:gd name="T56" fmla="*/ 2147483647 w 970"/>
              <a:gd name="T57" fmla="*/ 2147483647 h 719"/>
              <a:gd name="T58" fmla="*/ 2147483647 w 970"/>
              <a:gd name="T59" fmla="*/ 2147483647 h 719"/>
              <a:gd name="T60" fmla="*/ 2147483647 w 970"/>
              <a:gd name="T61" fmla="*/ 2147483647 h 719"/>
              <a:gd name="T62" fmla="*/ 2147483647 w 970"/>
              <a:gd name="T63" fmla="*/ 2147483647 h 719"/>
              <a:gd name="T64" fmla="*/ 2147483647 w 970"/>
              <a:gd name="T65" fmla="*/ 2147483647 h 719"/>
              <a:gd name="T66" fmla="*/ 2147483647 w 970"/>
              <a:gd name="T67" fmla="*/ 2147483647 h 719"/>
              <a:gd name="T68" fmla="*/ 2147483647 w 970"/>
              <a:gd name="T69" fmla="*/ 2147483647 h 719"/>
              <a:gd name="T70" fmla="*/ 2147483647 w 970"/>
              <a:gd name="T71" fmla="*/ 2147483647 h 719"/>
              <a:gd name="T72" fmla="*/ 2147483647 w 970"/>
              <a:gd name="T73" fmla="*/ 2147483647 h 719"/>
              <a:gd name="T74" fmla="*/ 2147483647 w 970"/>
              <a:gd name="T75" fmla="*/ 2147483647 h 719"/>
              <a:gd name="T76" fmla="*/ 2147483647 w 970"/>
              <a:gd name="T77" fmla="*/ 2147483647 h 719"/>
              <a:gd name="T78" fmla="*/ 2147483647 w 970"/>
              <a:gd name="T79" fmla="*/ 2147483647 h 719"/>
              <a:gd name="T80" fmla="*/ 2147483647 w 970"/>
              <a:gd name="T81" fmla="*/ 2147483647 h 719"/>
              <a:gd name="T82" fmla="*/ 2147483647 w 970"/>
              <a:gd name="T83" fmla="*/ 2147483647 h 719"/>
              <a:gd name="T84" fmla="*/ 0 w 970"/>
              <a:gd name="T85" fmla="*/ 2147483647 h 7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719"/>
              <a:gd name="T131" fmla="*/ 970 w 970"/>
              <a:gd name="T132" fmla="*/ 719 h 7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719">
                <a:moveTo>
                  <a:pt x="0" y="321"/>
                </a:moveTo>
                <a:lnTo>
                  <a:pt x="17" y="312"/>
                </a:lnTo>
                <a:lnTo>
                  <a:pt x="35" y="312"/>
                </a:lnTo>
                <a:lnTo>
                  <a:pt x="47" y="308"/>
                </a:lnTo>
                <a:lnTo>
                  <a:pt x="65" y="308"/>
                </a:lnTo>
                <a:lnTo>
                  <a:pt x="77" y="312"/>
                </a:lnTo>
                <a:lnTo>
                  <a:pt x="95" y="299"/>
                </a:lnTo>
                <a:lnTo>
                  <a:pt x="108" y="286"/>
                </a:lnTo>
                <a:lnTo>
                  <a:pt x="125" y="269"/>
                </a:lnTo>
                <a:lnTo>
                  <a:pt x="142" y="243"/>
                </a:lnTo>
                <a:lnTo>
                  <a:pt x="155" y="217"/>
                </a:lnTo>
                <a:lnTo>
                  <a:pt x="172" y="178"/>
                </a:lnTo>
                <a:lnTo>
                  <a:pt x="185" y="126"/>
                </a:lnTo>
                <a:lnTo>
                  <a:pt x="202" y="83"/>
                </a:lnTo>
                <a:lnTo>
                  <a:pt x="215" y="48"/>
                </a:lnTo>
                <a:lnTo>
                  <a:pt x="232" y="31"/>
                </a:lnTo>
                <a:lnTo>
                  <a:pt x="249" y="0"/>
                </a:lnTo>
                <a:lnTo>
                  <a:pt x="262" y="0"/>
                </a:lnTo>
                <a:lnTo>
                  <a:pt x="279" y="0"/>
                </a:lnTo>
                <a:lnTo>
                  <a:pt x="292" y="5"/>
                </a:lnTo>
                <a:lnTo>
                  <a:pt x="309" y="31"/>
                </a:lnTo>
                <a:lnTo>
                  <a:pt x="326" y="87"/>
                </a:lnTo>
                <a:lnTo>
                  <a:pt x="339" y="186"/>
                </a:lnTo>
                <a:lnTo>
                  <a:pt x="357" y="316"/>
                </a:lnTo>
                <a:lnTo>
                  <a:pt x="369" y="446"/>
                </a:lnTo>
                <a:lnTo>
                  <a:pt x="387" y="503"/>
                </a:lnTo>
                <a:lnTo>
                  <a:pt x="399" y="373"/>
                </a:lnTo>
                <a:lnTo>
                  <a:pt x="417" y="230"/>
                </a:lnTo>
                <a:lnTo>
                  <a:pt x="434" y="260"/>
                </a:lnTo>
                <a:lnTo>
                  <a:pt x="447" y="290"/>
                </a:lnTo>
                <a:lnTo>
                  <a:pt x="464" y="290"/>
                </a:lnTo>
                <a:lnTo>
                  <a:pt x="477" y="282"/>
                </a:lnTo>
                <a:lnTo>
                  <a:pt x="494" y="282"/>
                </a:lnTo>
                <a:lnTo>
                  <a:pt x="507" y="286"/>
                </a:lnTo>
                <a:lnTo>
                  <a:pt x="524" y="290"/>
                </a:lnTo>
                <a:lnTo>
                  <a:pt x="541" y="286"/>
                </a:lnTo>
                <a:lnTo>
                  <a:pt x="554" y="277"/>
                </a:lnTo>
                <a:lnTo>
                  <a:pt x="571" y="269"/>
                </a:lnTo>
                <a:lnTo>
                  <a:pt x="584" y="251"/>
                </a:lnTo>
                <a:lnTo>
                  <a:pt x="601" y="230"/>
                </a:lnTo>
                <a:lnTo>
                  <a:pt x="614" y="247"/>
                </a:lnTo>
                <a:lnTo>
                  <a:pt x="631" y="264"/>
                </a:lnTo>
                <a:lnTo>
                  <a:pt x="648" y="282"/>
                </a:lnTo>
                <a:lnTo>
                  <a:pt x="661" y="273"/>
                </a:lnTo>
                <a:lnTo>
                  <a:pt x="679" y="260"/>
                </a:lnTo>
                <a:lnTo>
                  <a:pt x="691" y="247"/>
                </a:lnTo>
                <a:lnTo>
                  <a:pt x="709" y="256"/>
                </a:lnTo>
                <a:lnTo>
                  <a:pt x="721" y="273"/>
                </a:lnTo>
                <a:lnTo>
                  <a:pt x="739" y="282"/>
                </a:lnTo>
                <a:lnTo>
                  <a:pt x="756" y="277"/>
                </a:lnTo>
                <a:lnTo>
                  <a:pt x="769" y="269"/>
                </a:lnTo>
                <a:lnTo>
                  <a:pt x="786" y="260"/>
                </a:lnTo>
                <a:lnTo>
                  <a:pt x="799" y="251"/>
                </a:lnTo>
                <a:lnTo>
                  <a:pt x="816" y="264"/>
                </a:lnTo>
                <a:lnTo>
                  <a:pt x="829" y="273"/>
                </a:lnTo>
                <a:lnTo>
                  <a:pt x="846" y="273"/>
                </a:lnTo>
                <a:lnTo>
                  <a:pt x="863" y="264"/>
                </a:lnTo>
                <a:lnTo>
                  <a:pt x="876" y="256"/>
                </a:lnTo>
                <a:lnTo>
                  <a:pt x="893" y="247"/>
                </a:lnTo>
                <a:lnTo>
                  <a:pt x="906" y="230"/>
                </a:lnTo>
                <a:lnTo>
                  <a:pt x="923" y="225"/>
                </a:lnTo>
                <a:lnTo>
                  <a:pt x="936" y="230"/>
                </a:lnTo>
                <a:lnTo>
                  <a:pt x="953" y="243"/>
                </a:lnTo>
                <a:lnTo>
                  <a:pt x="970" y="243"/>
                </a:lnTo>
                <a:lnTo>
                  <a:pt x="970" y="325"/>
                </a:lnTo>
                <a:lnTo>
                  <a:pt x="953" y="329"/>
                </a:lnTo>
                <a:lnTo>
                  <a:pt x="936" y="334"/>
                </a:lnTo>
                <a:lnTo>
                  <a:pt x="923" y="338"/>
                </a:lnTo>
                <a:lnTo>
                  <a:pt x="906" y="342"/>
                </a:lnTo>
                <a:lnTo>
                  <a:pt x="893" y="342"/>
                </a:lnTo>
                <a:lnTo>
                  <a:pt x="876" y="338"/>
                </a:lnTo>
                <a:lnTo>
                  <a:pt x="863" y="334"/>
                </a:lnTo>
                <a:lnTo>
                  <a:pt x="846" y="334"/>
                </a:lnTo>
                <a:lnTo>
                  <a:pt x="829" y="329"/>
                </a:lnTo>
                <a:lnTo>
                  <a:pt x="816" y="338"/>
                </a:lnTo>
                <a:lnTo>
                  <a:pt x="799" y="347"/>
                </a:lnTo>
                <a:lnTo>
                  <a:pt x="786" y="329"/>
                </a:lnTo>
                <a:lnTo>
                  <a:pt x="769" y="316"/>
                </a:lnTo>
                <a:lnTo>
                  <a:pt x="756" y="321"/>
                </a:lnTo>
                <a:lnTo>
                  <a:pt x="739" y="334"/>
                </a:lnTo>
                <a:lnTo>
                  <a:pt x="721" y="342"/>
                </a:lnTo>
                <a:lnTo>
                  <a:pt x="709" y="338"/>
                </a:lnTo>
                <a:lnTo>
                  <a:pt x="691" y="351"/>
                </a:lnTo>
                <a:lnTo>
                  <a:pt x="679" y="381"/>
                </a:lnTo>
                <a:lnTo>
                  <a:pt x="661" y="394"/>
                </a:lnTo>
                <a:lnTo>
                  <a:pt x="648" y="390"/>
                </a:lnTo>
                <a:lnTo>
                  <a:pt x="631" y="373"/>
                </a:lnTo>
                <a:lnTo>
                  <a:pt x="614" y="360"/>
                </a:lnTo>
                <a:lnTo>
                  <a:pt x="601" y="381"/>
                </a:lnTo>
                <a:lnTo>
                  <a:pt x="584" y="355"/>
                </a:lnTo>
                <a:lnTo>
                  <a:pt x="571" y="325"/>
                </a:lnTo>
                <a:lnTo>
                  <a:pt x="554" y="321"/>
                </a:lnTo>
                <a:lnTo>
                  <a:pt x="541" y="321"/>
                </a:lnTo>
                <a:lnTo>
                  <a:pt x="524" y="316"/>
                </a:lnTo>
                <a:lnTo>
                  <a:pt x="507" y="312"/>
                </a:lnTo>
                <a:lnTo>
                  <a:pt x="494" y="303"/>
                </a:lnTo>
                <a:lnTo>
                  <a:pt x="477" y="303"/>
                </a:lnTo>
                <a:lnTo>
                  <a:pt x="464" y="321"/>
                </a:lnTo>
                <a:lnTo>
                  <a:pt x="447" y="338"/>
                </a:lnTo>
                <a:lnTo>
                  <a:pt x="434" y="329"/>
                </a:lnTo>
                <a:lnTo>
                  <a:pt x="417" y="329"/>
                </a:lnTo>
                <a:lnTo>
                  <a:pt x="399" y="511"/>
                </a:lnTo>
                <a:lnTo>
                  <a:pt x="387" y="680"/>
                </a:lnTo>
                <a:lnTo>
                  <a:pt x="369" y="710"/>
                </a:lnTo>
                <a:lnTo>
                  <a:pt x="357" y="719"/>
                </a:lnTo>
                <a:lnTo>
                  <a:pt x="339" y="706"/>
                </a:lnTo>
                <a:lnTo>
                  <a:pt x="326" y="689"/>
                </a:lnTo>
                <a:lnTo>
                  <a:pt x="309" y="645"/>
                </a:lnTo>
                <a:lnTo>
                  <a:pt x="292" y="598"/>
                </a:lnTo>
                <a:lnTo>
                  <a:pt x="279" y="546"/>
                </a:lnTo>
                <a:lnTo>
                  <a:pt x="262" y="511"/>
                </a:lnTo>
                <a:lnTo>
                  <a:pt x="249" y="490"/>
                </a:lnTo>
                <a:lnTo>
                  <a:pt x="232" y="451"/>
                </a:lnTo>
                <a:lnTo>
                  <a:pt x="215" y="442"/>
                </a:lnTo>
                <a:lnTo>
                  <a:pt x="202" y="429"/>
                </a:lnTo>
                <a:lnTo>
                  <a:pt x="185" y="416"/>
                </a:lnTo>
                <a:lnTo>
                  <a:pt x="172" y="416"/>
                </a:lnTo>
                <a:lnTo>
                  <a:pt x="155" y="420"/>
                </a:lnTo>
                <a:lnTo>
                  <a:pt x="142" y="429"/>
                </a:lnTo>
                <a:lnTo>
                  <a:pt x="125" y="438"/>
                </a:lnTo>
                <a:lnTo>
                  <a:pt x="108" y="446"/>
                </a:lnTo>
                <a:lnTo>
                  <a:pt x="95" y="455"/>
                </a:lnTo>
                <a:lnTo>
                  <a:pt x="77" y="464"/>
                </a:lnTo>
                <a:lnTo>
                  <a:pt x="65" y="459"/>
                </a:lnTo>
                <a:lnTo>
                  <a:pt x="47" y="455"/>
                </a:lnTo>
                <a:lnTo>
                  <a:pt x="35" y="451"/>
                </a:lnTo>
                <a:lnTo>
                  <a:pt x="17" y="446"/>
                </a:lnTo>
                <a:lnTo>
                  <a:pt x="0" y="446"/>
                </a:lnTo>
                <a:lnTo>
                  <a:pt x="0" y="321"/>
                </a:lnTo>
                <a:close/>
              </a:path>
            </a:pathLst>
          </a:custGeom>
          <a:solidFill>
            <a:srgbClr val="CCCCCC"/>
          </a:solidFill>
          <a:ln w="9525">
            <a:noFill/>
            <a:round/>
            <a:headEnd/>
            <a:tailEnd/>
          </a:ln>
        </p:spPr>
        <p:txBody>
          <a:bodyPr/>
          <a:lstStyle/>
          <a:p>
            <a:endParaRPr lang="en-US"/>
          </a:p>
        </p:txBody>
      </p:sp>
      <p:sp>
        <p:nvSpPr>
          <p:cNvPr id="16609" name="Freeform 217"/>
          <p:cNvSpPr>
            <a:spLocks/>
          </p:cNvSpPr>
          <p:nvPr/>
        </p:nvSpPr>
        <p:spPr bwMode="auto">
          <a:xfrm>
            <a:off x="7373938" y="3278188"/>
            <a:ext cx="1539875" cy="1141412"/>
          </a:xfrm>
          <a:custGeom>
            <a:avLst/>
            <a:gdLst>
              <a:gd name="T0" fmla="*/ 2147483647 w 970"/>
              <a:gd name="T1" fmla="*/ 2147483647 h 719"/>
              <a:gd name="T2" fmla="*/ 2147483647 w 970"/>
              <a:gd name="T3" fmla="*/ 2147483647 h 719"/>
              <a:gd name="T4" fmla="*/ 2147483647 w 970"/>
              <a:gd name="T5" fmla="*/ 2147483647 h 719"/>
              <a:gd name="T6" fmla="*/ 2147483647 w 970"/>
              <a:gd name="T7" fmla="*/ 2147483647 h 719"/>
              <a:gd name="T8" fmla="*/ 2147483647 w 970"/>
              <a:gd name="T9" fmla="*/ 2147483647 h 719"/>
              <a:gd name="T10" fmla="*/ 2147483647 w 970"/>
              <a:gd name="T11" fmla="*/ 0 h 719"/>
              <a:gd name="T12" fmla="*/ 2147483647 w 970"/>
              <a:gd name="T13" fmla="*/ 2147483647 h 719"/>
              <a:gd name="T14" fmla="*/ 2147483647 w 970"/>
              <a:gd name="T15" fmla="*/ 2147483647 h 719"/>
              <a:gd name="T16" fmla="*/ 2147483647 w 970"/>
              <a:gd name="T17" fmla="*/ 2147483647 h 719"/>
              <a:gd name="T18" fmla="*/ 2147483647 w 970"/>
              <a:gd name="T19" fmla="*/ 2147483647 h 719"/>
              <a:gd name="T20" fmla="*/ 2147483647 w 970"/>
              <a:gd name="T21" fmla="*/ 2147483647 h 719"/>
              <a:gd name="T22" fmla="*/ 2147483647 w 970"/>
              <a:gd name="T23" fmla="*/ 2147483647 h 719"/>
              <a:gd name="T24" fmla="*/ 2147483647 w 970"/>
              <a:gd name="T25" fmla="*/ 2147483647 h 719"/>
              <a:gd name="T26" fmla="*/ 2147483647 w 970"/>
              <a:gd name="T27" fmla="*/ 2147483647 h 719"/>
              <a:gd name="T28" fmla="*/ 2147483647 w 970"/>
              <a:gd name="T29" fmla="*/ 2147483647 h 719"/>
              <a:gd name="T30" fmla="*/ 2147483647 w 970"/>
              <a:gd name="T31" fmla="*/ 2147483647 h 719"/>
              <a:gd name="T32" fmla="*/ 2147483647 w 970"/>
              <a:gd name="T33" fmla="*/ 2147483647 h 719"/>
              <a:gd name="T34" fmla="*/ 2147483647 w 970"/>
              <a:gd name="T35" fmla="*/ 2147483647 h 719"/>
              <a:gd name="T36" fmla="*/ 2147483647 w 970"/>
              <a:gd name="T37" fmla="*/ 2147483647 h 719"/>
              <a:gd name="T38" fmla="*/ 2147483647 w 970"/>
              <a:gd name="T39" fmla="*/ 2147483647 h 719"/>
              <a:gd name="T40" fmla="*/ 2147483647 w 970"/>
              <a:gd name="T41" fmla="*/ 2147483647 h 719"/>
              <a:gd name="T42" fmla="*/ 2147483647 w 970"/>
              <a:gd name="T43" fmla="*/ 2147483647 h 719"/>
              <a:gd name="T44" fmla="*/ 2147483647 w 970"/>
              <a:gd name="T45" fmla="*/ 2147483647 h 719"/>
              <a:gd name="T46" fmla="*/ 2147483647 w 970"/>
              <a:gd name="T47" fmla="*/ 2147483647 h 719"/>
              <a:gd name="T48" fmla="*/ 2147483647 w 970"/>
              <a:gd name="T49" fmla="*/ 2147483647 h 719"/>
              <a:gd name="T50" fmla="*/ 2147483647 w 970"/>
              <a:gd name="T51" fmla="*/ 2147483647 h 719"/>
              <a:gd name="T52" fmla="*/ 2147483647 w 970"/>
              <a:gd name="T53" fmla="*/ 2147483647 h 719"/>
              <a:gd name="T54" fmla="*/ 2147483647 w 970"/>
              <a:gd name="T55" fmla="*/ 2147483647 h 719"/>
              <a:gd name="T56" fmla="*/ 2147483647 w 970"/>
              <a:gd name="T57" fmla="*/ 2147483647 h 719"/>
              <a:gd name="T58" fmla="*/ 2147483647 w 970"/>
              <a:gd name="T59" fmla="*/ 2147483647 h 719"/>
              <a:gd name="T60" fmla="*/ 2147483647 w 970"/>
              <a:gd name="T61" fmla="*/ 2147483647 h 719"/>
              <a:gd name="T62" fmla="*/ 2147483647 w 970"/>
              <a:gd name="T63" fmla="*/ 2147483647 h 719"/>
              <a:gd name="T64" fmla="*/ 2147483647 w 970"/>
              <a:gd name="T65" fmla="*/ 2147483647 h 719"/>
              <a:gd name="T66" fmla="*/ 2147483647 w 970"/>
              <a:gd name="T67" fmla="*/ 2147483647 h 719"/>
              <a:gd name="T68" fmla="*/ 2147483647 w 970"/>
              <a:gd name="T69" fmla="*/ 2147483647 h 719"/>
              <a:gd name="T70" fmla="*/ 2147483647 w 970"/>
              <a:gd name="T71" fmla="*/ 2147483647 h 719"/>
              <a:gd name="T72" fmla="*/ 2147483647 w 970"/>
              <a:gd name="T73" fmla="*/ 2147483647 h 719"/>
              <a:gd name="T74" fmla="*/ 2147483647 w 970"/>
              <a:gd name="T75" fmla="*/ 2147483647 h 719"/>
              <a:gd name="T76" fmla="*/ 2147483647 w 970"/>
              <a:gd name="T77" fmla="*/ 2147483647 h 719"/>
              <a:gd name="T78" fmla="*/ 2147483647 w 970"/>
              <a:gd name="T79" fmla="*/ 2147483647 h 719"/>
              <a:gd name="T80" fmla="*/ 2147483647 w 970"/>
              <a:gd name="T81" fmla="*/ 2147483647 h 719"/>
              <a:gd name="T82" fmla="*/ 2147483647 w 970"/>
              <a:gd name="T83" fmla="*/ 2147483647 h 719"/>
              <a:gd name="T84" fmla="*/ 0 w 970"/>
              <a:gd name="T85" fmla="*/ 2147483647 h 7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719"/>
              <a:gd name="T131" fmla="*/ 970 w 970"/>
              <a:gd name="T132" fmla="*/ 719 h 7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719">
                <a:moveTo>
                  <a:pt x="0" y="321"/>
                </a:moveTo>
                <a:lnTo>
                  <a:pt x="17" y="312"/>
                </a:lnTo>
                <a:lnTo>
                  <a:pt x="35" y="312"/>
                </a:lnTo>
                <a:lnTo>
                  <a:pt x="47" y="308"/>
                </a:lnTo>
                <a:lnTo>
                  <a:pt x="65" y="308"/>
                </a:lnTo>
                <a:lnTo>
                  <a:pt x="77" y="312"/>
                </a:lnTo>
                <a:lnTo>
                  <a:pt x="95" y="299"/>
                </a:lnTo>
                <a:lnTo>
                  <a:pt x="108" y="286"/>
                </a:lnTo>
                <a:lnTo>
                  <a:pt x="125" y="269"/>
                </a:lnTo>
                <a:lnTo>
                  <a:pt x="142" y="243"/>
                </a:lnTo>
                <a:lnTo>
                  <a:pt x="155" y="217"/>
                </a:lnTo>
                <a:lnTo>
                  <a:pt x="172" y="178"/>
                </a:lnTo>
                <a:lnTo>
                  <a:pt x="185" y="126"/>
                </a:lnTo>
                <a:lnTo>
                  <a:pt x="202" y="83"/>
                </a:lnTo>
                <a:lnTo>
                  <a:pt x="215" y="48"/>
                </a:lnTo>
                <a:lnTo>
                  <a:pt x="232" y="31"/>
                </a:lnTo>
                <a:lnTo>
                  <a:pt x="249" y="0"/>
                </a:lnTo>
                <a:lnTo>
                  <a:pt x="262" y="0"/>
                </a:lnTo>
                <a:lnTo>
                  <a:pt x="279" y="0"/>
                </a:lnTo>
                <a:lnTo>
                  <a:pt x="292" y="5"/>
                </a:lnTo>
                <a:lnTo>
                  <a:pt x="309" y="31"/>
                </a:lnTo>
                <a:lnTo>
                  <a:pt x="326" y="87"/>
                </a:lnTo>
                <a:lnTo>
                  <a:pt x="339" y="186"/>
                </a:lnTo>
                <a:lnTo>
                  <a:pt x="357" y="316"/>
                </a:lnTo>
                <a:lnTo>
                  <a:pt x="369" y="446"/>
                </a:lnTo>
                <a:lnTo>
                  <a:pt x="387" y="503"/>
                </a:lnTo>
                <a:lnTo>
                  <a:pt x="399" y="373"/>
                </a:lnTo>
                <a:lnTo>
                  <a:pt x="417" y="230"/>
                </a:lnTo>
                <a:lnTo>
                  <a:pt x="434" y="260"/>
                </a:lnTo>
                <a:lnTo>
                  <a:pt x="447" y="290"/>
                </a:lnTo>
                <a:lnTo>
                  <a:pt x="464" y="290"/>
                </a:lnTo>
                <a:lnTo>
                  <a:pt x="477" y="282"/>
                </a:lnTo>
                <a:lnTo>
                  <a:pt x="494" y="282"/>
                </a:lnTo>
                <a:lnTo>
                  <a:pt x="507" y="286"/>
                </a:lnTo>
                <a:lnTo>
                  <a:pt x="524" y="290"/>
                </a:lnTo>
                <a:lnTo>
                  <a:pt x="541" y="286"/>
                </a:lnTo>
                <a:lnTo>
                  <a:pt x="554" y="277"/>
                </a:lnTo>
                <a:lnTo>
                  <a:pt x="571" y="269"/>
                </a:lnTo>
                <a:lnTo>
                  <a:pt x="584" y="251"/>
                </a:lnTo>
                <a:lnTo>
                  <a:pt x="601" y="230"/>
                </a:lnTo>
                <a:lnTo>
                  <a:pt x="614" y="247"/>
                </a:lnTo>
                <a:lnTo>
                  <a:pt x="631" y="264"/>
                </a:lnTo>
                <a:lnTo>
                  <a:pt x="648" y="282"/>
                </a:lnTo>
                <a:lnTo>
                  <a:pt x="661" y="273"/>
                </a:lnTo>
                <a:lnTo>
                  <a:pt x="679" y="260"/>
                </a:lnTo>
                <a:lnTo>
                  <a:pt x="691" y="247"/>
                </a:lnTo>
                <a:lnTo>
                  <a:pt x="709" y="256"/>
                </a:lnTo>
                <a:lnTo>
                  <a:pt x="721" y="273"/>
                </a:lnTo>
                <a:lnTo>
                  <a:pt x="739" y="282"/>
                </a:lnTo>
                <a:lnTo>
                  <a:pt x="756" y="277"/>
                </a:lnTo>
                <a:lnTo>
                  <a:pt x="769" y="269"/>
                </a:lnTo>
                <a:lnTo>
                  <a:pt x="786" y="260"/>
                </a:lnTo>
                <a:lnTo>
                  <a:pt x="799" y="251"/>
                </a:lnTo>
                <a:lnTo>
                  <a:pt x="816" y="264"/>
                </a:lnTo>
                <a:lnTo>
                  <a:pt x="829" y="273"/>
                </a:lnTo>
                <a:lnTo>
                  <a:pt x="846" y="273"/>
                </a:lnTo>
                <a:lnTo>
                  <a:pt x="863" y="264"/>
                </a:lnTo>
                <a:lnTo>
                  <a:pt x="876" y="256"/>
                </a:lnTo>
                <a:lnTo>
                  <a:pt x="893" y="247"/>
                </a:lnTo>
                <a:lnTo>
                  <a:pt x="906" y="230"/>
                </a:lnTo>
                <a:lnTo>
                  <a:pt x="923" y="225"/>
                </a:lnTo>
                <a:lnTo>
                  <a:pt x="936" y="230"/>
                </a:lnTo>
                <a:lnTo>
                  <a:pt x="953" y="243"/>
                </a:lnTo>
                <a:lnTo>
                  <a:pt x="970" y="243"/>
                </a:lnTo>
                <a:lnTo>
                  <a:pt x="970" y="325"/>
                </a:lnTo>
                <a:lnTo>
                  <a:pt x="953" y="329"/>
                </a:lnTo>
                <a:lnTo>
                  <a:pt x="936" y="334"/>
                </a:lnTo>
                <a:lnTo>
                  <a:pt x="923" y="338"/>
                </a:lnTo>
                <a:lnTo>
                  <a:pt x="906" y="342"/>
                </a:lnTo>
                <a:lnTo>
                  <a:pt x="893" y="342"/>
                </a:lnTo>
                <a:lnTo>
                  <a:pt x="876" y="338"/>
                </a:lnTo>
                <a:lnTo>
                  <a:pt x="863" y="334"/>
                </a:lnTo>
                <a:lnTo>
                  <a:pt x="846" y="334"/>
                </a:lnTo>
                <a:lnTo>
                  <a:pt x="829" y="329"/>
                </a:lnTo>
                <a:lnTo>
                  <a:pt x="816" y="338"/>
                </a:lnTo>
                <a:lnTo>
                  <a:pt x="799" y="347"/>
                </a:lnTo>
                <a:lnTo>
                  <a:pt x="786" y="329"/>
                </a:lnTo>
                <a:lnTo>
                  <a:pt x="769" y="316"/>
                </a:lnTo>
                <a:lnTo>
                  <a:pt x="756" y="321"/>
                </a:lnTo>
                <a:lnTo>
                  <a:pt x="739" y="334"/>
                </a:lnTo>
                <a:lnTo>
                  <a:pt x="721" y="342"/>
                </a:lnTo>
                <a:lnTo>
                  <a:pt x="709" y="338"/>
                </a:lnTo>
                <a:lnTo>
                  <a:pt x="691" y="351"/>
                </a:lnTo>
                <a:lnTo>
                  <a:pt x="679" y="381"/>
                </a:lnTo>
                <a:lnTo>
                  <a:pt x="661" y="394"/>
                </a:lnTo>
                <a:lnTo>
                  <a:pt x="648" y="390"/>
                </a:lnTo>
                <a:lnTo>
                  <a:pt x="631" y="373"/>
                </a:lnTo>
                <a:lnTo>
                  <a:pt x="614" y="360"/>
                </a:lnTo>
                <a:lnTo>
                  <a:pt x="601" y="381"/>
                </a:lnTo>
                <a:lnTo>
                  <a:pt x="584" y="355"/>
                </a:lnTo>
                <a:lnTo>
                  <a:pt x="571" y="325"/>
                </a:lnTo>
                <a:lnTo>
                  <a:pt x="554" y="321"/>
                </a:lnTo>
                <a:lnTo>
                  <a:pt x="541" y="321"/>
                </a:lnTo>
                <a:lnTo>
                  <a:pt x="524" y="316"/>
                </a:lnTo>
                <a:lnTo>
                  <a:pt x="507" y="312"/>
                </a:lnTo>
                <a:lnTo>
                  <a:pt x="494" y="303"/>
                </a:lnTo>
                <a:lnTo>
                  <a:pt x="477" y="303"/>
                </a:lnTo>
                <a:lnTo>
                  <a:pt x="464" y="321"/>
                </a:lnTo>
                <a:lnTo>
                  <a:pt x="447" y="338"/>
                </a:lnTo>
                <a:lnTo>
                  <a:pt x="434" y="329"/>
                </a:lnTo>
                <a:lnTo>
                  <a:pt x="417" y="329"/>
                </a:lnTo>
                <a:lnTo>
                  <a:pt x="399" y="511"/>
                </a:lnTo>
                <a:lnTo>
                  <a:pt x="387" y="680"/>
                </a:lnTo>
                <a:lnTo>
                  <a:pt x="369" y="710"/>
                </a:lnTo>
                <a:lnTo>
                  <a:pt x="357" y="719"/>
                </a:lnTo>
                <a:lnTo>
                  <a:pt x="339" y="706"/>
                </a:lnTo>
                <a:lnTo>
                  <a:pt x="326" y="689"/>
                </a:lnTo>
                <a:lnTo>
                  <a:pt x="309" y="645"/>
                </a:lnTo>
                <a:lnTo>
                  <a:pt x="292" y="598"/>
                </a:lnTo>
                <a:lnTo>
                  <a:pt x="279" y="546"/>
                </a:lnTo>
                <a:lnTo>
                  <a:pt x="262" y="511"/>
                </a:lnTo>
                <a:lnTo>
                  <a:pt x="249" y="490"/>
                </a:lnTo>
                <a:lnTo>
                  <a:pt x="232" y="451"/>
                </a:lnTo>
                <a:lnTo>
                  <a:pt x="215" y="442"/>
                </a:lnTo>
                <a:lnTo>
                  <a:pt x="202" y="429"/>
                </a:lnTo>
                <a:lnTo>
                  <a:pt x="185" y="416"/>
                </a:lnTo>
                <a:lnTo>
                  <a:pt x="172" y="416"/>
                </a:lnTo>
                <a:lnTo>
                  <a:pt x="155" y="420"/>
                </a:lnTo>
                <a:lnTo>
                  <a:pt x="142" y="429"/>
                </a:lnTo>
                <a:lnTo>
                  <a:pt x="125" y="438"/>
                </a:lnTo>
                <a:lnTo>
                  <a:pt x="108" y="446"/>
                </a:lnTo>
                <a:lnTo>
                  <a:pt x="95" y="455"/>
                </a:lnTo>
                <a:lnTo>
                  <a:pt x="77" y="464"/>
                </a:lnTo>
                <a:lnTo>
                  <a:pt x="65" y="459"/>
                </a:lnTo>
                <a:lnTo>
                  <a:pt x="47" y="455"/>
                </a:lnTo>
                <a:lnTo>
                  <a:pt x="35" y="451"/>
                </a:lnTo>
                <a:lnTo>
                  <a:pt x="17" y="446"/>
                </a:lnTo>
                <a:lnTo>
                  <a:pt x="0" y="446"/>
                </a:lnTo>
                <a:lnTo>
                  <a:pt x="0" y="321"/>
                </a:lnTo>
              </a:path>
            </a:pathLst>
          </a:custGeom>
          <a:noFill/>
          <a:ln w="0">
            <a:solidFill>
              <a:srgbClr val="CCCCCC"/>
            </a:solidFill>
            <a:prstDash val="solid"/>
            <a:round/>
            <a:headEnd/>
            <a:tailEnd/>
          </a:ln>
        </p:spPr>
        <p:txBody>
          <a:bodyPr/>
          <a:lstStyle/>
          <a:p>
            <a:endParaRPr lang="en-US"/>
          </a:p>
        </p:txBody>
      </p:sp>
      <p:sp>
        <p:nvSpPr>
          <p:cNvPr id="16610" name="Freeform 218"/>
          <p:cNvSpPr>
            <a:spLocks/>
          </p:cNvSpPr>
          <p:nvPr/>
        </p:nvSpPr>
        <p:spPr bwMode="auto">
          <a:xfrm>
            <a:off x="7373938" y="3059113"/>
            <a:ext cx="1539875" cy="803275"/>
          </a:xfrm>
          <a:custGeom>
            <a:avLst/>
            <a:gdLst>
              <a:gd name="T0" fmla="*/ 2147483647 w 970"/>
              <a:gd name="T1" fmla="*/ 2147483647 h 506"/>
              <a:gd name="T2" fmla="*/ 2147483647 w 970"/>
              <a:gd name="T3" fmla="*/ 2147483647 h 506"/>
              <a:gd name="T4" fmla="*/ 2147483647 w 970"/>
              <a:gd name="T5" fmla="*/ 2147483647 h 506"/>
              <a:gd name="T6" fmla="*/ 2147483647 w 970"/>
              <a:gd name="T7" fmla="*/ 2147483647 h 506"/>
              <a:gd name="T8" fmla="*/ 2147483647 w 970"/>
              <a:gd name="T9" fmla="*/ 2147483647 h 506"/>
              <a:gd name="T10" fmla="*/ 2147483647 w 970"/>
              <a:gd name="T11" fmla="*/ 2147483647 h 506"/>
              <a:gd name="T12" fmla="*/ 2147483647 w 970"/>
              <a:gd name="T13" fmla="*/ 2147483647 h 506"/>
              <a:gd name="T14" fmla="*/ 2147483647 w 970"/>
              <a:gd name="T15" fmla="*/ 2147483647 h 506"/>
              <a:gd name="T16" fmla="*/ 2147483647 w 970"/>
              <a:gd name="T17" fmla="*/ 2147483647 h 506"/>
              <a:gd name="T18" fmla="*/ 2147483647 w 970"/>
              <a:gd name="T19" fmla="*/ 2147483647 h 506"/>
              <a:gd name="T20" fmla="*/ 2147483647 w 970"/>
              <a:gd name="T21" fmla="*/ 2147483647 h 506"/>
              <a:gd name="T22" fmla="*/ 2147483647 w 970"/>
              <a:gd name="T23" fmla="*/ 2147483647 h 506"/>
              <a:gd name="T24" fmla="*/ 2147483647 w 970"/>
              <a:gd name="T25" fmla="*/ 2147483647 h 506"/>
              <a:gd name="T26" fmla="*/ 2147483647 w 970"/>
              <a:gd name="T27" fmla="*/ 2147483647 h 506"/>
              <a:gd name="T28" fmla="*/ 2147483647 w 970"/>
              <a:gd name="T29" fmla="*/ 2147483647 h 506"/>
              <a:gd name="T30" fmla="*/ 2147483647 w 970"/>
              <a:gd name="T31" fmla="*/ 2147483647 h 506"/>
              <a:gd name="T32" fmla="*/ 2147483647 w 970"/>
              <a:gd name="T33" fmla="*/ 0 h 506"/>
              <a:gd name="T34" fmla="*/ 2147483647 w 970"/>
              <a:gd name="T35" fmla="*/ 2147483647 h 506"/>
              <a:gd name="T36" fmla="*/ 2147483647 w 970"/>
              <a:gd name="T37" fmla="*/ 0 h 506"/>
              <a:gd name="T38" fmla="*/ 2147483647 w 970"/>
              <a:gd name="T39" fmla="*/ 2147483647 h 506"/>
              <a:gd name="T40" fmla="*/ 2147483647 w 970"/>
              <a:gd name="T41" fmla="*/ 0 h 506"/>
              <a:gd name="T42" fmla="*/ 2147483647 w 970"/>
              <a:gd name="T43" fmla="*/ 2147483647 h 506"/>
              <a:gd name="T44" fmla="*/ 2147483647 w 970"/>
              <a:gd name="T45" fmla="*/ 2147483647 h 506"/>
              <a:gd name="T46" fmla="*/ 2147483647 w 970"/>
              <a:gd name="T47" fmla="*/ 2147483647 h 506"/>
              <a:gd name="T48" fmla="*/ 2147483647 w 970"/>
              <a:gd name="T49" fmla="*/ 2147483647 h 506"/>
              <a:gd name="T50" fmla="*/ 2147483647 w 970"/>
              <a:gd name="T51" fmla="*/ 2147483647 h 506"/>
              <a:gd name="T52" fmla="*/ 2147483647 w 970"/>
              <a:gd name="T53" fmla="*/ 0 h 506"/>
              <a:gd name="T54" fmla="*/ 2147483647 w 970"/>
              <a:gd name="T55" fmla="*/ 0 h 506"/>
              <a:gd name="T56" fmla="*/ 2147483647 w 970"/>
              <a:gd name="T57" fmla="*/ 0 h 506"/>
              <a:gd name="T58" fmla="*/ 2147483647 w 970"/>
              <a:gd name="T59" fmla="*/ 0 h 506"/>
              <a:gd name="T60" fmla="*/ 2147483647 w 970"/>
              <a:gd name="T61" fmla="*/ 0 h 506"/>
              <a:gd name="T62" fmla="*/ 2147483647 w 970"/>
              <a:gd name="T63" fmla="*/ 0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06"/>
              <a:gd name="T98" fmla="*/ 970 w 97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06">
                <a:moveTo>
                  <a:pt x="0" y="506"/>
                </a:moveTo>
                <a:lnTo>
                  <a:pt x="17" y="498"/>
                </a:lnTo>
                <a:lnTo>
                  <a:pt x="35" y="480"/>
                </a:lnTo>
                <a:lnTo>
                  <a:pt x="47" y="459"/>
                </a:lnTo>
                <a:lnTo>
                  <a:pt x="65" y="428"/>
                </a:lnTo>
                <a:lnTo>
                  <a:pt x="77" y="381"/>
                </a:lnTo>
                <a:lnTo>
                  <a:pt x="95" y="324"/>
                </a:lnTo>
                <a:lnTo>
                  <a:pt x="108" y="260"/>
                </a:lnTo>
                <a:lnTo>
                  <a:pt x="125" y="199"/>
                </a:lnTo>
                <a:lnTo>
                  <a:pt x="142" y="143"/>
                </a:lnTo>
                <a:lnTo>
                  <a:pt x="155" y="95"/>
                </a:lnTo>
                <a:lnTo>
                  <a:pt x="172" y="65"/>
                </a:lnTo>
                <a:lnTo>
                  <a:pt x="185" y="43"/>
                </a:lnTo>
                <a:lnTo>
                  <a:pt x="202" y="26"/>
                </a:lnTo>
                <a:lnTo>
                  <a:pt x="215" y="17"/>
                </a:lnTo>
                <a:lnTo>
                  <a:pt x="232" y="13"/>
                </a:lnTo>
                <a:lnTo>
                  <a:pt x="249" y="8"/>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4"/>
                </a:lnTo>
                <a:lnTo>
                  <a:pt x="464" y="4"/>
                </a:lnTo>
                <a:lnTo>
                  <a:pt x="477" y="4"/>
                </a:lnTo>
                <a:lnTo>
                  <a:pt x="494" y="0"/>
                </a:lnTo>
                <a:lnTo>
                  <a:pt x="507" y="0"/>
                </a:lnTo>
                <a:lnTo>
                  <a:pt x="524" y="4"/>
                </a:lnTo>
                <a:lnTo>
                  <a:pt x="541" y="4"/>
                </a:lnTo>
                <a:lnTo>
                  <a:pt x="554" y="0"/>
                </a:lnTo>
                <a:lnTo>
                  <a:pt x="571" y="0"/>
                </a:lnTo>
                <a:lnTo>
                  <a:pt x="584" y="0"/>
                </a:lnTo>
                <a:lnTo>
                  <a:pt x="601" y="4"/>
                </a:lnTo>
                <a:lnTo>
                  <a:pt x="614" y="0"/>
                </a:lnTo>
                <a:lnTo>
                  <a:pt x="631" y="0"/>
                </a:lnTo>
                <a:lnTo>
                  <a:pt x="648" y="0"/>
                </a:lnTo>
                <a:lnTo>
                  <a:pt x="661" y="4"/>
                </a:lnTo>
                <a:lnTo>
                  <a:pt x="679" y="4"/>
                </a:lnTo>
                <a:lnTo>
                  <a:pt x="691" y="4"/>
                </a:lnTo>
                <a:lnTo>
                  <a:pt x="709" y="4"/>
                </a:lnTo>
                <a:lnTo>
                  <a:pt x="721" y="4"/>
                </a:lnTo>
                <a:lnTo>
                  <a:pt x="739" y="4"/>
                </a:lnTo>
                <a:lnTo>
                  <a:pt x="756" y="4"/>
                </a:lnTo>
                <a:lnTo>
                  <a:pt x="769" y="0"/>
                </a:lnTo>
                <a:lnTo>
                  <a:pt x="786" y="4"/>
                </a:lnTo>
                <a:lnTo>
                  <a:pt x="799" y="4"/>
                </a:lnTo>
                <a:lnTo>
                  <a:pt x="816" y="0"/>
                </a:lnTo>
                <a:lnTo>
                  <a:pt x="829" y="0"/>
                </a:lnTo>
                <a:lnTo>
                  <a:pt x="846" y="0"/>
                </a:lnTo>
                <a:lnTo>
                  <a:pt x="863" y="0"/>
                </a:lnTo>
                <a:lnTo>
                  <a:pt x="876" y="0"/>
                </a:lnTo>
                <a:lnTo>
                  <a:pt x="893" y="0"/>
                </a:lnTo>
                <a:lnTo>
                  <a:pt x="906" y="0"/>
                </a:lnTo>
                <a:lnTo>
                  <a:pt x="923" y="0"/>
                </a:lnTo>
                <a:lnTo>
                  <a:pt x="936" y="0"/>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1" name="Freeform 219"/>
          <p:cNvSpPr>
            <a:spLocks/>
          </p:cNvSpPr>
          <p:nvPr/>
        </p:nvSpPr>
        <p:spPr bwMode="auto">
          <a:xfrm>
            <a:off x="7373938" y="3746500"/>
            <a:ext cx="1539875" cy="136525"/>
          </a:xfrm>
          <a:custGeom>
            <a:avLst/>
            <a:gdLst>
              <a:gd name="T0" fmla="*/ 2147483647 w 970"/>
              <a:gd name="T1" fmla="*/ 2147483647 h 86"/>
              <a:gd name="T2" fmla="*/ 2147483647 w 970"/>
              <a:gd name="T3" fmla="*/ 2147483647 h 86"/>
              <a:gd name="T4" fmla="*/ 2147483647 w 970"/>
              <a:gd name="T5" fmla="*/ 2147483647 h 86"/>
              <a:gd name="T6" fmla="*/ 2147483647 w 970"/>
              <a:gd name="T7" fmla="*/ 2147483647 h 86"/>
              <a:gd name="T8" fmla="*/ 2147483647 w 970"/>
              <a:gd name="T9" fmla="*/ 2147483647 h 86"/>
              <a:gd name="T10" fmla="*/ 2147483647 w 970"/>
              <a:gd name="T11" fmla="*/ 2147483647 h 86"/>
              <a:gd name="T12" fmla="*/ 2147483647 w 970"/>
              <a:gd name="T13" fmla="*/ 2147483647 h 86"/>
              <a:gd name="T14" fmla="*/ 2147483647 w 970"/>
              <a:gd name="T15" fmla="*/ 2147483647 h 86"/>
              <a:gd name="T16" fmla="*/ 2147483647 w 970"/>
              <a:gd name="T17" fmla="*/ 2147483647 h 86"/>
              <a:gd name="T18" fmla="*/ 2147483647 w 970"/>
              <a:gd name="T19" fmla="*/ 2147483647 h 86"/>
              <a:gd name="T20" fmla="*/ 2147483647 w 970"/>
              <a:gd name="T21" fmla="*/ 2147483647 h 86"/>
              <a:gd name="T22" fmla="*/ 2147483647 w 970"/>
              <a:gd name="T23" fmla="*/ 2147483647 h 86"/>
              <a:gd name="T24" fmla="*/ 2147483647 w 970"/>
              <a:gd name="T25" fmla="*/ 2147483647 h 86"/>
              <a:gd name="T26" fmla="*/ 2147483647 w 970"/>
              <a:gd name="T27" fmla="*/ 2147483647 h 86"/>
              <a:gd name="T28" fmla="*/ 2147483647 w 970"/>
              <a:gd name="T29" fmla="*/ 0 h 86"/>
              <a:gd name="T30" fmla="*/ 2147483647 w 970"/>
              <a:gd name="T31" fmla="*/ 0 h 86"/>
              <a:gd name="T32" fmla="*/ 2147483647 w 970"/>
              <a:gd name="T33" fmla="*/ 2147483647 h 86"/>
              <a:gd name="T34" fmla="*/ 2147483647 w 970"/>
              <a:gd name="T35" fmla="*/ 2147483647 h 86"/>
              <a:gd name="T36" fmla="*/ 2147483647 w 970"/>
              <a:gd name="T37" fmla="*/ 2147483647 h 86"/>
              <a:gd name="T38" fmla="*/ 2147483647 w 970"/>
              <a:gd name="T39" fmla="*/ 0 h 86"/>
              <a:gd name="T40" fmla="*/ 2147483647 w 970"/>
              <a:gd name="T41" fmla="*/ 0 h 86"/>
              <a:gd name="T42" fmla="*/ 2147483647 w 970"/>
              <a:gd name="T43" fmla="*/ 0 h 86"/>
              <a:gd name="T44" fmla="*/ 2147483647 w 970"/>
              <a:gd name="T45" fmla="*/ 2147483647 h 86"/>
              <a:gd name="T46" fmla="*/ 2147483647 w 970"/>
              <a:gd name="T47" fmla="*/ 0 h 86"/>
              <a:gd name="T48" fmla="*/ 2147483647 w 970"/>
              <a:gd name="T49" fmla="*/ 2147483647 h 86"/>
              <a:gd name="T50" fmla="*/ 2147483647 w 970"/>
              <a:gd name="T51" fmla="*/ 0 h 86"/>
              <a:gd name="T52" fmla="*/ 2147483647 w 970"/>
              <a:gd name="T53" fmla="*/ 0 h 86"/>
              <a:gd name="T54" fmla="*/ 2147483647 w 970"/>
              <a:gd name="T55" fmla="*/ 2147483647 h 86"/>
              <a:gd name="T56" fmla="*/ 2147483647 w 970"/>
              <a:gd name="T57" fmla="*/ 2147483647 h 86"/>
              <a:gd name="T58" fmla="*/ 2147483647 w 970"/>
              <a:gd name="T59" fmla="*/ 0 h 86"/>
              <a:gd name="T60" fmla="*/ 2147483647 w 970"/>
              <a:gd name="T61" fmla="*/ 2147483647 h 86"/>
              <a:gd name="T62" fmla="*/ 2147483647 w 970"/>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86"/>
              <a:gd name="T98" fmla="*/ 970 w 97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86">
                <a:moveTo>
                  <a:pt x="0" y="86"/>
                </a:moveTo>
                <a:lnTo>
                  <a:pt x="17" y="86"/>
                </a:lnTo>
                <a:lnTo>
                  <a:pt x="35" y="82"/>
                </a:lnTo>
                <a:lnTo>
                  <a:pt x="47" y="78"/>
                </a:lnTo>
                <a:lnTo>
                  <a:pt x="65" y="73"/>
                </a:lnTo>
                <a:lnTo>
                  <a:pt x="77" y="65"/>
                </a:lnTo>
                <a:lnTo>
                  <a:pt x="95" y="56"/>
                </a:lnTo>
                <a:lnTo>
                  <a:pt x="108" y="47"/>
                </a:lnTo>
                <a:lnTo>
                  <a:pt x="125" y="34"/>
                </a:lnTo>
                <a:lnTo>
                  <a:pt x="142" y="26"/>
                </a:lnTo>
                <a:lnTo>
                  <a:pt x="155" y="17"/>
                </a:lnTo>
                <a:lnTo>
                  <a:pt x="172" y="13"/>
                </a:lnTo>
                <a:lnTo>
                  <a:pt x="185" y="8"/>
                </a:lnTo>
                <a:lnTo>
                  <a:pt x="202" y="4"/>
                </a:lnTo>
                <a:lnTo>
                  <a:pt x="215" y="4"/>
                </a:lnTo>
                <a:lnTo>
                  <a:pt x="232" y="4"/>
                </a:lnTo>
                <a:lnTo>
                  <a:pt x="249" y="4"/>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0"/>
                </a:lnTo>
                <a:lnTo>
                  <a:pt x="464" y="0"/>
                </a:lnTo>
                <a:lnTo>
                  <a:pt x="477" y="0"/>
                </a:lnTo>
                <a:lnTo>
                  <a:pt x="494" y="0"/>
                </a:lnTo>
                <a:lnTo>
                  <a:pt x="507" y="4"/>
                </a:lnTo>
                <a:lnTo>
                  <a:pt x="524" y="4"/>
                </a:lnTo>
                <a:lnTo>
                  <a:pt x="541" y="4"/>
                </a:lnTo>
                <a:lnTo>
                  <a:pt x="554" y="4"/>
                </a:lnTo>
                <a:lnTo>
                  <a:pt x="571" y="4"/>
                </a:lnTo>
                <a:lnTo>
                  <a:pt x="584" y="0"/>
                </a:lnTo>
                <a:lnTo>
                  <a:pt x="601" y="0"/>
                </a:lnTo>
                <a:lnTo>
                  <a:pt x="614" y="0"/>
                </a:lnTo>
                <a:lnTo>
                  <a:pt x="631" y="0"/>
                </a:lnTo>
                <a:lnTo>
                  <a:pt x="648" y="0"/>
                </a:lnTo>
                <a:lnTo>
                  <a:pt x="661" y="0"/>
                </a:lnTo>
                <a:lnTo>
                  <a:pt x="679" y="4"/>
                </a:lnTo>
                <a:lnTo>
                  <a:pt x="691" y="4"/>
                </a:lnTo>
                <a:lnTo>
                  <a:pt x="709" y="4"/>
                </a:lnTo>
                <a:lnTo>
                  <a:pt x="721" y="0"/>
                </a:lnTo>
                <a:lnTo>
                  <a:pt x="739" y="0"/>
                </a:lnTo>
                <a:lnTo>
                  <a:pt x="756" y="4"/>
                </a:lnTo>
                <a:lnTo>
                  <a:pt x="769" y="4"/>
                </a:lnTo>
                <a:lnTo>
                  <a:pt x="786" y="0"/>
                </a:lnTo>
                <a:lnTo>
                  <a:pt x="799" y="0"/>
                </a:lnTo>
                <a:lnTo>
                  <a:pt x="816" y="0"/>
                </a:lnTo>
                <a:lnTo>
                  <a:pt x="829" y="0"/>
                </a:lnTo>
                <a:lnTo>
                  <a:pt x="846" y="4"/>
                </a:lnTo>
                <a:lnTo>
                  <a:pt x="863" y="4"/>
                </a:lnTo>
                <a:lnTo>
                  <a:pt x="876" y="4"/>
                </a:lnTo>
                <a:lnTo>
                  <a:pt x="893" y="4"/>
                </a:lnTo>
                <a:lnTo>
                  <a:pt x="906" y="0"/>
                </a:lnTo>
                <a:lnTo>
                  <a:pt x="923" y="4"/>
                </a:lnTo>
                <a:lnTo>
                  <a:pt x="936" y="4"/>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2" name="Freeform 220"/>
          <p:cNvSpPr>
            <a:spLocks/>
          </p:cNvSpPr>
          <p:nvPr/>
        </p:nvSpPr>
        <p:spPr bwMode="auto">
          <a:xfrm>
            <a:off x="7373938" y="2997200"/>
            <a:ext cx="1539875" cy="893763"/>
          </a:xfrm>
          <a:custGeom>
            <a:avLst/>
            <a:gdLst>
              <a:gd name="T0" fmla="*/ 2147483647 w 970"/>
              <a:gd name="T1" fmla="*/ 2147483647 h 563"/>
              <a:gd name="T2" fmla="*/ 2147483647 w 970"/>
              <a:gd name="T3" fmla="*/ 2147483647 h 563"/>
              <a:gd name="T4" fmla="*/ 2147483647 w 970"/>
              <a:gd name="T5" fmla="*/ 2147483647 h 563"/>
              <a:gd name="T6" fmla="*/ 2147483647 w 970"/>
              <a:gd name="T7" fmla="*/ 2147483647 h 563"/>
              <a:gd name="T8" fmla="*/ 2147483647 w 970"/>
              <a:gd name="T9" fmla="*/ 2147483647 h 563"/>
              <a:gd name="T10" fmla="*/ 2147483647 w 970"/>
              <a:gd name="T11" fmla="*/ 2147483647 h 563"/>
              <a:gd name="T12" fmla="*/ 2147483647 w 970"/>
              <a:gd name="T13" fmla="*/ 2147483647 h 563"/>
              <a:gd name="T14" fmla="*/ 2147483647 w 970"/>
              <a:gd name="T15" fmla="*/ 2147483647 h 563"/>
              <a:gd name="T16" fmla="*/ 2147483647 w 970"/>
              <a:gd name="T17" fmla="*/ 2147483647 h 563"/>
              <a:gd name="T18" fmla="*/ 2147483647 w 970"/>
              <a:gd name="T19" fmla="*/ 2147483647 h 563"/>
              <a:gd name="T20" fmla="*/ 2147483647 w 970"/>
              <a:gd name="T21" fmla="*/ 2147483647 h 563"/>
              <a:gd name="T22" fmla="*/ 2147483647 w 970"/>
              <a:gd name="T23" fmla="*/ 2147483647 h 563"/>
              <a:gd name="T24" fmla="*/ 2147483647 w 970"/>
              <a:gd name="T25" fmla="*/ 2147483647 h 563"/>
              <a:gd name="T26" fmla="*/ 2147483647 w 970"/>
              <a:gd name="T27" fmla="*/ 2147483647 h 563"/>
              <a:gd name="T28" fmla="*/ 2147483647 w 970"/>
              <a:gd name="T29" fmla="*/ 2147483647 h 563"/>
              <a:gd name="T30" fmla="*/ 2147483647 w 970"/>
              <a:gd name="T31" fmla="*/ 2147483647 h 563"/>
              <a:gd name="T32" fmla="*/ 2147483647 w 970"/>
              <a:gd name="T33" fmla="*/ 2147483647 h 563"/>
              <a:gd name="T34" fmla="*/ 2147483647 w 970"/>
              <a:gd name="T35" fmla="*/ 2147483647 h 563"/>
              <a:gd name="T36" fmla="*/ 2147483647 w 970"/>
              <a:gd name="T37" fmla="*/ 2147483647 h 563"/>
              <a:gd name="T38" fmla="*/ 2147483647 w 970"/>
              <a:gd name="T39" fmla="*/ 2147483647 h 563"/>
              <a:gd name="T40" fmla="*/ 2147483647 w 970"/>
              <a:gd name="T41" fmla="*/ 2147483647 h 563"/>
              <a:gd name="T42" fmla="*/ 2147483647 w 970"/>
              <a:gd name="T43" fmla="*/ 2147483647 h 563"/>
              <a:gd name="T44" fmla="*/ 2147483647 w 970"/>
              <a:gd name="T45" fmla="*/ 2147483647 h 563"/>
              <a:gd name="T46" fmla="*/ 2147483647 w 970"/>
              <a:gd name="T47" fmla="*/ 2147483647 h 563"/>
              <a:gd name="T48" fmla="*/ 2147483647 w 970"/>
              <a:gd name="T49" fmla="*/ 2147483647 h 563"/>
              <a:gd name="T50" fmla="*/ 2147483647 w 970"/>
              <a:gd name="T51" fmla="*/ 2147483647 h 563"/>
              <a:gd name="T52" fmla="*/ 2147483647 w 970"/>
              <a:gd name="T53" fmla="*/ 2147483647 h 563"/>
              <a:gd name="T54" fmla="*/ 2147483647 w 970"/>
              <a:gd name="T55" fmla="*/ 2147483647 h 563"/>
              <a:gd name="T56" fmla="*/ 2147483647 w 970"/>
              <a:gd name="T57" fmla="*/ 2147483647 h 563"/>
              <a:gd name="T58" fmla="*/ 2147483647 w 970"/>
              <a:gd name="T59" fmla="*/ 2147483647 h 563"/>
              <a:gd name="T60" fmla="*/ 2147483647 w 970"/>
              <a:gd name="T61" fmla="*/ 2147483647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FF0000"/>
            </a:solidFill>
            <a:prstDash val="sysDot"/>
            <a:round/>
            <a:headEnd/>
            <a:tailEnd/>
          </a:ln>
        </p:spPr>
        <p:txBody>
          <a:bodyPr/>
          <a:lstStyle/>
          <a:p>
            <a:endParaRPr lang="en-US"/>
          </a:p>
        </p:txBody>
      </p:sp>
      <p:sp>
        <p:nvSpPr>
          <p:cNvPr id="16613" name="Freeform 221"/>
          <p:cNvSpPr>
            <a:spLocks/>
          </p:cNvSpPr>
          <p:nvPr/>
        </p:nvSpPr>
        <p:spPr bwMode="auto">
          <a:xfrm>
            <a:off x="7373938" y="3663950"/>
            <a:ext cx="1539875" cy="549275"/>
          </a:xfrm>
          <a:custGeom>
            <a:avLst/>
            <a:gdLst>
              <a:gd name="T0" fmla="*/ 2147483647 w 970"/>
              <a:gd name="T1" fmla="*/ 2147483647 h 346"/>
              <a:gd name="T2" fmla="*/ 2147483647 w 970"/>
              <a:gd name="T3" fmla="*/ 2147483647 h 346"/>
              <a:gd name="T4" fmla="*/ 2147483647 w 970"/>
              <a:gd name="T5" fmla="*/ 2147483647 h 346"/>
              <a:gd name="T6" fmla="*/ 2147483647 w 970"/>
              <a:gd name="T7" fmla="*/ 2147483647 h 346"/>
              <a:gd name="T8" fmla="*/ 2147483647 w 970"/>
              <a:gd name="T9" fmla="*/ 2147483647 h 346"/>
              <a:gd name="T10" fmla="*/ 2147483647 w 970"/>
              <a:gd name="T11" fmla="*/ 2147483647 h 346"/>
              <a:gd name="T12" fmla="*/ 2147483647 w 970"/>
              <a:gd name="T13" fmla="*/ 2147483647 h 346"/>
              <a:gd name="T14" fmla="*/ 2147483647 w 970"/>
              <a:gd name="T15" fmla="*/ 0 h 346"/>
              <a:gd name="T16" fmla="*/ 2147483647 w 970"/>
              <a:gd name="T17" fmla="*/ 2147483647 h 346"/>
              <a:gd name="T18" fmla="*/ 2147483647 w 970"/>
              <a:gd name="T19" fmla="*/ 2147483647 h 346"/>
              <a:gd name="T20" fmla="*/ 2147483647 w 970"/>
              <a:gd name="T21" fmla="*/ 2147483647 h 346"/>
              <a:gd name="T22" fmla="*/ 2147483647 w 970"/>
              <a:gd name="T23" fmla="*/ 2147483647 h 346"/>
              <a:gd name="T24" fmla="*/ 2147483647 w 970"/>
              <a:gd name="T25" fmla="*/ 2147483647 h 346"/>
              <a:gd name="T26" fmla="*/ 2147483647 w 970"/>
              <a:gd name="T27" fmla="*/ 2147483647 h 346"/>
              <a:gd name="T28" fmla="*/ 2147483647 w 970"/>
              <a:gd name="T29" fmla="*/ 2147483647 h 346"/>
              <a:gd name="T30" fmla="*/ 2147483647 w 970"/>
              <a:gd name="T31" fmla="*/ 2147483647 h 346"/>
              <a:gd name="T32" fmla="*/ 2147483647 w 970"/>
              <a:gd name="T33" fmla="*/ 2147483647 h 346"/>
              <a:gd name="T34" fmla="*/ 2147483647 w 970"/>
              <a:gd name="T35" fmla="*/ 2147483647 h 346"/>
              <a:gd name="T36" fmla="*/ 2147483647 w 970"/>
              <a:gd name="T37" fmla="*/ 2147483647 h 346"/>
              <a:gd name="T38" fmla="*/ 2147483647 w 970"/>
              <a:gd name="T39" fmla="*/ 2147483647 h 346"/>
              <a:gd name="T40" fmla="*/ 2147483647 w 970"/>
              <a:gd name="T41" fmla="*/ 2147483647 h 346"/>
              <a:gd name="T42" fmla="*/ 2147483647 w 970"/>
              <a:gd name="T43" fmla="*/ 2147483647 h 346"/>
              <a:gd name="T44" fmla="*/ 2147483647 w 970"/>
              <a:gd name="T45" fmla="*/ 2147483647 h 346"/>
              <a:gd name="T46" fmla="*/ 2147483647 w 970"/>
              <a:gd name="T47" fmla="*/ 2147483647 h 346"/>
              <a:gd name="T48" fmla="*/ 2147483647 w 970"/>
              <a:gd name="T49" fmla="*/ 2147483647 h 346"/>
              <a:gd name="T50" fmla="*/ 2147483647 w 970"/>
              <a:gd name="T51" fmla="*/ 2147483647 h 346"/>
              <a:gd name="T52" fmla="*/ 2147483647 w 970"/>
              <a:gd name="T53" fmla="*/ 2147483647 h 346"/>
              <a:gd name="T54" fmla="*/ 2147483647 w 970"/>
              <a:gd name="T55" fmla="*/ 2147483647 h 346"/>
              <a:gd name="T56" fmla="*/ 2147483647 w 970"/>
              <a:gd name="T57" fmla="*/ 2147483647 h 346"/>
              <a:gd name="T58" fmla="*/ 2147483647 w 970"/>
              <a:gd name="T59" fmla="*/ 2147483647 h 346"/>
              <a:gd name="T60" fmla="*/ 2147483647 w 970"/>
              <a:gd name="T61" fmla="*/ 2147483647 h 346"/>
              <a:gd name="T62" fmla="*/ 2147483647 w 970"/>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FF0000"/>
            </a:solidFill>
            <a:prstDash val="sysDot"/>
            <a:round/>
            <a:headEnd/>
            <a:tailEnd/>
          </a:ln>
        </p:spPr>
        <p:txBody>
          <a:bodyPr/>
          <a:lstStyle/>
          <a:p>
            <a:endParaRPr lang="en-US"/>
          </a:p>
        </p:txBody>
      </p:sp>
      <p:sp>
        <p:nvSpPr>
          <p:cNvPr id="16614" name="Freeform 222"/>
          <p:cNvSpPr>
            <a:spLocks/>
          </p:cNvSpPr>
          <p:nvPr/>
        </p:nvSpPr>
        <p:spPr bwMode="auto">
          <a:xfrm>
            <a:off x="7373938" y="2997200"/>
            <a:ext cx="1539875" cy="893763"/>
          </a:xfrm>
          <a:custGeom>
            <a:avLst/>
            <a:gdLst>
              <a:gd name="T0" fmla="*/ 2147483647 w 970"/>
              <a:gd name="T1" fmla="*/ 2147483647 h 563"/>
              <a:gd name="T2" fmla="*/ 2147483647 w 970"/>
              <a:gd name="T3" fmla="*/ 2147483647 h 563"/>
              <a:gd name="T4" fmla="*/ 2147483647 w 970"/>
              <a:gd name="T5" fmla="*/ 2147483647 h 563"/>
              <a:gd name="T6" fmla="*/ 2147483647 w 970"/>
              <a:gd name="T7" fmla="*/ 2147483647 h 563"/>
              <a:gd name="T8" fmla="*/ 2147483647 w 970"/>
              <a:gd name="T9" fmla="*/ 2147483647 h 563"/>
              <a:gd name="T10" fmla="*/ 2147483647 w 970"/>
              <a:gd name="T11" fmla="*/ 2147483647 h 563"/>
              <a:gd name="T12" fmla="*/ 2147483647 w 970"/>
              <a:gd name="T13" fmla="*/ 2147483647 h 563"/>
              <a:gd name="T14" fmla="*/ 2147483647 w 970"/>
              <a:gd name="T15" fmla="*/ 2147483647 h 563"/>
              <a:gd name="T16" fmla="*/ 2147483647 w 970"/>
              <a:gd name="T17" fmla="*/ 2147483647 h 563"/>
              <a:gd name="T18" fmla="*/ 2147483647 w 970"/>
              <a:gd name="T19" fmla="*/ 2147483647 h 563"/>
              <a:gd name="T20" fmla="*/ 2147483647 w 970"/>
              <a:gd name="T21" fmla="*/ 2147483647 h 563"/>
              <a:gd name="T22" fmla="*/ 2147483647 w 970"/>
              <a:gd name="T23" fmla="*/ 2147483647 h 563"/>
              <a:gd name="T24" fmla="*/ 2147483647 w 970"/>
              <a:gd name="T25" fmla="*/ 2147483647 h 563"/>
              <a:gd name="T26" fmla="*/ 2147483647 w 970"/>
              <a:gd name="T27" fmla="*/ 2147483647 h 563"/>
              <a:gd name="T28" fmla="*/ 2147483647 w 970"/>
              <a:gd name="T29" fmla="*/ 2147483647 h 563"/>
              <a:gd name="T30" fmla="*/ 2147483647 w 970"/>
              <a:gd name="T31" fmla="*/ 2147483647 h 563"/>
              <a:gd name="T32" fmla="*/ 2147483647 w 970"/>
              <a:gd name="T33" fmla="*/ 2147483647 h 563"/>
              <a:gd name="T34" fmla="*/ 2147483647 w 970"/>
              <a:gd name="T35" fmla="*/ 2147483647 h 563"/>
              <a:gd name="T36" fmla="*/ 2147483647 w 970"/>
              <a:gd name="T37" fmla="*/ 2147483647 h 563"/>
              <a:gd name="T38" fmla="*/ 2147483647 w 970"/>
              <a:gd name="T39" fmla="*/ 2147483647 h 563"/>
              <a:gd name="T40" fmla="*/ 2147483647 w 970"/>
              <a:gd name="T41" fmla="*/ 2147483647 h 563"/>
              <a:gd name="T42" fmla="*/ 2147483647 w 970"/>
              <a:gd name="T43" fmla="*/ 2147483647 h 563"/>
              <a:gd name="T44" fmla="*/ 2147483647 w 970"/>
              <a:gd name="T45" fmla="*/ 2147483647 h 563"/>
              <a:gd name="T46" fmla="*/ 2147483647 w 970"/>
              <a:gd name="T47" fmla="*/ 2147483647 h 563"/>
              <a:gd name="T48" fmla="*/ 2147483647 w 970"/>
              <a:gd name="T49" fmla="*/ 2147483647 h 563"/>
              <a:gd name="T50" fmla="*/ 2147483647 w 970"/>
              <a:gd name="T51" fmla="*/ 2147483647 h 563"/>
              <a:gd name="T52" fmla="*/ 2147483647 w 970"/>
              <a:gd name="T53" fmla="*/ 2147483647 h 563"/>
              <a:gd name="T54" fmla="*/ 2147483647 w 970"/>
              <a:gd name="T55" fmla="*/ 2147483647 h 563"/>
              <a:gd name="T56" fmla="*/ 2147483647 w 970"/>
              <a:gd name="T57" fmla="*/ 2147483647 h 563"/>
              <a:gd name="T58" fmla="*/ 2147483647 w 970"/>
              <a:gd name="T59" fmla="*/ 2147483647 h 563"/>
              <a:gd name="T60" fmla="*/ 2147483647 w 970"/>
              <a:gd name="T61" fmla="*/ 2147483647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0000FF"/>
            </a:solidFill>
            <a:prstDash val="solid"/>
            <a:round/>
            <a:headEnd/>
            <a:tailEnd/>
          </a:ln>
        </p:spPr>
        <p:txBody>
          <a:bodyPr/>
          <a:lstStyle/>
          <a:p>
            <a:endParaRPr lang="en-US"/>
          </a:p>
        </p:txBody>
      </p:sp>
      <p:sp>
        <p:nvSpPr>
          <p:cNvPr id="16615" name="Freeform 223"/>
          <p:cNvSpPr>
            <a:spLocks/>
          </p:cNvSpPr>
          <p:nvPr/>
        </p:nvSpPr>
        <p:spPr bwMode="auto">
          <a:xfrm>
            <a:off x="7373938" y="3663950"/>
            <a:ext cx="1539875" cy="549275"/>
          </a:xfrm>
          <a:custGeom>
            <a:avLst/>
            <a:gdLst>
              <a:gd name="T0" fmla="*/ 2147483647 w 970"/>
              <a:gd name="T1" fmla="*/ 2147483647 h 346"/>
              <a:gd name="T2" fmla="*/ 2147483647 w 970"/>
              <a:gd name="T3" fmla="*/ 2147483647 h 346"/>
              <a:gd name="T4" fmla="*/ 2147483647 w 970"/>
              <a:gd name="T5" fmla="*/ 2147483647 h 346"/>
              <a:gd name="T6" fmla="*/ 2147483647 w 970"/>
              <a:gd name="T7" fmla="*/ 2147483647 h 346"/>
              <a:gd name="T8" fmla="*/ 2147483647 w 970"/>
              <a:gd name="T9" fmla="*/ 2147483647 h 346"/>
              <a:gd name="T10" fmla="*/ 2147483647 w 970"/>
              <a:gd name="T11" fmla="*/ 2147483647 h 346"/>
              <a:gd name="T12" fmla="*/ 2147483647 w 970"/>
              <a:gd name="T13" fmla="*/ 2147483647 h 346"/>
              <a:gd name="T14" fmla="*/ 2147483647 w 970"/>
              <a:gd name="T15" fmla="*/ 0 h 346"/>
              <a:gd name="T16" fmla="*/ 2147483647 w 970"/>
              <a:gd name="T17" fmla="*/ 2147483647 h 346"/>
              <a:gd name="T18" fmla="*/ 2147483647 w 970"/>
              <a:gd name="T19" fmla="*/ 2147483647 h 346"/>
              <a:gd name="T20" fmla="*/ 2147483647 w 970"/>
              <a:gd name="T21" fmla="*/ 2147483647 h 346"/>
              <a:gd name="T22" fmla="*/ 2147483647 w 970"/>
              <a:gd name="T23" fmla="*/ 2147483647 h 346"/>
              <a:gd name="T24" fmla="*/ 2147483647 w 970"/>
              <a:gd name="T25" fmla="*/ 2147483647 h 346"/>
              <a:gd name="T26" fmla="*/ 2147483647 w 970"/>
              <a:gd name="T27" fmla="*/ 2147483647 h 346"/>
              <a:gd name="T28" fmla="*/ 2147483647 w 970"/>
              <a:gd name="T29" fmla="*/ 2147483647 h 346"/>
              <a:gd name="T30" fmla="*/ 2147483647 w 970"/>
              <a:gd name="T31" fmla="*/ 2147483647 h 346"/>
              <a:gd name="T32" fmla="*/ 2147483647 w 970"/>
              <a:gd name="T33" fmla="*/ 2147483647 h 346"/>
              <a:gd name="T34" fmla="*/ 2147483647 w 970"/>
              <a:gd name="T35" fmla="*/ 2147483647 h 346"/>
              <a:gd name="T36" fmla="*/ 2147483647 w 970"/>
              <a:gd name="T37" fmla="*/ 2147483647 h 346"/>
              <a:gd name="T38" fmla="*/ 2147483647 w 970"/>
              <a:gd name="T39" fmla="*/ 2147483647 h 346"/>
              <a:gd name="T40" fmla="*/ 2147483647 w 970"/>
              <a:gd name="T41" fmla="*/ 2147483647 h 346"/>
              <a:gd name="T42" fmla="*/ 2147483647 w 970"/>
              <a:gd name="T43" fmla="*/ 2147483647 h 346"/>
              <a:gd name="T44" fmla="*/ 2147483647 w 970"/>
              <a:gd name="T45" fmla="*/ 2147483647 h 346"/>
              <a:gd name="T46" fmla="*/ 2147483647 w 970"/>
              <a:gd name="T47" fmla="*/ 2147483647 h 346"/>
              <a:gd name="T48" fmla="*/ 2147483647 w 970"/>
              <a:gd name="T49" fmla="*/ 2147483647 h 346"/>
              <a:gd name="T50" fmla="*/ 2147483647 w 970"/>
              <a:gd name="T51" fmla="*/ 2147483647 h 346"/>
              <a:gd name="T52" fmla="*/ 2147483647 w 970"/>
              <a:gd name="T53" fmla="*/ 2147483647 h 346"/>
              <a:gd name="T54" fmla="*/ 2147483647 w 970"/>
              <a:gd name="T55" fmla="*/ 2147483647 h 346"/>
              <a:gd name="T56" fmla="*/ 2147483647 w 970"/>
              <a:gd name="T57" fmla="*/ 2147483647 h 346"/>
              <a:gd name="T58" fmla="*/ 2147483647 w 970"/>
              <a:gd name="T59" fmla="*/ 2147483647 h 346"/>
              <a:gd name="T60" fmla="*/ 2147483647 w 970"/>
              <a:gd name="T61" fmla="*/ 2147483647 h 346"/>
              <a:gd name="T62" fmla="*/ 2147483647 w 970"/>
              <a:gd name="T63" fmla="*/ 2147483647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007F00"/>
            </a:solidFill>
            <a:prstDash val="solid"/>
            <a:round/>
            <a:headEnd/>
            <a:tailEnd/>
          </a:ln>
        </p:spPr>
        <p:txBody>
          <a:bodyPr/>
          <a:lstStyle/>
          <a:p>
            <a:endParaRPr lang="en-US"/>
          </a:p>
        </p:txBody>
      </p:sp>
      <p:sp>
        <p:nvSpPr>
          <p:cNvPr id="16616" name="Rectangle 224"/>
          <p:cNvSpPr>
            <a:spLocks noChangeArrowheads="1"/>
          </p:cNvSpPr>
          <p:nvPr/>
        </p:nvSpPr>
        <p:spPr bwMode="auto">
          <a:xfrm>
            <a:off x="7700963" y="2568575"/>
            <a:ext cx="852487" cy="212725"/>
          </a:xfrm>
          <a:prstGeom prst="rect">
            <a:avLst/>
          </a:prstGeom>
          <a:noFill/>
          <a:ln w="9525">
            <a:noFill/>
            <a:miter lim="800000"/>
            <a:headEnd/>
            <a:tailEnd/>
          </a:ln>
        </p:spPr>
        <p:txBody>
          <a:bodyPr wrap="none" lIns="0" tIns="0" rIns="0" bIns="0">
            <a:spAutoFit/>
          </a:bodyPr>
          <a:lstStyle/>
          <a:p>
            <a:r>
              <a:rPr lang="en-GB" sz="1400">
                <a:solidFill>
                  <a:srgbClr val="990033"/>
                </a:solidFill>
              </a:rPr>
              <a:t>causal states</a:t>
            </a:r>
          </a:p>
        </p:txBody>
      </p:sp>
      <p:sp>
        <p:nvSpPr>
          <p:cNvPr id="16617" name="Freeform 225"/>
          <p:cNvSpPr>
            <a:spLocks/>
          </p:cNvSpPr>
          <p:nvPr/>
        </p:nvSpPr>
        <p:spPr bwMode="auto">
          <a:xfrm>
            <a:off x="7373938" y="3059113"/>
            <a:ext cx="1539875" cy="803275"/>
          </a:xfrm>
          <a:custGeom>
            <a:avLst/>
            <a:gdLst>
              <a:gd name="T0" fmla="*/ 2147483647 w 970"/>
              <a:gd name="T1" fmla="*/ 2147483647 h 506"/>
              <a:gd name="T2" fmla="*/ 2147483647 w 970"/>
              <a:gd name="T3" fmla="*/ 2147483647 h 506"/>
              <a:gd name="T4" fmla="*/ 2147483647 w 970"/>
              <a:gd name="T5" fmla="*/ 2147483647 h 506"/>
              <a:gd name="T6" fmla="*/ 2147483647 w 970"/>
              <a:gd name="T7" fmla="*/ 2147483647 h 506"/>
              <a:gd name="T8" fmla="*/ 2147483647 w 970"/>
              <a:gd name="T9" fmla="*/ 2147483647 h 506"/>
              <a:gd name="T10" fmla="*/ 2147483647 w 970"/>
              <a:gd name="T11" fmla="*/ 2147483647 h 506"/>
              <a:gd name="T12" fmla="*/ 2147483647 w 970"/>
              <a:gd name="T13" fmla="*/ 2147483647 h 506"/>
              <a:gd name="T14" fmla="*/ 2147483647 w 970"/>
              <a:gd name="T15" fmla="*/ 2147483647 h 506"/>
              <a:gd name="T16" fmla="*/ 2147483647 w 970"/>
              <a:gd name="T17" fmla="*/ 2147483647 h 506"/>
              <a:gd name="T18" fmla="*/ 2147483647 w 970"/>
              <a:gd name="T19" fmla="*/ 2147483647 h 506"/>
              <a:gd name="T20" fmla="*/ 2147483647 w 970"/>
              <a:gd name="T21" fmla="*/ 2147483647 h 506"/>
              <a:gd name="T22" fmla="*/ 2147483647 w 970"/>
              <a:gd name="T23" fmla="*/ 2147483647 h 506"/>
              <a:gd name="T24" fmla="*/ 2147483647 w 970"/>
              <a:gd name="T25" fmla="*/ 2147483647 h 506"/>
              <a:gd name="T26" fmla="*/ 2147483647 w 970"/>
              <a:gd name="T27" fmla="*/ 2147483647 h 506"/>
              <a:gd name="T28" fmla="*/ 2147483647 w 970"/>
              <a:gd name="T29" fmla="*/ 2147483647 h 506"/>
              <a:gd name="T30" fmla="*/ 2147483647 w 970"/>
              <a:gd name="T31" fmla="*/ 2147483647 h 506"/>
              <a:gd name="T32" fmla="*/ 2147483647 w 970"/>
              <a:gd name="T33" fmla="*/ 0 h 506"/>
              <a:gd name="T34" fmla="*/ 2147483647 w 970"/>
              <a:gd name="T35" fmla="*/ 2147483647 h 506"/>
              <a:gd name="T36" fmla="*/ 2147483647 w 970"/>
              <a:gd name="T37" fmla="*/ 0 h 506"/>
              <a:gd name="T38" fmla="*/ 2147483647 w 970"/>
              <a:gd name="T39" fmla="*/ 2147483647 h 506"/>
              <a:gd name="T40" fmla="*/ 2147483647 w 970"/>
              <a:gd name="T41" fmla="*/ 0 h 506"/>
              <a:gd name="T42" fmla="*/ 2147483647 w 970"/>
              <a:gd name="T43" fmla="*/ 2147483647 h 506"/>
              <a:gd name="T44" fmla="*/ 2147483647 w 970"/>
              <a:gd name="T45" fmla="*/ 2147483647 h 506"/>
              <a:gd name="T46" fmla="*/ 2147483647 w 970"/>
              <a:gd name="T47" fmla="*/ 2147483647 h 506"/>
              <a:gd name="T48" fmla="*/ 2147483647 w 970"/>
              <a:gd name="T49" fmla="*/ 2147483647 h 506"/>
              <a:gd name="T50" fmla="*/ 2147483647 w 970"/>
              <a:gd name="T51" fmla="*/ 2147483647 h 506"/>
              <a:gd name="T52" fmla="*/ 2147483647 w 970"/>
              <a:gd name="T53" fmla="*/ 0 h 506"/>
              <a:gd name="T54" fmla="*/ 2147483647 w 970"/>
              <a:gd name="T55" fmla="*/ 0 h 506"/>
              <a:gd name="T56" fmla="*/ 2147483647 w 970"/>
              <a:gd name="T57" fmla="*/ 0 h 506"/>
              <a:gd name="T58" fmla="*/ 2147483647 w 970"/>
              <a:gd name="T59" fmla="*/ 0 h 506"/>
              <a:gd name="T60" fmla="*/ 2147483647 w 970"/>
              <a:gd name="T61" fmla="*/ 0 h 506"/>
              <a:gd name="T62" fmla="*/ 2147483647 w 970"/>
              <a:gd name="T63" fmla="*/ 0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06"/>
              <a:gd name="T98" fmla="*/ 970 w 97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06">
                <a:moveTo>
                  <a:pt x="0" y="506"/>
                </a:moveTo>
                <a:lnTo>
                  <a:pt x="17" y="498"/>
                </a:lnTo>
                <a:lnTo>
                  <a:pt x="35" y="480"/>
                </a:lnTo>
                <a:lnTo>
                  <a:pt x="47" y="459"/>
                </a:lnTo>
                <a:lnTo>
                  <a:pt x="65" y="428"/>
                </a:lnTo>
                <a:lnTo>
                  <a:pt x="77" y="381"/>
                </a:lnTo>
                <a:lnTo>
                  <a:pt x="95" y="324"/>
                </a:lnTo>
                <a:lnTo>
                  <a:pt x="108" y="260"/>
                </a:lnTo>
                <a:lnTo>
                  <a:pt x="125" y="199"/>
                </a:lnTo>
                <a:lnTo>
                  <a:pt x="142" y="143"/>
                </a:lnTo>
                <a:lnTo>
                  <a:pt x="155" y="95"/>
                </a:lnTo>
                <a:lnTo>
                  <a:pt x="172" y="65"/>
                </a:lnTo>
                <a:lnTo>
                  <a:pt x="185" y="43"/>
                </a:lnTo>
                <a:lnTo>
                  <a:pt x="202" y="26"/>
                </a:lnTo>
                <a:lnTo>
                  <a:pt x="215" y="17"/>
                </a:lnTo>
                <a:lnTo>
                  <a:pt x="232" y="13"/>
                </a:lnTo>
                <a:lnTo>
                  <a:pt x="249" y="8"/>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4"/>
                </a:lnTo>
                <a:lnTo>
                  <a:pt x="464" y="4"/>
                </a:lnTo>
                <a:lnTo>
                  <a:pt x="477" y="4"/>
                </a:lnTo>
                <a:lnTo>
                  <a:pt x="494" y="0"/>
                </a:lnTo>
                <a:lnTo>
                  <a:pt x="507" y="0"/>
                </a:lnTo>
                <a:lnTo>
                  <a:pt x="524" y="4"/>
                </a:lnTo>
                <a:lnTo>
                  <a:pt x="541" y="4"/>
                </a:lnTo>
                <a:lnTo>
                  <a:pt x="554" y="0"/>
                </a:lnTo>
                <a:lnTo>
                  <a:pt x="571" y="0"/>
                </a:lnTo>
                <a:lnTo>
                  <a:pt x="584" y="0"/>
                </a:lnTo>
                <a:lnTo>
                  <a:pt x="601" y="4"/>
                </a:lnTo>
                <a:lnTo>
                  <a:pt x="614" y="0"/>
                </a:lnTo>
                <a:lnTo>
                  <a:pt x="631" y="0"/>
                </a:lnTo>
                <a:lnTo>
                  <a:pt x="648" y="0"/>
                </a:lnTo>
                <a:lnTo>
                  <a:pt x="661" y="4"/>
                </a:lnTo>
                <a:lnTo>
                  <a:pt x="679" y="4"/>
                </a:lnTo>
                <a:lnTo>
                  <a:pt x="691" y="4"/>
                </a:lnTo>
                <a:lnTo>
                  <a:pt x="709" y="4"/>
                </a:lnTo>
                <a:lnTo>
                  <a:pt x="721" y="4"/>
                </a:lnTo>
                <a:lnTo>
                  <a:pt x="739" y="4"/>
                </a:lnTo>
                <a:lnTo>
                  <a:pt x="756" y="4"/>
                </a:lnTo>
                <a:lnTo>
                  <a:pt x="769" y="0"/>
                </a:lnTo>
                <a:lnTo>
                  <a:pt x="786" y="4"/>
                </a:lnTo>
                <a:lnTo>
                  <a:pt x="799" y="4"/>
                </a:lnTo>
                <a:lnTo>
                  <a:pt x="816" y="0"/>
                </a:lnTo>
                <a:lnTo>
                  <a:pt x="829" y="0"/>
                </a:lnTo>
                <a:lnTo>
                  <a:pt x="846" y="0"/>
                </a:lnTo>
                <a:lnTo>
                  <a:pt x="863" y="0"/>
                </a:lnTo>
                <a:lnTo>
                  <a:pt x="876" y="0"/>
                </a:lnTo>
                <a:lnTo>
                  <a:pt x="893" y="0"/>
                </a:lnTo>
                <a:lnTo>
                  <a:pt x="906" y="0"/>
                </a:lnTo>
                <a:lnTo>
                  <a:pt x="923" y="0"/>
                </a:lnTo>
                <a:lnTo>
                  <a:pt x="936" y="0"/>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8" name="Freeform 226"/>
          <p:cNvSpPr>
            <a:spLocks/>
          </p:cNvSpPr>
          <p:nvPr/>
        </p:nvSpPr>
        <p:spPr bwMode="auto">
          <a:xfrm>
            <a:off x="7373938" y="3746500"/>
            <a:ext cx="1539875" cy="136525"/>
          </a:xfrm>
          <a:custGeom>
            <a:avLst/>
            <a:gdLst>
              <a:gd name="T0" fmla="*/ 2147483647 w 970"/>
              <a:gd name="T1" fmla="*/ 2147483647 h 86"/>
              <a:gd name="T2" fmla="*/ 2147483647 w 970"/>
              <a:gd name="T3" fmla="*/ 2147483647 h 86"/>
              <a:gd name="T4" fmla="*/ 2147483647 w 970"/>
              <a:gd name="T5" fmla="*/ 2147483647 h 86"/>
              <a:gd name="T6" fmla="*/ 2147483647 w 970"/>
              <a:gd name="T7" fmla="*/ 2147483647 h 86"/>
              <a:gd name="T8" fmla="*/ 2147483647 w 970"/>
              <a:gd name="T9" fmla="*/ 2147483647 h 86"/>
              <a:gd name="T10" fmla="*/ 2147483647 w 970"/>
              <a:gd name="T11" fmla="*/ 2147483647 h 86"/>
              <a:gd name="T12" fmla="*/ 2147483647 w 970"/>
              <a:gd name="T13" fmla="*/ 2147483647 h 86"/>
              <a:gd name="T14" fmla="*/ 2147483647 w 970"/>
              <a:gd name="T15" fmla="*/ 2147483647 h 86"/>
              <a:gd name="T16" fmla="*/ 2147483647 w 970"/>
              <a:gd name="T17" fmla="*/ 2147483647 h 86"/>
              <a:gd name="T18" fmla="*/ 2147483647 w 970"/>
              <a:gd name="T19" fmla="*/ 2147483647 h 86"/>
              <a:gd name="T20" fmla="*/ 2147483647 w 970"/>
              <a:gd name="T21" fmla="*/ 2147483647 h 86"/>
              <a:gd name="T22" fmla="*/ 2147483647 w 970"/>
              <a:gd name="T23" fmla="*/ 2147483647 h 86"/>
              <a:gd name="T24" fmla="*/ 2147483647 w 970"/>
              <a:gd name="T25" fmla="*/ 2147483647 h 86"/>
              <a:gd name="T26" fmla="*/ 2147483647 w 970"/>
              <a:gd name="T27" fmla="*/ 2147483647 h 86"/>
              <a:gd name="T28" fmla="*/ 2147483647 w 970"/>
              <a:gd name="T29" fmla="*/ 0 h 86"/>
              <a:gd name="T30" fmla="*/ 2147483647 w 970"/>
              <a:gd name="T31" fmla="*/ 0 h 86"/>
              <a:gd name="T32" fmla="*/ 2147483647 w 970"/>
              <a:gd name="T33" fmla="*/ 2147483647 h 86"/>
              <a:gd name="T34" fmla="*/ 2147483647 w 970"/>
              <a:gd name="T35" fmla="*/ 2147483647 h 86"/>
              <a:gd name="T36" fmla="*/ 2147483647 w 970"/>
              <a:gd name="T37" fmla="*/ 2147483647 h 86"/>
              <a:gd name="T38" fmla="*/ 2147483647 w 970"/>
              <a:gd name="T39" fmla="*/ 0 h 86"/>
              <a:gd name="T40" fmla="*/ 2147483647 w 970"/>
              <a:gd name="T41" fmla="*/ 0 h 86"/>
              <a:gd name="T42" fmla="*/ 2147483647 w 970"/>
              <a:gd name="T43" fmla="*/ 0 h 86"/>
              <a:gd name="T44" fmla="*/ 2147483647 w 970"/>
              <a:gd name="T45" fmla="*/ 2147483647 h 86"/>
              <a:gd name="T46" fmla="*/ 2147483647 w 970"/>
              <a:gd name="T47" fmla="*/ 0 h 86"/>
              <a:gd name="T48" fmla="*/ 2147483647 w 970"/>
              <a:gd name="T49" fmla="*/ 2147483647 h 86"/>
              <a:gd name="T50" fmla="*/ 2147483647 w 970"/>
              <a:gd name="T51" fmla="*/ 0 h 86"/>
              <a:gd name="T52" fmla="*/ 2147483647 w 970"/>
              <a:gd name="T53" fmla="*/ 0 h 86"/>
              <a:gd name="T54" fmla="*/ 2147483647 w 970"/>
              <a:gd name="T55" fmla="*/ 2147483647 h 86"/>
              <a:gd name="T56" fmla="*/ 2147483647 w 970"/>
              <a:gd name="T57" fmla="*/ 2147483647 h 86"/>
              <a:gd name="T58" fmla="*/ 2147483647 w 970"/>
              <a:gd name="T59" fmla="*/ 0 h 86"/>
              <a:gd name="T60" fmla="*/ 2147483647 w 970"/>
              <a:gd name="T61" fmla="*/ 2147483647 h 86"/>
              <a:gd name="T62" fmla="*/ 2147483647 w 970"/>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86"/>
              <a:gd name="T98" fmla="*/ 970 w 97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86">
                <a:moveTo>
                  <a:pt x="0" y="86"/>
                </a:moveTo>
                <a:lnTo>
                  <a:pt x="17" y="86"/>
                </a:lnTo>
                <a:lnTo>
                  <a:pt x="35" y="82"/>
                </a:lnTo>
                <a:lnTo>
                  <a:pt x="47" y="78"/>
                </a:lnTo>
                <a:lnTo>
                  <a:pt x="65" y="73"/>
                </a:lnTo>
                <a:lnTo>
                  <a:pt x="77" y="65"/>
                </a:lnTo>
                <a:lnTo>
                  <a:pt x="95" y="56"/>
                </a:lnTo>
                <a:lnTo>
                  <a:pt x="108" y="47"/>
                </a:lnTo>
                <a:lnTo>
                  <a:pt x="125" y="34"/>
                </a:lnTo>
                <a:lnTo>
                  <a:pt x="142" y="26"/>
                </a:lnTo>
                <a:lnTo>
                  <a:pt x="155" y="17"/>
                </a:lnTo>
                <a:lnTo>
                  <a:pt x="172" y="13"/>
                </a:lnTo>
                <a:lnTo>
                  <a:pt x="185" y="8"/>
                </a:lnTo>
                <a:lnTo>
                  <a:pt x="202" y="4"/>
                </a:lnTo>
                <a:lnTo>
                  <a:pt x="215" y="4"/>
                </a:lnTo>
                <a:lnTo>
                  <a:pt x="232" y="4"/>
                </a:lnTo>
                <a:lnTo>
                  <a:pt x="249" y="4"/>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0"/>
                </a:lnTo>
                <a:lnTo>
                  <a:pt x="464" y="0"/>
                </a:lnTo>
                <a:lnTo>
                  <a:pt x="477" y="0"/>
                </a:lnTo>
                <a:lnTo>
                  <a:pt x="494" y="0"/>
                </a:lnTo>
                <a:lnTo>
                  <a:pt x="507" y="4"/>
                </a:lnTo>
                <a:lnTo>
                  <a:pt x="524" y="4"/>
                </a:lnTo>
                <a:lnTo>
                  <a:pt x="541" y="4"/>
                </a:lnTo>
                <a:lnTo>
                  <a:pt x="554" y="4"/>
                </a:lnTo>
                <a:lnTo>
                  <a:pt x="571" y="4"/>
                </a:lnTo>
                <a:lnTo>
                  <a:pt x="584" y="0"/>
                </a:lnTo>
                <a:lnTo>
                  <a:pt x="601" y="0"/>
                </a:lnTo>
                <a:lnTo>
                  <a:pt x="614" y="0"/>
                </a:lnTo>
                <a:lnTo>
                  <a:pt x="631" y="0"/>
                </a:lnTo>
                <a:lnTo>
                  <a:pt x="648" y="0"/>
                </a:lnTo>
                <a:lnTo>
                  <a:pt x="661" y="0"/>
                </a:lnTo>
                <a:lnTo>
                  <a:pt x="679" y="4"/>
                </a:lnTo>
                <a:lnTo>
                  <a:pt x="691" y="4"/>
                </a:lnTo>
                <a:lnTo>
                  <a:pt x="709" y="4"/>
                </a:lnTo>
                <a:lnTo>
                  <a:pt x="721" y="0"/>
                </a:lnTo>
                <a:lnTo>
                  <a:pt x="739" y="0"/>
                </a:lnTo>
                <a:lnTo>
                  <a:pt x="756" y="4"/>
                </a:lnTo>
                <a:lnTo>
                  <a:pt x="769" y="4"/>
                </a:lnTo>
                <a:lnTo>
                  <a:pt x="786" y="0"/>
                </a:lnTo>
                <a:lnTo>
                  <a:pt x="799" y="0"/>
                </a:lnTo>
                <a:lnTo>
                  <a:pt x="816" y="0"/>
                </a:lnTo>
                <a:lnTo>
                  <a:pt x="829" y="0"/>
                </a:lnTo>
                <a:lnTo>
                  <a:pt x="846" y="4"/>
                </a:lnTo>
                <a:lnTo>
                  <a:pt x="863" y="4"/>
                </a:lnTo>
                <a:lnTo>
                  <a:pt x="876" y="4"/>
                </a:lnTo>
                <a:lnTo>
                  <a:pt x="893" y="4"/>
                </a:lnTo>
                <a:lnTo>
                  <a:pt x="906" y="0"/>
                </a:lnTo>
                <a:lnTo>
                  <a:pt x="923" y="4"/>
                </a:lnTo>
                <a:lnTo>
                  <a:pt x="936" y="4"/>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9" name="Oval 228"/>
          <p:cNvSpPr>
            <a:spLocks noChangeArrowheads="1"/>
          </p:cNvSpPr>
          <p:nvPr/>
        </p:nvSpPr>
        <p:spPr bwMode="auto">
          <a:xfrm>
            <a:off x="8683625" y="2900363"/>
            <a:ext cx="144463" cy="287337"/>
          </a:xfrm>
          <a:prstGeom prst="ellipse">
            <a:avLst/>
          </a:prstGeom>
          <a:noFill/>
          <a:ln w="19050">
            <a:solidFill>
              <a:srgbClr val="000099"/>
            </a:solidFill>
            <a:round/>
            <a:headEnd/>
            <a:tailEnd/>
          </a:ln>
        </p:spPr>
        <p:txBody>
          <a:bodyPr wrap="none" anchor="ctr"/>
          <a:lstStyle/>
          <a:p>
            <a:endParaRPr lang="en-GB"/>
          </a:p>
        </p:txBody>
      </p:sp>
      <p:sp>
        <p:nvSpPr>
          <p:cNvPr id="16620" name="Oval 229"/>
          <p:cNvSpPr>
            <a:spLocks noChangeArrowheads="1"/>
          </p:cNvSpPr>
          <p:nvPr/>
        </p:nvSpPr>
        <p:spPr bwMode="auto">
          <a:xfrm>
            <a:off x="8683625" y="3621088"/>
            <a:ext cx="144463" cy="287337"/>
          </a:xfrm>
          <a:prstGeom prst="ellipse">
            <a:avLst/>
          </a:prstGeom>
          <a:noFill/>
          <a:ln w="19050">
            <a:solidFill>
              <a:srgbClr val="037C03"/>
            </a:solidFill>
            <a:round/>
            <a:headEnd/>
            <a:tailEnd/>
          </a:ln>
        </p:spPr>
        <p:txBody>
          <a:bodyPr wrap="none" anchor="ctr"/>
          <a:lstStyle/>
          <a:p>
            <a:endParaRPr lang="en-GB"/>
          </a:p>
        </p:txBody>
      </p:sp>
      <p:sp>
        <p:nvSpPr>
          <p:cNvPr id="16621" name="Line 230"/>
          <p:cNvSpPr>
            <a:spLocks noChangeShapeType="1"/>
          </p:cNvSpPr>
          <p:nvPr/>
        </p:nvSpPr>
        <p:spPr bwMode="auto">
          <a:xfrm>
            <a:off x="2073275" y="3789363"/>
            <a:ext cx="647700" cy="0"/>
          </a:xfrm>
          <a:prstGeom prst="line">
            <a:avLst/>
          </a:prstGeom>
          <a:noFill/>
          <a:ln w="28575">
            <a:solidFill>
              <a:schemeClr val="accent2">
                <a:lumMod val="60000"/>
                <a:lumOff val="40000"/>
              </a:schemeClr>
            </a:solidFill>
            <a:round/>
            <a:headEnd/>
            <a:tailEnd type="triangle" w="med" len="med"/>
          </a:ln>
        </p:spPr>
        <p:txBody>
          <a:bodyPr/>
          <a:lstStyle/>
          <a:p>
            <a:endParaRPr lang="en-US"/>
          </a:p>
        </p:txBody>
      </p:sp>
      <p:sp>
        <p:nvSpPr>
          <p:cNvPr id="16622" name="Text Box 235"/>
          <p:cNvSpPr txBox="1">
            <a:spLocks noChangeArrowheads="1"/>
          </p:cNvSpPr>
          <p:nvPr/>
        </p:nvSpPr>
        <p:spPr bwMode="auto">
          <a:xfrm>
            <a:off x="5611658" y="1043735"/>
            <a:ext cx="3571812" cy="369332"/>
          </a:xfrm>
          <a:prstGeom prst="rect">
            <a:avLst/>
          </a:prstGeom>
          <a:noFill/>
          <a:ln w="12700">
            <a:noFill/>
            <a:miter lim="800000"/>
            <a:headEnd/>
            <a:tailEnd/>
          </a:ln>
        </p:spPr>
        <p:txBody>
          <a:bodyPr wrap="square">
            <a:spAutoFit/>
          </a:bodyPr>
          <a:lstStyle/>
          <a:p>
            <a:pPr algn="r" eaLnBrk="0" hangingPunct="0"/>
            <a:r>
              <a:rPr lang="en-US" dirty="0" smtClean="0">
                <a:solidFill>
                  <a:srgbClr val="990033"/>
                </a:solidFill>
              </a:rPr>
              <a:t>Predictive coding and message passing</a:t>
            </a:r>
            <a:endParaRPr lang="en-US" dirty="0">
              <a:solidFill>
                <a:srgbClr val="990033"/>
              </a:solidFill>
            </a:endParaRPr>
          </a:p>
        </p:txBody>
      </p:sp>
      <p:sp>
        <p:nvSpPr>
          <p:cNvPr id="16624" name="Rectangle 238"/>
          <p:cNvSpPr>
            <a:spLocks noChangeArrowheads="1"/>
          </p:cNvSpPr>
          <p:nvPr/>
        </p:nvSpPr>
        <p:spPr bwMode="auto">
          <a:xfrm>
            <a:off x="679450" y="3459163"/>
            <a:ext cx="1533525" cy="1546225"/>
          </a:xfrm>
          <a:prstGeom prst="rect">
            <a:avLst/>
          </a:prstGeom>
          <a:noFill/>
          <a:ln w="0">
            <a:solidFill>
              <a:srgbClr val="FFFFFF"/>
            </a:solidFill>
            <a:miter lim="800000"/>
            <a:headEnd/>
            <a:tailEnd/>
          </a:ln>
        </p:spPr>
        <p:txBody>
          <a:bodyPr/>
          <a:lstStyle/>
          <a:p>
            <a:endParaRPr lang="en-GB"/>
          </a:p>
        </p:txBody>
      </p:sp>
      <p:sp>
        <p:nvSpPr>
          <p:cNvPr id="16626" name="Rectangle 240"/>
          <p:cNvSpPr>
            <a:spLocks noChangeArrowheads="1"/>
          </p:cNvSpPr>
          <p:nvPr/>
        </p:nvSpPr>
        <p:spPr bwMode="auto">
          <a:xfrm>
            <a:off x="1136650" y="3165475"/>
            <a:ext cx="534988" cy="212725"/>
          </a:xfrm>
          <a:prstGeom prst="rect">
            <a:avLst/>
          </a:prstGeom>
          <a:noFill/>
          <a:ln w="9525">
            <a:noFill/>
            <a:miter lim="800000"/>
            <a:headEnd/>
            <a:tailEnd/>
          </a:ln>
        </p:spPr>
        <p:txBody>
          <a:bodyPr wrap="none" lIns="0" tIns="0" rIns="0" bIns="0">
            <a:spAutoFit/>
          </a:bodyPr>
          <a:lstStyle/>
          <a:p>
            <a:r>
              <a:rPr lang="en-GB" sz="1400">
                <a:solidFill>
                  <a:srgbClr val="990033"/>
                </a:solidFill>
              </a:rPr>
              <a:t>stimulus</a:t>
            </a:r>
          </a:p>
        </p:txBody>
      </p:sp>
      <p:sp>
        <p:nvSpPr>
          <p:cNvPr id="16628" name="Freeform 242"/>
          <p:cNvSpPr>
            <a:spLocks/>
          </p:cNvSpPr>
          <p:nvPr/>
        </p:nvSpPr>
        <p:spPr bwMode="auto">
          <a:xfrm>
            <a:off x="679450" y="3459163"/>
            <a:ext cx="1533525" cy="1546225"/>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629" name="Line 243"/>
          <p:cNvSpPr>
            <a:spLocks noChangeShapeType="1"/>
          </p:cNvSpPr>
          <p:nvPr/>
        </p:nvSpPr>
        <p:spPr bwMode="auto">
          <a:xfrm flipV="1">
            <a:off x="679450" y="3459163"/>
            <a:ext cx="0" cy="1546225"/>
          </a:xfrm>
          <a:prstGeom prst="line">
            <a:avLst/>
          </a:prstGeom>
          <a:noFill/>
          <a:ln w="0">
            <a:solidFill>
              <a:srgbClr val="000000"/>
            </a:solidFill>
            <a:round/>
            <a:headEnd/>
            <a:tailEnd/>
          </a:ln>
        </p:spPr>
        <p:txBody>
          <a:bodyPr/>
          <a:lstStyle/>
          <a:p>
            <a:endParaRPr lang="en-US"/>
          </a:p>
        </p:txBody>
      </p:sp>
      <p:sp>
        <p:nvSpPr>
          <p:cNvPr id="16630" name="Line 244"/>
          <p:cNvSpPr>
            <a:spLocks noChangeShapeType="1"/>
          </p:cNvSpPr>
          <p:nvPr/>
        </p:nvSpPr>
        <p:spPr bwMode="auto">
          <a:xfrm>
            <a:off x="679450" y="5005388"/>
            <a:ext cx="1533525" cy="0"/>
          </a:xfrm>
          <a:prstGeom prst="line">
            <a:avLst/>
          </a:prstGeom>
          <a:noFill/>
          <a:ln w="0">
            <a:solidFill>
              <a:srgbClr val="000000"/>
            </a:solidFill>
            <a:round/>
            <a:headEnd/>
            <a:tailEnd/>
          </a:ln>
        </p:spPr>
        <p:txBody>
          <a:bodyPr/>
          <a:lstStyle/>
          <a:p>
            <a:endParaRPr lang="en-US"/>
          </a:p>
        </p:txBody>
      </p:sp>
      <p:sp>
        <p:nvSpPr>
          <p:cNvPr id="16631" name="Line 245"/>
          <p:cNvSpPr>
            <a:spLocks noChangeShapeType="1"/>
          </p:cNvSpPr>
          <p:nvPr/>
        </p:nvSpPr>
        <p:spPr bwMode="auto">
          <a:xfrm flipV="1">
            <a:off x="679450" y="3459163"/>
            <a:ext cx="0" cy="1546225"/>
          </a:xfrm>
          <a:prstGeom prst="line">
            <a:avLst/>
          </a:prstGeom>
          <a:noFill/>
          <a:ln w="0">
            <a:solidFill>
              <a:srgbClr val="000000"/>
            </a:solidFill>
            <a:round/>
            <a:headEnd/>
            <a:tailEnd/>
          </a:ln>
        </p:spPr>
        <p:txBody>
          <a:bodyPr/>
          <a:lstStyle/>
          <a:p>
            <a:endParaRPr lang="en-US"/>
          </a:p>
        </p:txBody>
      </p:sp>
      <p:sp>
        <p:nvSpPr>
          <p:cNvPr id="16632" name="Line 246"/>
          <p:cNvSpPr>
            <a:spLocks noChangeShapeType="1"/>
          </p:cNvSpPr>
          <p:nvPr/>
        </p:nvSpPr>
        <p:spPr bwMode="auto">
          <a:xfrm flipV="1">
            <a:off x="985838" y="4984750"/>
            <a:ext cx="0" cy="20638"/>
          </a:xfrm>
          <a:prstGeom prst="line">
            <a:avLst/>
          </a:prstGeom>
          <a:noFill/>
          <a:ln w="0">
            <a:solidFill>
              <a:srgbClr val="000000"/>
            </a:solidFill>
            <a:round/>
            <a:headEnd/>
            <a:tailEnd/>
          </a:ln>
        </p:spPr>
        <p:txBody>
          <a:bodyPr/>
          <a:lstStyle/>
          <a:p>
            <a:endParaRPr lang="en-US"/>
          </a:p>
        </p:txBody>
      </p:sp>
      <p:sp>
        <p:nvSpPr>
          <p:cNvPr id="16634" name="Rectangle 248"/>
          <p:cNvSpPr>
            <a:spLocks noChangeArrowheads="1"/>
          </p:cNvSpPr>
          <p:nvPr/>
        </p:nvSpPr>
        <p:spPr bwMode="auto">
          <a:xfrm>
            <a:off x="938213" y="5026025"/>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p>
        </p:txBody>
      </p:sp>
      <p:sp>
        <p:nvSpPr>
          <p:cNvPr id="16635" name="Line 249"/>
          <p:cNvSpPr>
            <a:spLocks noChangeShapeType="1"/>
          </p:cNvSpPr>
          <p:nvPr/>
        </p:nvSpPr>
        <p:spPr bwMode="auto">
          <a:xfrm flipV="1">
            <a:off x="1293813" y="4984750"/>
            <a:ext cx="0" cy="20638"/>
          </a:xfrm>
          <a:prstGeom prst="line">
            <a:avLst/>
          </a:prstGeom>
          <a:noFill/>
          <a:ln w="0">
            <a:solidFill>
              <a:srgbClr val="000000"/>
            </a:solidFill>
            <a:round/>
            <a:headEnd/>
            <a:tailEnd/>
          </a:ln>
        </p:spPr>
        <p:txBody>
          <a:bodyPr/>
          <a:lstStyle/>
          <a:p>
            <a:endParaRPr lang="en-US"/>
          </a:p>
        </p:txBody>
      </p:sp>
      <p:sp>
        <p:nvSpPr>
          <p:cNvPr id="16637" name="Rectangle 251"/>
          <p:cNvSpPr>
            <a:spLocks noChangeArrowheads="1"/>
          </p:cNvSpPr>
          <p:nvPr/>
        </p:nvSpPr>
        <p:spPr bwMode="auto">
          <a:xfrm>
            <a:off x="1246188" y="5026025"/>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16638" name="Line 252"/>
          <p:cNvSpPr>
            <a:spLocks noChangeShapeType="1"/>
          </p:cNvSpPr>
          <p:nvPr/>
        </p:nvSpPr>
        <p:spPr bwMode="auto">
          <a:xfrm flipV="1">
            <a:off x="1600200" y="4984750"/>
            <a:ext cx="0" cy="20638"/>
          </a:xfrm>
          <a:prstGeom prst="line">
            <a:avLst/>
          </a:prstGeom>
          <a:noFill/>
          <a:ln w="0">
            <a:solidFill>
              <a:srgbClr val="000000"/>
            </a:solidFill>
            <a:round/>
            <a:headEnd/>
            <a:tailEnd/>
          </a:ln>
        </p:spPr>
        <p:txBody>
          <a:bodyPr/>
          <a:lstStyle/>
          <a:p>
            <a:endParaRPr lang="en-US"/>
          </a:p>
        </p:txBody>
      </p:sp>
      <p:sp>
        <p:nvSpPr>
          <p:cNvPr id="16640" name="Rectangle 254"/>
          <p:cNvSpPr>
            <a:spLocks noChangeArrowheads="1"/>
          </p:cNvSpPr>
          <p:nvPr/>
        </p:nvSpPr>
        <p:spPr bwMode="auto">
          <a:xfrm>
            <a:off x="1552575" y="5026025"/>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16643" name="Rectangle 257"/>
          <p:cNvSpPr>
            <a:spLocks noChangeArrowheads="1"/>
          </p:cNvSpPr>
          <p:nvPr/>
        </p:nvSpPr>
        <p:spPr bwMode="auto">
          <a:xfrm>
            <a:off x="1858963" y="5026025"/>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16644" name="Line 258"/>
          <p:cNvSpPr>
            <a:spLocks noChangeShapeType="1"/>
          </p:cNvSpPr>
          <p:nvPr/>
        </p:nvSpPr>
        <p:spPr bwMode="auto">
          <a:xfrm>
            <a:off x="679450" y="4992688"/>
            <a:ext cx="14288" cy="0"/>
          </a:xfrm>
          <a:prstGeom prst="line">
            <a:avLst/>
          </a:prstGeom>
          <a:noFill/>
          <a:ln w="0">
            <a:solidFill>
              <a:srgbClr val="000000"/>
            </a:solidFill>
            <a:round/>
            <a:headEnd/>
            <a:tailEnd/>
          </a:ln>
        </p:spPr>
        <p:txBody>
          <a:bodyPr/>
          <a:lstStyle/>
          <a:p>
            <a:endParaRPr lang="en-US"/>
          </a:p>
        </p:txBody>
      </p:sp>
      <p:sp>
        <p:nvSpPr>
          <p:cNvPr id="16646" name="Rectangle 260"/>
          <p:cNvSpPr>
            <a:spLocks noChangeArrowheads="1"/>
          </p:cNvSpPr>
          <p:nvPr/>
        </p:nvSpPr>
        <p:spPr bwMode="auto">
          <a:xfrm>
            <a:off x="488950" y="4937125"/>
            <a:ext cx="165100" cy="106363"/>
          </a:xfrm>
          <a:prstGeom prst="rect">
            <a:avLst/>
          </a:prstGeom>
          <a:noFill/>
          <a:ln w="9525">
            <a:noFill/>
            <a:miter lim="800000"/>
            <a:headEnd/>
            <a:tailEnd/>
          </a:ln>
        </p:spPr>
        <p:txBody>
          <a:bodyPr wrap="none" lIns="0" tIns="0" rIns="0" bIns="0">
            <a:spAutoFit/>
          </a:bodyPr>
          <a:lstStyle/>
          <a:p>
            <a:r>
              <a:rPr lang="en-GB" sz="700">
                <a:solidFill>
                  <a:srgbClr val="000000"/>
                </a:solidFill>
              </a:rPr>
              <a:t>2000</a:t>
            </a:r>
            <a:endParaRPr lang="en-GB"/>
          </a:p>
        </p:txBody>
      </p:sp>
      <p:sp>
        <p:nvSpPr>
          <p:cNvPr id="16647" name="Line 261"/>
          <p:cNvSpPr>
            <a:spLocks noChangeShapeType="1"/>
          </p:cNvSpPr>
          <p:nvPr/>
        </p:nvSpPr>
        <p:spPr bwMode="auto">
          <a:xfrm>
            <a:off x="679450" y="4737100"/>
            <a:ext cx="14288" cy="0"/>
          </a:xfrm>
          <a:prstGeom prst="line">
            <a:avLst/>
          </a:prstGeom>
          <a:noFill/>
          <a:ln w="0">
            <a:solidFill>
              <a:srgbClr val="000000"/>
            </a:solidFill>
            <a:round/>
            <a:headEnd/>
            <a:tailEnd/>
          </a:ln>
        </p:spPr>
        <p:txBody>
          <a:bodyPr/>
          <a:lstStyle/>
          <a:p>
            <a:endParaRPr lang="en-US"/>
          </a:p>
        </p:txBody>
      </p:sp>
      <p:sp>
        <p:nvSpPr>
          <p:cNvPr id="16649" name="Rectangle 263"/>
          <p:cNvSpPr>
            <a:spLocks noChangeArrowheads="1"/>
          </p:cNvSpPr>
          <p:nvPr/>
        </p:nvSpPr>
        <p:spPr bwMode="auto">
          <a:xfrm>
            <a:off x="488950" y="4683125"/>
            <a:ext cx="165100" cy="106363"/>
          </a:xfrm>
          <a:prstGeom prst="rect">
            <a:avLst/>
          </a:prstGeom>
          <a:noFill/>
          <a:ln w="9525">
            <a:noFill/>
            <a:miter lim="800000"/>
            <a:headEnd/>
            <a:tailEnd/>
          </a:ln>
        </p:spPr>
        <p:txBody>
          <a:bodyPr wrap="none" lIns="0" tIns="0" rIns="0" bIns="0">
            <a:spAutoFit/>
          </a:bodyPr>
          <a:lstStyle/>
          <a:p>
            <a:r>
              <a:rPr lang="en-GB" sz="700">
                <a:solidFill>
                  <a:srgbClr val="000000"/>
                </a:solidFill>
              </a:rPr>
              <a:t>2500</a:t>
            </a:r>
            <a:endParaRPr lang="en-GB"/>
          </a:p>
        </p:txBody>
      </p:sp>
      <p:sp>
        <p:nvSpPr>
          <p:cNvPr id="16650" name="Line 264"/>
          <p:cNvSpPr>
            <a:spLocks noChangeShapeType="1"/>
          </p:cNvSpPr>
          <p:nvPr/>
        </p:nvSpPr>
        <p:spPr bwMode="auto">
          <a:xfrm>
            <a:off x="679450" y="4483100"/>
            <a:ext cx="14288" cy="0"/>
          </a:xfrm>
          <a:prstGeom prst="line">
            <a:avLst/>
          </a:prstGeom>
          <a:noFill/>
          <a:ln w="0">
            <a:solidFill>
              <a:srgbClr val="000000"/>
            </a:solidFill>
            <a:round/>
            <a:headEnd/>
            <a:tailEnd/>
          </a:ln>
        </p:spPr>
        <p:txBody>
          <a:bodyPr/>
          <a:lstStyle/>
          <a:p>
            <a:endParaRPr lang="en-US"/>
          </a:p>
        </p:txBody>
      </p:sp>
      <p:sp>
        <p:nvSpPr>
          <p:cNvPr id="16652" name="Rectangle 266"/>
          <p:cNvSpPr>
            <a:spLocks noChangeArrowheads="1"/>
          </p:cNvSpPr>
          <p:nvPr/>
        </p:nvSpPr>
        <p:spPr bwMode="auto">
          <a:xfrm>
            <a:off x="488950" y="4429125"/>
            <a:ext cx="165100" cy="106363"/>
          </a:xfrm>
          <a:prstGeom prst="rect">
            <a:avLst/>
          </a:prstGeom>
          <a:noFill/>
          <a:ln w="9525">
            <a:noFill/>
            <a:miter lim="800000"/>
            <a:headEnd/>
            <a:tailEnd/>
          </a:ln>
        </p:spPr>
        <p:txBody>
          <a:bodyPr wrap="none" lIns="0" tIns="0" rIns="0" bIns="0">
            <a:spAutoFit/>
          </a:bodyPr>
          <a:lstStyle/>
          <a:p>
            <a:r>
              <a:rPr lang="en-GB" sz="700">
                <a:solidFill>
                  <a:srgbClr val="000000"/>
                </a:solidFill>
              </a:rPr>
              <a:t>3000</a:t>
            </a:r>
            <a:endParaRPr lang="en-GB"/>
          </a:p>
        </p:txBody>
      </p:sp>
      <p:sp>
        <p:nvSpPr>
          <p:cNvPr id="16653" name="Line 267"/>
          <p:cNvSpPr>
            <a:spLocks noChangeShapeType="1"/>
          </p:cNvSpPr>
          <p:nvPr/>
        </p:nvSpPr>
        <p:spPr bwMode="auto">
          <a:xfrm>
            <a:off x="679450" y="4229100"/>
            <a:ext cx="14288" cy="0"/>
          </a:xfrm>
          <a:prstGeom prst="line">
            <a:avLst/>
          </a:prstGeom>
          <a:noFill/>
          <a:ln w="0">
            <a:solidFill>
              <a:srgbClr val="000000"/>
            </a:solidFill>
            <a:round/>
            <a:headEnd/>
            <a:tailEnd/>
          </a:ln>
        </p:spPr>
        <p:txBody>
          <a:bodyPr/>
          <a:lstStyle/>
          <a:p>
            <a:endParaRPr lang="en-US"/>
          </a:p>
        </p:txBody>
      </p:sp>
      <p:sp>
        <p:nvSpPr>
          <p:cNvPr id="16655" name="Rectangle 269"/>
          <p:cNvSpPr>
            <a:spLocks noChangeArrowheads="1"/>
          </p:cNvSpPr>
          <p:nvPr/>
        </p:nvSpPr>
        <p:spPr bwMode="auto">
          <a:xfrm>
            <a:off x="488950" y="4173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3500</a:t>
            </a:r>
            <a:endParaRPr lang="en-GB"/>
          </a:p>
        </p:txBody>
      </p:sp>
      <p:sp>
        <p:nvSpPr>
          <p:cNvPr id="16656" name="Line 270"/>
          <p:cNvSpPr>
            <a:spLocks noChangeShapeType="1"/>
          </p:cNvSpPr>
          <p:nvPr/>
        </p:nvSpPr>
        <p:spPr bwMode="auto">
          <a:xfrm>
            <a:off x="679450" y="3975100"/>
            <a:ext cx="14288" cy="0"/>
          </a:xfrm>
          <a:prstGeom prst="line">
            <a:avLst/>
          </a:prstGeom>
          <a:noFill/>
          <a:ln w="0">
            <a:solidFill>
              <a:srgbClr val="000000"/>
            </a:solidFill>
            <a:round/>
            <a:headEnd/>
            <a:tailEnd/>
          </a:ln>
        </p:spPr>
        <p:txBody>
          <a:bodyPr/>
          <a:lstStyle/>
          <a:p>
            <a:endParaRPr lang="en-US"/>
          </a:p>
        </p:txBody>
      </p:sp>
      <p:sp>
        <p:nvSpPr>
          <p:cNvPr id="16658" name="Rectangle 272"/>
          <p:cNvSpPr>
            <a:spLocks noChangeArrowheads="1"/>
          </p:cNvSpPr>
          <p:nvPr/>
        </p:nvSpPr>
        <p:spPr bwMode="auto">
          <a:xfrm>
            <a:off x="488950" y="3919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4000</a:t>
            </a:r>
            <a:endParaRPr lang="en-GB"/>
          </a:p>
        </p:txBody>
      </p:sp>
      <p:sp>
        <p:nvSpPr>
          <p:cNvPr id="16659" name="Line 273"/>
          <p:cNvSpPr>
            <a:spLocks noChangeShapeType="1"/>
          </p:cNvSpPr>
          <p:nvPr/>
        </p:nvSpPr>
        <p:spPr bwMode="auto">
          <a:xfrm>
            <a:off x="679450" y="3721100"/>
            <a:ext cx="14288" cy="0"/>
          </a:xfrm>
          <a:prstGeom prst="line">
            <a:avLst/>
          </a:prstGeom>
          <a:noFill/>
          <a:ln w="0">
            <a:solidFill>
              <a:srgbClr val="000000"/>
            </a:solidFill>
            <a:round/>
            <a:headEnd/>
            <a:tailEnd/>
          </a:ln>
        </p:spPr>
        <p:txBody>
          <a:bodyPr/>
          <a:lstStyle/>
          <a:p>
            <a:endParaRPr lang="en-US"/>
          </a:p>
        </p:txBody>
      </p:sp>
      <p:sp>
        <p:nvSpPr>
          <p:cNvPr id="16661" name="Rectangle 275"/>
          <p:cNvSpPr>
            <a:spLocks noChangeArrowheads="1"/>
          </p:cNvSpPr>
          <p:nvPr/>
        </p:nvSpPr>
        <p:spPr bwMode="auto">
          <a:xfrm>
            <a:off x="488950" y="3665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4500</a:t>
            </a:r>
            <a:endParaRPr lang="en-GB"/>
          </a:p>
        </p:txBody>
      </p:sp>
      <p:sp>
        <p:nvSpPr>
          <p:cNvPr id="16664" name="Rectangle 278"/>
          <p:cNvSpPr>
            <a:spLocks noChangeArrowheads="1"/>
          </p:cNvSpPr>
          <p:nvPr/>
        </p:nvSpPr>
        <p:spPr bwMode="auto">
          <a:xfrm>
            <a:off x="488950" y="3411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5000</a:t>
            </a:r>
            <a:endParaRPr lang="en-GB"/>
          </a:p>
        </p:txBody>
      </p:sp>
      <p:sp>
        <p:nvSpPr>
          <p:cNvPr id="16666" name="Freeform 280"/>
          <p:cNvSpPr>
            <a:spLocks/>
          </p:cNvSpPr>
          <p:nvPr/>
        </p:nvSpPr>
        <p:spPr bwMode="auto">
          <a:xfrm>
            <a:off x="679450" y="3459163"/>
            <a:ext cx="1533525" cy="1546225"/>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667" name="Line 281"/>
          <p:cNvSpPr>
            <a:spLocks noChangeShapeType="1"/>
          </p:cNvSpPr>
          <p:nvPr/>
        </p:nvSpPr>
        <p:spPr bwMode="auto">
          <a:xfrm flipV="1">
            <a:off x="679450" y="3459163"/>
            <a:ext cx="0" cy="1546225"/>
          </a:xfrm>
          <a:prstGeom prst="line">
            <a:avLst/>
          </a:prstGeom>
          <a:noFill/>
          <a:ln w="0">
            <a:solidFill>
              <a:srgbClr val="000000"/>
            </a:solidFill>
            <a:round/>
            <a:headEnd/>
            <a:tailEnd/>
          </a:ln>
        </p:spPr>
        <p:txBody>
          <a:bodyPr/>
          <a:lstStyle/>
          <a:p>
            <a:endParaRPr lang="en-US"/>
          </a:p>
        </p:txBody>
      </p:sp>
      <p:sp>
        <p:nvSpPr>
          <p:cNvPr id="16668" name="Rectangle 282"/>
          <p:cNvSpPr>
            <a:spLocks noChangeArrowheads="1"/>
          </p:cNvSpPr>
          <p:nvPr/>
        </p:nvSpPr>
        <p:spPr bwMode="auto">
          <a:xfrm>
            <a:off x="992188" y="5148263"/>
            <a:ext cx="681037" cy="152400"/>
          </a:xfrm>
          <a:prstGeom prst="rect">
            <a:avLst/>
          </a:prstGeom>
          <a:noFill/>
          <a:ln w="9525">
            <a:noFill/>
            <a:miter lim="800000"/>
            <a:headEnd/>
            <a:tailEnd/>
          </a:ln>
        </p:spPr>
        <p:txBody>
          <a:bodyPr wrap="none" lIns="0" tIns="0" rIns="0" bIns="0">
            <a:spAutoFit/>
          </a:bodyPr>
          <a:lstStyle/>
          <a:p>
            <a:r>
              <a:rPr lang="en-GB" sz="1000">
                <a:solidFill>
                  <a:srgbClr val="000000"/>
                </a:solidFill>
              </a:rPr>
              <a:t>time (seconds)</a:t>
            </a:r>
            <a:endParaRPr lang="en-GB"/>
          </a:p>
        </p:txBody>
      </p:sp>
      <p:cxnSp>
        <p:nvCxnSpPr>
          <p:cNvPr id="16669" name="AutoShape 285"/>
          <p:cNvCxnSpPr>
            <a:cxnSpLocks noChangeShapeType="1"/>
            <a:stCxn id="16566" idx="2"/>
            <a:endCxn id="16532" idx="21"/>
          </p:cNvCxnSpPr>
          <p:nvPr/>
        </p:nvCxnSpPr>
        <p:spPr bwMode="auto">
          <a:xfrm rot="5400000">
            <a:off x="6577807" y="3945731"/>
            <a:ext cx="919162" cy="2092325"/>
          </a:xfrm>
          <a:prstGeom prst="curvedConnector2">
            <a:avLst/>
          </a:prstGeom>
          <a:noFill/>
          <a:ln w="12700">
            <a:solidFill>
              <a:schemeClr val="tx1"/>
            </a:solidFill>
            <a:round/>
            <a:headEnd/>
            <a:tailEnd type="triangle" w="med" len="med"/>
          </a:ln>
        </p:spPr>
      </p:cxnSp>
      <p:pic>
        <p:nvPicPr>
          <p:cNvPr id="5" name="Picture 8" descr="http://eumat.sourceforge.net/Programs/Examples/images/Lorenz%20Attractor-001.png"/>
          <p:cNvPicPr>
            <a:picLocks noChangeAspect="1" noChangeArrowheads="1"/>
          </p:cNvPicPr>
          <p:nvPr/>
        </p:nvPicPr>
        <p:blipFill>
          <a:blip r:embed="rId12"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6249144" y="4509120"/>
            <a:ext cx="1662133" cy="1649760"/>
          </a:xfrm>
          <a:prstGeom prst="rect">
            <a:avLst/>
          </a:prstGeom>
          <a:noFill/>
        </p:spPr>
      </p:pic>
      <p:sp>
        <p:nvSpPr>
          <p:cNvPr id="17431" name="AutoShape 21"/>
          <p:cNvSpPr>
            <a:spLocks noChangeArrowheads="1"/>
          </p:cNvSpPr>
          <p:nvPr/>
        </p:nvSpPr>
        <p:spPr bwMode="auto">
          <a:xfrm>
            <a:off x="2695575" y="2422525"/>
            <a:ext cx="439738" cy="573088"/>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GB"/>
          </a:p>
        </p:txBody>
      </p:sp>
      <p:graphicFrame>
        <p:nvGraphicFramePr>
          <p:cNvPr id="16390" name="Object 23"/>
          <p:cNvGraphicFramePr>
            <a:graphicFrameLocks/>
          </p:cNvGraphicFramePr>
          <p:nvPr/>
        </p:nvGraphicFramePr>
        <p:xfrm>
          <a:off x="2747755" y="2707392"/>
          <a:ext cx="288925" cy="289560"/>
        </p:xfrm>
        <a:graphic>
          <a:graphicData uri="http://schemas.openxmlformats.org/presentationml/2006/ole">
            <mc:AlternateContent xmlns:mc="http://schemas.openxmlformats.org/markup-compatibility/2006">
              <mc:Choice xmlns:v="urn:schemas-microsoft-com:vml" Requires="v">
                <p:oleObj spid="_x0000_s318580" name="Equation" r:id="rId13" imgW="228532" imgH="228600" progId="Equation.DSMT4">
                  <p:embed/>
                </p:oleObj>
              </mc:Choice>
              <mc:Fallback>
                <p:oleObj name="Equation" r:id="rId13" imgW="228532" imgH="228600" progId="Equation.DSMT4">
                  <p:embed/>
                  <p:pic>
                    <p:nvPicPr>
                      <p:cNvPr id="0" name="Picture 9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7755" y="2707392"/>
                        <a:ext cx="288925" cy="28956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pic>
        <p:nvPicPr>
          <p:cNvPr id="273" name="Picture 9" descr="Bird Song">
            <a:hlinkClick r:id="rId15" tooltip="weet weet weet tsee tsee"/>
          </p:cNvPr>
          <p:cNvPicPr>
            <a:picLocks noChangeAspect="1" noChangeArrowheads="1"/>
          </p:cNvPicPr>
          <p:nvPr/>
        </p:nvPicPr>
        <p:blipFill>
          <a:blip r:embed="rId16" cstate="print"/>
          <a:srcRect/>
          <a:stretch>
            <a:fillRect/>
          </a:stretch>
        </p:blipFill>
        <p:spPr bwMode="auto">
          <a:xfrm>
            <a:off x="70639" y="55354"/>
            <a:ext cx="1392237" cy="1800225"/>
          </a:xfrm>
          <a:prstGeom prst="ellipse">
            <a:avLst/>
          </a:prstGeom>
          <a:ln>
            <a:noFill/>
          </a:ln>
          <a:effectLst>
            <a:softEdge rad="112500"/>
          </a:effectLst>
        </p:spPr>
      </p:pic>
      <p:pic>
        <p:nvPicPr>
          <p:cNvPr id="274" name="Picture 17"/>
          <p:cNvPicPr>
            <a:picLocks noChangeAspect="1" noChangeArrowheads="1"/>
          </p:cNvPicPr>
          <p:nvPr/>
        </p:nvPicPr>
        <p:blipFill>
          <a:blip r:embed="rId17" cstate="print"/>
          <a:srcRect/>
          <a:stretch>
            <a:fillRect/>
          </a:stretch>
        </p:blipFill>
        <p:spPr bwMode="auto">
          <a:xfrm>
            <a:off x="673914" y="3466114"/>
            <a:ext cx="1539061" cy="155236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770017" y="586134"/>
            <a:ext cx="2326278" cy="369332"/>
          </a:xfrm>
          <a:prstGeom prst="rect">
            <a:avLst/>
          </a:prstGeom>
          <a:noFill/>
          <a:ln w="12700">
            <a:noFill/>
            <a:miter lim="800000"/>
            <a:headEnd/>
            <a:tailEnd/>
          </a:ln>
        </p:spPr>
        <p:txBody>
          <a:bodyPr wrap="none">
            <a:spAutoFit/>
          </a:bodyPr>
          <a:lstStyle/>
          <a:p>
            <a:pPr eaLnBrk="0" hangingPunct="0"/>
            <a:r>
              <a:rPr lang="en-US" dirty="0">
                <a:solidFill>
                  <a:srgbClr val="990033"/>
                </a:solidFill>
              </a:rPr>
              <a:t>Perceptual categorization</a:t>
            </a:r>
          </a:p>
        </p:txBody>
      </p:sp>
      <p:pic>
        <p:nvPicPr>
          <p:cNvPr id="18437" name="Picture 4"/>
          <p:cNvPicPr>
            <a:picLocks noChangeAspect="1" noChangeArrowheads="1"/>
          </p:cNvPicPr>
          <p:nvPr/>
        </p:nvPicPr>
        <p:blipFill>
          <a:blip r:embed="rId8" cstate="print"/>
          <a:srcRect/>
          <a:stretch>
            <a:fillRect/>
          </a:stretch>
        </p:blipFill>
        <p:spPr bwMode="auto">
          <a:xfrm>
            <a:off x="3154363" y="1771526"/>
            <a:ext cx="900112" cy="9080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414" name="Rectangle 5"/>
          <p:cNvSpPr>
            <a:spLocks noChangeArrowheads="1"/>
          </p:cNvSpPr>
          <p:nvPr/>
        </p:nvSpPr>
        <p:spPr bwMode="auto">
          <a:xfrm rot="-5400000">
            <a:off x="2584450" y="2125539"/>
            <a:ext cx="714375" cy="152400"/>
          </a:xfrm>
          <a:prstGeom prst="rect">
            <a:avLst/>
          </a:prstGeom>
          <a:noFill/>
          <a:ln w="9525">
            <a:noFill/>
            <a:miter lim="800000"/>
            <a:headEnd/>
            <a:tailEnd/>
          </a:ln>
        </p:spPr>
        <p:txBody>
          <a:bodyPr wrap="none" lIns="0" tIns="0" rIns="0" bIns="0">
            <a:spAutoFit/>
          </a:bodyPr>
          <a:lstStyle/>
          <a:p>
            <a:r>
              <a:rPr lang="en-GB" sz="1000">
                <a:solidFill>
                  <a:srgbClr val="000000"/>
                </a:solidFill>
              </a:rPr>
              <a:t>Frequency (Hz)</a:t>
            </a:r>
            <a:endParaRPr lang="en-GB" sz="1000"/>
          </a:p>
        </p:txBody>
      </p:sp>
      <p:sp>
        <p:nvSpPr>
          <p:cNvPr id="17415" name="Rectangle 6"/>
          <p:cNvSpPr>
            <a:spLocks noChangeArrowheads="1"/>
          </p:cNvSpPr>
          <p:nvPr/>
        </p:nvSpPr>
        <p:spPr bwMode="auto">
          <a:xfrm>
            <a:off x="3370263" y="1844551"/>
            <a:ext cx="485775" cy="212725"/>
          </a:xfrm>
          <a:prstGeom prst="rect">
            <a:avLst/>
          </a:prstGeom>
          <a:noFill/>
          <a:ln w="9525">
            <a:noFill/>
            <a:miter lim="800000"/>
            <a:headEnd/>
            <a:tailEnd/>
          </a:ln>
        </p:spPr>
        <p:txBody>
          <a:bodyPr wrap="none" lIns="0" tIns="0" rIns="0" bIns="0">
            <a:spAutoFit/>
          </a:bodyPr>
          <a:lstStyle/>
          <a:p>
            <a:r>
              <a:rPr lang="en-GB" sz="1400" b="1">
                <a:solidFill>
                  <a:schemeClr val="bg1"/>
                </a:solidFill>
              </a:rPr>
              <a:t>Song a</a:t>
            </a:r>
          </a:p>
        </p:txBody>
      </p:sp>
      <p:pic>
        <p:nvPicPr>
          <p:cNvPr id="18440" name="Picture 265"/>
          <p:cNvPicPr>
            <a:picLocks noChangeAspect="1" noChangeArrowheads="1"/>
          </p:cNvPicPr>
          <p:nvPr/>
        </p:nvPicPr>
        <p:blipFill>
          <a:blip r:embed="rId9" cstate="print"/>
          <a:srcRect/>
          <a:stretch>
            <a:fillRect/>
          </a:stretch>
        </p:blipFill>
        <p:spPr bwMode="auto">
          <a:xfrm>
            <a:off x="4486275" y="1771526"/>
            <a:ext cx="900113" cy="9080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417" name="Rectangle 266"/>
          <p:cNvSpPr>
            <a:spLocks noChangeArrowheads="1"/>
          </p:cNvSpPr>
          <p:nvPr/>
        </p:nvSpPr>
        <p:spPr bwMode="auto">
          <a:xfrm>
            <a:off x="4592638" y="2781176"/>
            <a:ext cx="681037" cy="152400"/>
          </a:xfrm>
          <a:prstGeom prst="rect">
            <a:avLst/>
          </a:prstGeom>
          <a:noFill/>
          <a:ln w="9525">
            <a:noFill/>
            <a:miter lim="800000"/>
            <a:headEnd/>
            <a:tailEnd/>
          </a:ln>
        </p:spPr>
        <p:txBody>
          <a:bodyPr wrap="none" lIns="0" tIns="0" rIns="0" bIns="0">
            <a:spAutoFit/>
          </a:bodyPr>
          <a:lstStyle/>
          <a:p>
            <a:r>
              <a:rPr lang="en-GB" sz="1000">
                <a:solidFill>
                  <a:srgbClr val="000000"/>
                </a:solidFill>
              </a:rPr>
              <a:t>time (seconds)</a:t>
            </a:r>
            <a:endParaRPr lang="en-GB" sz="1000"/>
          </a:p>
        </p:txBody>
      </p:sp>
      <p:sp>
        <p:nvSpPr>
          <p:cNvPr id="17418" name="Rectangle 267"/>
          <p:cNvSpPr>
            <a:spLocks noChangeArrowheads="1"/>
          </p:cNvSpPr>
          <p:nvPr/>
        </p:nvSpPr>
        <p:spPr bwMode="auto">
          <a:xfrm>
            <a:off x="4702175" y="1844551"/>
            <a:ext cx="493713" cy="212725"/>
          </a:xfrm>
          <a:prstGeom prst="rect">
            <a:avLst/>
          </a:prstGeom>
          <a:noFill/>
          <a:ln w="9525">
            <a:noFill/>
            <a:miter lim="800000"/>
            <a:headEnd/>
            <a:tailEnd/>
          </a:ln>
        </p:spPr>
        <p:txBody>
          <a:bodyPr wrap="none" lIns="0" tIns="0" rIns="0" bIns="0">
            <a:spAutoFit/>
          </a:bodyPr>
          <a:lstStyle/>
          <a:p>
            <a:r>
              <a:rPr lang="en-GB" sz="1400" b="1">
                <a:solidFill>
                  <a:schemeClr val="bg1"/>
                </a:solidFill>
              </a:rPr>
              <a:t>Song b</a:t>
            </a:r>
          </a:p>
        </p:txBody>
      </p:sp>
      <p:pic>
        <p:nvPicPr>
          <p:cNvPr id="18443" name="Picture 276"/>
          <p:cNvPicPr>
            <a:picLocks noChangeAspect="1" noChangeArrowheads="1"/>
          </p:cNvPicPr>
          <p:nvPr/>
        </p:nvPicPr>
        <p:blipFill>
          <a:blip r:embed="rId10" cstate="print"/>
          <a:srcRect/>
          <a:stretch>
            <a:fillRect/>
          </a:stretch>
        </p:blipFill>
        <p:spPr bwMode="auto">
          <a:xfrm>
            <a:off x="5854700" y="1771526"/>
            <a:ext cx="900113" cy="9080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420" name="Rectangle 277"/>
          <p:cNvSpPr>
            <a:spLocks noChangeArrowheads="1"/>
          </p:cNvSpPr>
          <p:nvPr/>
        </p:nvSpPr>
        <p:spPr bwMode="auto">
          <a:xfrm>
            <a:off x="6070600" y="1844551"/>
            <a:ext cx="485775" cy="212725"/>
          </a:xfrm>
          <a:prstGeom prst="rect">
            <a:avLst/>
          </a:prstGeom>
          <a:noFill/>
          <a:ln w="9525">
            <a:noFill/>
            <a:miter lim="800000"/>
            <a:headEnd/>
            <a:tailEnd/>
          </a:ln>
        </p:spPr>
        <p:txBody>
          <a:bodyPr wrap="none" lIns="0" tIns="0" rIns="0" bIns="0">
            <a:spAutoFit/>
          </a:bodyPr>
          <a:lstStyle/>
          <a:p>
            <a:r>
              <a:rPr lang="en-GB" sz="1400" b="1">
                <a:solidFill>
                  <a:schemeClr val="bg1"/>
                </a:solidFill>
              </a:rPr>
              <a:t>Song c</a:t>
            </a:r>
          </a:p>
        </p:txBody>
      </p:sp>
      <p:sp>
        <p:nvSpPr>
          <p:cNvPr id="17422" name="AutoShape 365"/>
          <p:cNvSpPr>
            <a:spLocks noChangeAspect="1" noChangeArrowheads="1" noTextEdit="1"/>
          </p:cNvSpPr>
          <p:nvPr/>
        </p:nvSpPr>
        <p:spPr bwMode="auto">
          <a:xfrm>
            <a:off x="2216150" y="3212976"/>
            <a:ext cx="5184775" cy="2301875"/>
          </a:xfrm>
          <a:prstGeom prst="rect">
            <a:avLst/>
          </a:prstGeom>
          <a:noFill/>
          <a:ln w="9525">
            <a:noFill/>
            <a:miter lim="800000"/>
            <a:headEnd/>
            <a:tailEnd/>
          </a:ln>
        </p:spPr>
        <p:txBody>
          <a:bodyPr/>
          <a:lstStyle/>
          <a:p>
            <a:endParaRPr lang="en-US"/>
          </a:p>
        </p:txBody>
      </p:sp>
      <p:pic>
        <p:nvPicPr>
          <p:cNvPr id="17423" name="Picture 36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216150" y="3212976"/>
            <a:ext cx="5191125" cy="2308225"/>
          </a:xfrm>
          <a:prstGeom prst="rect">
            <a:avLst/>
          </a:prstGeom>
          <a:noFill/>
          <a:ln w="9525">
            <a:noFill/>
            <a:miter lim="800000"/>
            <a:headEnd/>
            <a:tailEnd/>
          </a:ln>
        </p:spPr>
      </p:pic>
      <p:pic>
        <p:nvPicPr>
          <p:cNvPr id="17" name="jun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rcRect/>
          <a:stretch>
            <a:fillRect/>
          </a:stretch>
        </p:blipFill>
        <p:spPr bwMode="auto">
          <a:xfrm>
            <a:off x="3452813" y="1355601"/>
            <a:ext cx="304800" cy="304800"/>
          </a:xfrm>
          <a:prstGeom prst="rect">
            <a:avLst/>
          </a:prstGeom>
          <a:noFill/>
          <a:ln w="9525">
            <a:noFill/>
            <a:miter lim="800000"/>
            <a:headEnd/>
            <a:tailEnd/>
          </a:ln>
        </p:spPr>
      </p:pic>
      <p:pic>
        <p:nvPicPr>
          <p:cNvPr id="18" name="jun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cstate="print"/>
          <a:srcRect/>
          <a:stretch>
            <a:fillRect/>
          </a:stretch>
        </p:blipFill>
        <p:spPr bwMode="auto">
          <a:xfrm>
            <a:off x="4810125" y="1355601"/>
            <a:ext cx="304800" cy="304800"/>
          </a:xfrm>
          <a:prstGeom prst="rect">
            <a:avLst/>
          </a:prstGeom>
          <a:noFill/>
          <a:ln w="9525">
            <a:noFill/>
            <a:miter lim="800000"/>
            <a:headEnd/>
            <a:tailEnd/>
          </a:ln>
        </p:spPr>
      </p:pic>
      <p:pic>
        <p:nvPicPr>
          <p:cNvPr id="19" name="junk.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cstate="print"/>
          <a:srcRect/>
          <a:stretch>
            <a:fillRect/>
          </a:stretch>
        </p:blipFill>
        <p:spPr bwMode="auto">
          <a:xfrm>
            <a:off x="6167438" y="1355601"/>
            <a:ext cx="304800" cy="304800"/>
          </a:xfrm>
          <a:prstGeom prst="rect">
            <a:avLst/>
          </a:prstGeom>
          <a:noFill/>
          <a:ln w="9525">
            <a:noFill/>
            <a:miter lim="800000"/>
            <a:headEnd/>
            <a:tailEnd/>
          </a:ln>
        </p:spPr>
      </p:pic>
      <p:pic>
        <p:nvPicPr>
          <p:cNvPr id="17429" name="Picture 21" descr="thumbnail?width=108&amp;height=144"/>
          <p:cNvPicPr>
            <a:picLocks noChangeAspect="1" noChangeArrowheads="1"/>
          </p:cNvPicPr>
          <p:nvPr/>
        </p:nvPicPr>
        <p:blipFill>
          <a:blip r:embed="rId15" cstate="print"/>
          <a:srcRect/>
          <a:stretch>
            <a:fillRect/>
          </a:stretch>
        </p:blipFill>
        <p:spPr bwMode="auto">
          <a:xfrm>
            <a:off x="6897216" y="2996952"/>
            <a:ext cx="661987" cy="777875"/>
          </a:xfrm>
          <a:prstGeom prst="rect">
            <a:avLst/>
          </a:prstGeom>
          <a:noFill/>
        </p:spPr>
      </p:pic>
      <p:pic>
        <p:nvPicPr>
          <p:cNvPr id="21" name="Picture 9" descr="Bird Song">
            <a:hlinkClick r:id="rId16" tooltip="weet weet weet tsee tsee"/>
          </p:cNvPr>
          <p:cNvPicPr>
            <a:picLocks noChangeAspect="1" noChangeArrowheads="1"/>
          </p:cNvPicPr>
          <p:nvPr/>
        </p:nvPicPr>
        <p:blipFill>
          <a:blip r:embed="rId17" cstate="print"/>
          <a:srcRect/>
          <a:stretch>
            <a:fillRect/>
          </a:stretch>
        </p:blipFill>
        <p:spPr bwMode="auto">
          <a:xfrm>
            <a:off x="70639" y="55354"/>
            <a:ext cx="1392237" cy="1800225"/>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audio>
              <p:cMediaNode vol="80000">
                <p:cTn id="2" repeatCount="4000" fill="hold" display="0">
                  <p:stCondLst>
                    <p:cond delay="indefinite"/>
                  </p:stCondLst>
                  <p:endCondLst>
                    <p:cond evt="onPrev" delay="0">
                      <p:tgtEl>
                        <p:sldTgt/>
                      </p:tgtEl>
                    </p:cond>
                    <p:cond evt="onStopAudio" delay="0">
                      <p:tgtEl>
                        <p:sldTgt/>
                      </p:tgtEl>
                    </p:cond>
                  </p:endCondLst>
                </p:cTn>
                <p:tgtEl>
                  <p:spTgt spid="17"/>
                </p:tgtEl>
              </p:cMediaNode>
            </p:audio>
            <p:audio>
              <p:cMediaNode vol="80000">
                <p:cTn id="3" repeatCount="4000" fill="hold" display="0">
                  <p:stCondLst>
                    <p:cond delay="indefinite"/>
                  </p:stCondLst>
                  <p:endCondLst>
                    <p:cond evt="onPrev" delay="0">
                      <p:tgtEl>
                        <p:sldTgt/>
                      </p:tgtEl>
                    </p:cond>
                    <p:cond evt="onStopAudio" delay="0">
                      <p:tgtEl>
                        <p:sldTgt/>
                      </p:tgtEl>
                    </p:cond>
                  </p:endCondLst>
                </p:cTn>
                <p:tgtEl>
                  <p:spTgt spid="18"/>
                </p:tgtEl>
              </p:cMediaNode>
            </p:audio>
            <p:audio>
              <p:cMediaNode vol="80000">
                <p:cTn id="4" repeatCount="4000" fill="hold" display="0">
                  <p:stCondLst>
                    <p:cond delay="indefinite"/>
                  </p:stCondLst>
                  <p:endCondLst>
                    <p:cond evt="onPrev" delay="0">
                      <p:tgtEl>
                        <p:sldTgt/>
                      </p:tgtEl>
                    </p:cond>
                    <p:cond evt="onStopAudio" delay="0">
                      <p:tgtEl>
                        <p:sldTgt/>
                      </p:tgtEl>
                    </p:cond>
                  </p:endCondLst>
                </p:cTn>
                <p:tgtEl>
                  <p:spTgt spid="19"/>
                </p:tgtEl>
              </p:cMediaNode>
            </p:audio>
            <p:seq concurrent="1" nextAc="seek">
              <p:cTn id="5" restart="whenNotActive" fill="hold" evtFilter="cancelBubble" nodeType="interactiveSeq">
                <p:stCondLst>
                  <p:cond evt="onClick" delay="0">
                    <p:tgtEl>
                      <p:spTgt spid="18437"/>
                    </p:tgtEl>
                  </p:cond>
                </p:stCondLst>
                <p:endSync evt="end" delay="0">
                  <p:rtn val="all"/>
                </p:endSync>
                <p:childTnLst>
                  <p:par>
                    <p:cTn id="6" fill="hold">
                      <p:stCondLst>
                        <p:cond delay="0"/>
                      </p:stCondLst>
                      <p:childTnLst>
                        <p:par>
                          <p:cTn id="7" fill="hold">
                            <p:stCondLst>
                              <p:cond delay="0"/>
                            </p:stCondLst>
                            <p:childTnLst>
                              <p:par>
                                <p:cTn id="8" presetID="1" presetClass="mediacall" presetSubtype="0" fill="hold" nodeType="clickEffect">
                                  <p:stCondLst>
                                    <p:cond delay="0"/>
                                  </p:stCondLst>
                                  <p:childTnLst>
                                    <p:cmd type="call" cmd="playFrom(0.0)">
                                      <p:cBhvr>
                                        <p:cTn id="9" dur="998" fill="hold"/>
                                        <p:tgtEl>
                                          <p:spTgt spid="17"/>
                                        </p:tgtEl>
                                      </p:cBhvr>
                                    </p:cmd>
                                  </p:childTnLst>
                                </p:cTn>
                              </p:par>
                            </p:childTnLst>
                          </p:cTn>
                        </p:par>
                      </p:childTnLst>
                    </p:cTn>
                  </p:par>
                </p:childTnLst>
              </p:cTn>
              <p:nextCondLst>
                <p:cond evt="onClick" delay="0">
                  <p:tgtEl>
                    <p:spTgt spid="18437"/>
                  </p:tgtEl>
                </p:cond>
              </p:nextCondLst>
            </p:seq>
            <p:seq concurrent="1" nextAc="seek">
              <p:cTn id="10" restart="whenNotActive" fill="hold" evtFilter="cancelBubble" nodeType="interactiveSeq">
                <p:stCondLst>
                  <p:cond evt="onClick" delay="0">
                    <p:tgtEl>
                      <p:spTgt spid="18440"/>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98" fill="hold"/>
                                        <p:tgtEl>
                                          <p:spTgt spid="18"/>
                                        </p:tgtEl>
                                      </p:cBhvr>
                                    </p:cmd>
                                  </p:childTnLst>
                                </p:cTn>
                              </p:par>
                            </p:childTnLst>
                          </p:cTn>
                        </p:par>
                      </p:childTnLst>
                    </p:cTn>
                  </p:par>
                </p:childTnLst>
              </p:cTn>
              <p:nextCondLst>
                <p:cond evt="onClick" delay="0">
                  <p:tgtEl>
                    <p:spTgt spid="18440"/>
                  </p:tgtEl>
                </p:cond>
              </p:nextCondLst>
            </p:seq>
            <p:seq concurrent="1" nextAc="seek">
              <p:cTn id="15" restart="whenNotActive" fill="hold" evtFilter="cancelBubble" nodeType="interactiveSeq">
                <p:stCondLst>
                  <p:cond evt="onClick" delay="0">
                    <p:tgtEl>
                      <p:spTgt spid="1844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98" fill="hold"/>
                                        <p:tgtEl>
                                          <p:spTgt spid="19"/>
                                        </p:tgtEl>
                                      </p:cBhvr>
                                    </p:cmd>
                                  </p:childTnLst>
                                </p:cTn>
                              </p:par>
                            </p:childTnLst>
                          </p:cTn>
                        </p:par>
                      </p:childTnLst>
                    </p:cTn>
                  </p:par>
                </p:childTnLst>
              </p:cTn>
              <p:nextCondLst>
                <p:cond evt="onClick" delay="0">
                  <p:tgtEl>
                    <p:spTgt spid="1844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8"/>
          <p:cNvSpPr>
            <a:spLocks noChangeArrowheads="1"/>
          </p:cNvSpPr>
          <p:nvPr/>
        </p:nvSpPr>
        <p:spPr bwMode="auto">
          <a:xfrm>
            <a:off x="2000673" y="1989014"/>
            <a:ext cx="5742638" cy="3060166"/>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altLang="ja-JP" dirty="0" smtClean="0">
              <a:solidFill>
                <a:srgbClr val="990033"/>
              </a:solidFill>
              <a:latin typeface="Arial Narrow" panose="020B0606020202030204" pitchFamily="34" charset="0"/>
              <a:ea typeface="MS Mincho"/>
              <a:cs typeface="MS Mincho"/>
            </a:endParaRPr>
          </a:p>
          <a:p>
            <a:r>
              <a:rPr lang="en-US" altLang="ja-JP" dirty="0" smtClean="0">
                <a:solidFill>
                  <a:schemeClr val="bg1">
                    <a:lumMod val="50000"/>
                  </a:schemeClr>
                </a:solidFill>
                <a:latin typeface="Arial Narrow" panose="020B0606020202030204" pitchFamily="34" charset="0"/>
                <a:ea typeface="MS Mincho"/>
                <a:cs typeface="MS Mincho"/>
              </a:rPr>
              <a:t>The </a:t>
            </a:r>
            <a:r>
              <a:rPr lang="en-US" altLang="ja-JP" dirty="0">
                <a:solidFill>
                  <a:schemeClr val="bg1">
                    <a:lumMod val="50000"/>
                  </a:schemeClr>
                </a:solidFill>
                <a:latin typeface="Arial Narrow" panose="020B0606020202030204" pitchFamily="34" charset="0"/>
                <a:ea typeface="MS Mincho"/>
                <a:cs typeface="MS Mincho"/>
              </a:rPr>
              <a:t>anatomy of inference	</a:t>
            </a:r>
            <a:r>
              <a:rPr lang="en-US" altLang="ja-JP" sz="1600" dirty="0">
                <a:solidFill>
                  <a:schemeClr val="bg1">
                    <a:lumMod val="50000"/>
                  </a:schemeClr>
                </a:solidFill>
                <a:latin typeface="Arial Narrow" panose="020B0606020202030204" pitchFamily="34" charset="0"/>
                <a:ea typeface="MS Mincho"/>
                <a:cs typeface="MS Mincho"/>
              </a:rPr>
              <a:t>predictive coding</a:t>
            </a:r>
          </a:p>
          <a:p>
            <a:r>
              <a:rPr lang="en-US" altLang="ja-JP" sz="1600" dirty="0">
                <a:solidFill>
                  <a:schemeClr val="bg1">
                    <a:lumMod val="50000"/>
                  </a:schemeClr>
                </a:solidFill>
                <a:latin typeface="Arial Narrow" panose="020B0606020202030204" pitchFamily="34" charset="0"/>
                <a:ea typeface="MS Mincho"/>
                <a:cs typeface="MS Mincho"/>
              </a:rPr>
              <a:t>			graphical models</a:t>
            </a:r>
          </a:p>
          <a:p>
            <a:r>
              <a:rPr lang="en-US" altLang="ja-JP" sz="1600" dirty="0">
                <a:solidFill>
                  <a:schemeClr val="bg1">
                    <a:lumMod val="50000"/>
                  </a:schemeClr>
                </a:solidFill>
                <a:latin typeface="Arial Narrow" panose="020B0606020202030204" pitchFamily="34" charset="0"/>
                <a:ea typeface="MS Mincho"/>
                <a:cs typeface="MS Mincho"/>
              </a:rPr>
              <a:t>			canonical microcircuits</a:t>
            </a:r>
          </a:p>
          <a:p>
            <a:endParaRPr lang="en-US" altLang="ja-JP" dirty="0">
              <a:solidFill>
                <a:srgbClr val="990033"/>
              </a:solidFill>
              <a:latin typeface="Arial Narrow" panose="020B0606020202030204" pitchFamily="34" charset="0"/>
              <a:ea typeface="MS Mincho"/>
              <a:cs typeface="MS Mincho"/>
            </a:endParaRPr>
          </a:p>
          <a:p>
            <a:r>
              <a:rPr lang="en-US" altLang="ja-JP" dirty="0">
                <a:solidFill>
                  <a:schemeClr val="bg1">
                    <a:lumMod val="50000"/>
                  </a:schemeClr>
                </a:solidFill>
                <a:latin typeface="Arial Narrow" panose="020B0606020202030204" pitchFamily="34" charset="0"/>
                <a:ea typeface="MS Mincho"/>
                <a:cs typeface="MS Mincho"/>
              </a:rPr>
              <a:t>Birdsong</a:t>
            </a:r>
            <a:r>
              <a:rPr lang="en-US" altLang="ja-JP" dirty="0">
                <a:solidFill>
                  <a:srgbClr val="990033"/>
                </a:solidFill>
                <a:latin typeface="Arial Narrow" panose="020B0606020202030204" pitchFamily="34" charset="0"/>
                <a:ea typeface="MS Mincho"/>
                <a:cs typeface="MS Mincho"/>
              </a:rPr>
              <a:t>			</a:t>
            </a:r>
            <a:r>
              <a:rPr lang="en-US" altLang="ja-JP" sz="1600" dirty="0">
                <a:solidFill>
                  <a:schemeClr val="bg1">
                    <a:lumMod val="50000"/>
                  </a:schemeClr>
                </a:solidFill>
                <a:latin typeface="Arial Narrow" panose="020B0606020202030204" pitchFamily="34" charset="0"/>
                <a:ea typeface="MS Mincho"/>
                <a:cs typeface="MS Mincho"/>
              </a:rPr>
              <a:t>perceptual </a:t>
            </a:r>
            <a:r>
              <a:rPr lang="en-US" altLang="ja-JP" sz="1600" dirty="0" smtClean="0">
                <a:solidFill>
                  <a:schemeClr val="bg1">
                    <a:lumMod val="50000"/>
                  </a:schemeClr>
                </a:solidFill>
                <a:latin typeface="Arial Narrow" panose="020B0606020202030204" pitchFamily="34" charset="0"/>
                <a:ea typeface="MS Mincho"/>
                <a:cs typeface="MS Mincho"/>
              </a:rPr>
              <a:t>categorization</a:t>
            </a:r>
            <a:r>
              <a:rPr lang="en-US" altLang="ja-JP" sz="1600" dirty="0" smtClean="0">
                <a:solidFill>
                  <a:srgbClr val="990033"/>
                </a:solidFill>
                <a:latin typeface="Arial Narrow" panose="020B0606020202030204" pitchFamily="34" charset="0"/>
                <a:ea typeface="MS Mincho"/>
                <a:cs typeface="MS Mincho"/>
              </a:rPr>
              <a:t> </a:t>
            </a:r>
            <a:endParaRPr lang="en-US" altLang="ja-JP" sz="1600" dirty="0" smtClean="0">
              <a:solidFill>
                <a:srgbClr val="990033"/>
              </a:solidFill>
              <a:latin typeface="Arial Narrow" panose="020B0606020202030204" pitchFamily="34" charset="0"/>
              <a:ea typeface="MS Mincho"/>
              <a:cs typeface="MS Mincho"/>
            </a:endParaRPr>
          </a:p>
          <a:p>
            <a:r>
              <a:rPr lang="en-US" altLang="ja-JP" sz="1600" dirty="0">
                <a:solidFill>
                  <a:srgbClr val="990033"/>
                </a:solidFill>
                <a:latin typeface="Arial Narrow" panose="020B0606020202030204" pitchFamily="34" charset="0"/>
                <a:ea typeface="MS Mincho"/>
                <a:cs typeface="MS Mincho"/>
              </a:rPr>
              <a:t>			sensory attenuation</a:t>
            </a:r>
          </a:p>
          <a:p>
            <a:r>
              <a:rPr lang="en-US" altLang="ja-JP" sz="1600" dirty="0">
                <a:solidFill>
                  <a:schemeClr val="bg1">
                    <a:lumMod val="50000"/>
                  </a:schemeClr>
                </a:solidFill>
                <a:latin typeface="Arial Narrow" panose="020B0606020202030204" pitchFamily="34" charset="0"/>
                <a:ea typeface="MS Mincho"/>
                <a:cs typeface="MS Mincho"/>
              </a:rPr>
              <a:t>			a birdsong duet</a:t>
            </a:r>
          </a:p>
        </p:txBody>
      </p:sp>
      <p:sp>
        <p:nvSpPr>
          <p:cNvPr id="78855" name="Text Box 3"/>
          <p:cNvSpPr txBox="1">
            <a:spLocks noChangeArrowheads="1"/>
          </p:cNvSpPr>
          <p:nvPr/>
        </p:nvSpPr>
        <p:spPr bwMode="auto">
          <a:xfrm>
            <a:off x="4299372" y="1196752"/>
            <a:ext cx="1239838" cy="461963"/>
          </a:xfrm>
          <a:prstGeom prst="rect">
            <a:avLst/>
          </a:prstGeom>
          <a:noFill/>
          <a:ln w="12700">
            <a:noFill/>
            <a:miter lim="800000"/>
            <a:headEnd/>
            <a:tailEnd/>
          </a:ln>
        </p:spPr>
        <p:txBody>
          <a:bodyPr wrap="none">
            <a:spAutoFit/>
          </a:bodyPr>
          <a:lstStyle/>
          <a:p>
            <a:pPr eaLnBrk="0" hangingPunct="0"/>
            <a:r>
              <a:rPr lang="en-US" sz="2400">
                <a:solidFill>
                  <a:srgbClr val="990033"/>
                </a:solidFill>
              </a:rPr>
              <a:t>Overview</a:t>
            </a:r>
            <a:endParaRPr lang="en-US" sz="2000">
              <a:solidFill>
                <a:srgbClr val="990033"/>
              </a:solidFill>
            </a:endParaRPr>
          </a:p>
        </p:txBody>
      </p:sp>
      <p:pic>
        <p:nvPicPr>
          <p:cNvPr id="78856" name="Picture 4" descr="Picture2"/>
          <p:cNvPicPr>
            <a:picLocks noChangeAspect="1" noChangeArrowheads="1"/>
          </p:cNvPicPr>
          <p:nvPr/>
        </p:nvPicPr>
        <p:blipFill>
          <a:blip r:embed="rId2" cstate="print"/>
          <a:srcRect/>
          <a:stretch>
            <a:fillRect/>
          </a:stretch>
        </p:blipFill>
        <p:spPr bwMode="auto">
          <a:xfrm>
            <a:off x="0" y="0"/>
            <a:ext cx="868363" cy="1954213"/>
          </a:xfrm>
          <a:prstGeom prst="rect">
            <a:avLst/>
          </a:prstGeom>
          <a:noFill/>
          <a:ln w="9525">
            <a:noFill/>
            <a:miter lim="800000"/>
            <a:headEnd/>
            <a:tailEnd/>
          </a:ln>
        </p:spPr>
      </p:pic>
    </p:spTree>
    <p:extLst>
      <p:ext uri="{BB962C8B-B14F-4D97-AF65-F5344CB8AC3E}">
        <p14:creationId xmlns:p14="http://schemas.microsoft.com/office/powerpoint/2010/main" val="25337856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Bent Arrow 136"/>
          <p:cNvSpPr/>
          <p:nvPr/>
        </p:nvSpPr>
        <p:spPr>
          <a:xfrm flipV="1">
            <a:off x="1856747" y="5337237"/>
            <a:ext cx="3411288" cy="735207"/>
          </a:xfrm>
          <a:prstGeom prst="bentArrow">
            <a:avLst>
              <a:gd name="adj1" fmla="val 13877"/>
              <a:gd name="adj2" fmla="val 19439"/>
              <a:gd name="adj3" fmla="val 16911"/>
              <a:gd name="adj4" fmla="val 4375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36" name="Group 135"/>
          <p:cNvGrpSpPr/>
          <p:nvPr/>
        </p:nvGrpSpPr>
        <p:grpSpPr>
          <a:xfrm>
            <a:off x="1127575" y="2456917"/>
            <a:ext cx="7425825" cy="3693898"/>
            <a:chOff x="722530" y="2663915"/>
            <a:chExt cx="7425825" cy="3693898"/>
          </a:xfrm>
        </p:grpSpPr>
        <p:pic>
          <p:nvPicPr>
            <p:cNvPr id="320515" name="Picture 3"/>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633380" y="2724590"/>
              <a:ext cx="55149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rot="14409935">
              <a:off x="6095069" y="3789898"/>
              <a:ext cx="1106673" cy="680137"/>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3804743" y="2663915"/>
              <a:ext cx="1353798" cy="840007"/>
              <a:chOff x="3980233" y="2857916"/>
              <a:chExt cx="1178308" cy="646006"/>
            </a:xfrm>
          </p:grpSpPr>
          <p:sp>
            <p:nvSpPr>
              <p:cNvPr id="9" name="Oval 8"/>
              <p:cNvSpPr/>
              <p:nvPr/>
            </p:nvSpPr>
            <p:spPr>
              <a:xfrm rot="20265030">
                <a:off x="4025239" y="2951742"/>
                <a:ext cx="1133302" cy="552180"/>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rot="20265030">
                <a:off x="3980233" y="2857916"/>
                <a:ext cx="1133302" cy="552180"/>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AutoShape 15"/>
            <p:cNvSpPr>
              <a:spLocks noChangeArrowheads="1"/>
            </p:cNvSpPr>
            <p:nvPr/>
          </p:nvSpPr>
          <p:spPr bwMode="auto">
            <a:xfrm>
              <a:off x="4322930" y="273145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2" name="AutoShape 27"/>
            <p:cNvSpPr>
              <a:spLocks noChangeArrowheads="1"/>
            </p:cNvSpPr>
            <p:nvPr/>
          </p:nvSpPr>
          <p:spPr bwMode="auto">
            <a:xfrm>
              <a:off x="6523206" y="3795677"/>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13" name="AutoShape 39"/>
            <p:cNvCxnSpPr>
              <a:cxnSpLocks noChangeShapeType="1"/>
              <a:stCxn id="11" idx="1"/>
              <a:endCxn id="26" idx="1"/>
            </p:cNvCxnSpPr>
            <p:nvPr/>
          </p:nvCxnSpPr>
          <p:spPr bwMode="auto">
            <a:xfrm rot="10800000" flipH="1" flipV="1">
              <a:off x="4395955" y="2875911"/>
              <a:ext cx="1587" cy="228600"/>
            </a:xfrm>
            <a:prstGeom prst="curvedConnector3">
              <a:avLst>
                <a:gd name="adj1" fmla="val -19000009"/>
              </a:avLst>
            </a:prstGeom>
            <a:noFill/>
            <a:ln w="9525">
              <a:solidFill>
                <a:schemeClr val="accent2">
                  <a:lumMod val="60000"/>
                  <a:lumOff val="40000"/>
                </a:schemeClr>
              </a:solidFill>
              <a:round/>
              <a:headEnd/>
              <a:tailEnd type="triangle" w="med" len="med"/>
            </a:ln>
          </p:spPr>
        </p:cxnSp>
        <p:cxnSp>
          <p:nvCxnSpPr>
            <p:cNvPr id="14" name="AutoShape 40"/>
            <p:cNvCxnSpPr>
              <a:cxnSpLocks noChangeShapeType="1"/>
              <a:stCxn id="12" idx="1"/>
              <a:endCxn id="25" idx="1"/>
            </p:cNvCxnSpPr>
            <p:nvPr/>
          </p:nvCxnSpPr>
          <p:spPr bwMode="auto">
            <a:xfrm rot="10800000" flipH="1" flipV="1">
              <a:off x="6596232" y="3940133"/>
              <a:ext cx="4762" cy="231775"/>
            </a:xfrm>
            <a:prstGeom prst="curvedConnector3">
              <a:avLst>
                <a:gd name="adj1" fmla="val -6333333"/>
              </a:avLst>
            </a:prstGeom>
            <a:noFill/>
            <a:ln w="9525">
              <a:solidFill>
                <a:schemeClr val="accent2">
                  <a:lumMod val="60000"/>
                  <a:lumOff val="40000"/>
                </a:schemeClr>
              </a:solidFill>
              <a:round/>
              <a:headEnd/>
              <a:tailEnd type="triangle" w="med" len="med"/>
            </a:ln>
          </p:spPr>
        </p:cxnSp>
        <p:cxnSp>
          <p:nvCxnSpPr>
            <p:cNvPr id="15" name="AutoShape 45"/>
            <p:cNvCxnSpPr>
              <a:cxnSpLocks noChangeShapeType="1"/>
              <a:stCxn id="25" idx="0"/>
              <a:endCxn id="11" idx="5"/>
            </p:cNvCxnSpPr>
            <p:nvPr/>
          </p:nvCxnSpPr>
          <p:spPr bwMode="auto">
            <a:xfrm rot="16200000" flipV="1">
              <a:off x="5030264" y="2385278"/>
              <a:ext cx="1151528" cy="2132807"/>
            </a:xfrm>
            <a:prstGeom prst="curvedConnector2">
              <a:avLst/>
            </a:prstGeom>
            <a:noFill/>
            <a:ln w="28575">
              <a:solidFill>
                <a:srgbClr val="99CC00"/>
              </a:solidFill>
              <a:round/>
              <a:headEnd/>
              <a:tailEnd type="triangle" w="med" len="med"/>
            </a:ln>
          </p:spPr>
        </p:cxnSp>
        <p:cxnSp>
          <p:nvCxnSpPr>
            <p:cNvPr id="17" name="AutoShape 49"/>
            <p:cNvCxnSpPr>
              <a:cxnSpLocks noChangeShapeType="1"/>
              <a:stCxn id="26" idx="5"/>
              <a:endCxn id="11" idx="5"/>
            </p:cNvCxnSpPr>
            <p:nvPr/>
          </p:nvCxnSpPr>
          <p:spPr bwMode="auto">
            <a:xfrm flipV="1">
              <a:off x="4540417" y="2875911"/>
              <a:ext cx="1587" cy="228600"/>
            </a:xfrm>
            <a:prstGeom prst="curvedConnector3">
              <a:avLst>
                <a:gd name="adj1" fmla="val 18900009"/>
              </a:avLst>
            </a:prstGeom>
            <a:noFill/>
            <a:ln w="9525">
              <a:solidFill>
                <a:srgbClr val="99CC00"/>
              </a:solidFill>
              <a:round/>
              <a:headEnd/>
              <a:tailEnd type="triangle" w="med" len="med"/>
            </a:ln>
          </p:spPr>
        </p:cxnSp>
        <p:cxnSp>
          <p:nvCxnSpPr>
            <p:cNvPr id="18" name="AutoShape 50"/>
            <p:cNvCxnSpPr>
              <a:cxnSpLocks noChangeShapeType="1"/>
              <a:stCxn id="25" idx="5"/>
              <a:endCxn id="12" idx="5"/>
            </p:cNvCxnSpPr>
            <p:nvPr/>
          </p:nvCxnSpPr>
          <p:spPr bwMode="auto">
            <a:xfrm flipH="1" flipV="1">
              <a:off x="6740693" y="3940133"/>
              <a:ext cx="4762" cy="231775"/>
            </a:xfrm>
            <a:prstGeom prst="curvedConnector3">
              <a:avLst>
                <a:gd name="adj1" fmla="val -6300000"/>
              </a:avLst>
            </a:prstGeom>
            <a:noFill/>
            <a:ln w="9525">
              <a:solidFill>
                <a:srgbClr val="99CC00"/>
              </a:solidFill>
              <a:round/>
              <a:headEnd/>
              <a:tailEnd type="triangle" w="med" len="med"/>
            </a:ln>
          </p:spPr>
        </p:cxnSp>
        <p:sp>
          <p:nvSpPr>
            <p:cNvPr id="25" name="AutoShape 35"/>
            <p:cNvSpPr>
              <a:spLocks noChangeArrowheads="1"/>
            </p:cNvSpPr>
            <p:nvPr/>
          </p:nvSpPr>
          <p:spPr bwMode="auto">
            <a:xfrm>
              <a:off x="6527968" y="4027446"/>
              <a:ext cx="288925" cy="28892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26" name="AutoShape 19"/>
            <p:cNvSpPr>
              <a:spLocks noChangeArrowheads="1"/>
            </p:cNvSpPr>
            <p:nvPr/>
          </p:nvSpPr>
          <p:spPr bwMode="auto">
            <a:xfrm>
              <a:off x="4322930" y="2960055"/>
              <a:ext cx="288925" cy="288925"/>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pic>
          <p:nvPicPr>
            <p:cNvPr id="43" name="Picture 80"/>
            <p:cNvPicPr>
              <a:picLocks noChangeAspect="1" noChangeArrowheads="1"/>
            </p:cNvPicPr>
            <p:nvPr/>
          </p:nvPicPr>
          <p:blipFill>
            <a:blip r:embed="rId3" cstate="print"/>
            <a:srcRect/>
            <a:stretch>
              <a:fillRect/>
            </a:stretch>
          </p:blipFill>
          <p:spPr bwMode="auto">
            <a:xfrm>
              <a:off x="4862990" y="5409220"/>
              <a:ext cx="1095556" cy="948593"/>
            </a:xfrm>
            <a:prstGeom prst="rect">
              <a:avLst/>
            </a:prstGeom>
            <a:noFill/>
            <a:ln w="9525">
              <a:noFill/>
              <a:miter lim="800000"/>
              <a:headEnd/>
              <a:tailEnd/>
            </a:ln>
          </p:spPr>
        </p:pic>
        <p:grpSp>
          <p:nvGrpSpPr>
            <p:cNvPr id="134" name="Group 133"/>
            <p:cNvGrpSpPr/>
            <p:nvPr/>
          </p:nvGrpSpPr>
          <p:grpSpPr>
            <a:xfrm>
              <a:off x="722530" y="4734145"/>
              <a:ext cx="2603169" cy="1248500"/>
              <a:chOff x="722530" y="4734145"/>
              <a:chExt cx="2603169" cy="1248500"/>
            </a:xfrm>
          </p:grpSpPr>
          <p:sp>
            <p:nvSpPr>
              <p:cNvPr id="7" name="Oval 6"/>
              <p:cNvSpPr/>
              <p:nvPr/>
            </p:nvSpPr>
            <p:spPr>
              <a:xfrm rot="15082823">
                <a:off x="2504471" y="4948032"/>
                <a:ext cx="704472" cy="937984"/>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utoShape 32"/>
              <p:cNvSpPr>
                <a:spLocks noChangeArrowheads="1"/>
              </p:cNvSpPr>
              <p:nvPr/>
            </p:nvSpPr>
            <p:spPr bwMode="auto">
              <a:xfrm>
                <a:off x="2712243" y="5210305"/>
                <a:ext cx="288925" cy="288925"/>
              </a:xfrm>
              <a:prstGeom prst="triangle">
                <a:avLst>
                  <a:gd name="adj" fmla="val 50000"/>
                </a:avLst>
              </a:prstGeom>
              <a:solidFill>
                <a:srgbClr val="FFCCCC"/>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39" name="AutoShape 126"/>
              <p:cNvCxnSpPr>
                <a:cxnSpLocks noChangeShapeType="1"/>
                <a:endCxn id="27" idx="3"/>
              </p:cNvCxnSpPr>
              <p:nvPr/>
            </p:nvCxnSpPr>
            <p:spPr bwMode="auto">
              <a:xfrm flipV="1">
                <a:off x="1669735" y="5499230"/>
                <a:ext cx="1186971" cy="401336"/>
              </a:xfrm>
              <a:prstGeom prst="curvedConnector2">
                <a:avLst/>
              </a:prstGeom>
              <a:noFill/>
              <a:ln w="28575">
                <a:solidFill>
                  <a:schemeClr val="accent2">
                    <a:lumMod val="60000"/>
                    <a:lumOff val="40000"/>
                  </a:schemeClr>
                </a:solidFill>
                <a:round/>
                <a:headEnd type="triangle" w="med" len="med"/>
                <a:tailEnd/>
              </a:ln>
            </p:spPr>
          </p:cxnSp>
          <p:pic>
            <p:nvPicPr>
              <p:cNvPr id="42" name="Picture 3" descr="syrinx"/>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722530" y="4734145"/>
                <a:ext cx="1368334" cy="1248500"/>
              </a:xfrm>
              <a:prstGeom prst="ellipse">
                <a:avLst/>
              </a:prstGeom>
              <a:ln>
                <a:noFill/>
              </a:ln>
              <a:effectLst>
                <a:softEdge rad="112500"/>
              </a:effectLst>
            </p:spPr>
          </p:pic>
          <p:cxnSp>
            <p:nvCxnSpPr>
              <p:cNvPr id="66" name="AutoShape 45"/>
              <p:cNvCxnSpPr>
                <a:cxnSpLocks noChangeShapeType="1"/>
                <a:stCxn id="42" idx="6"/>
                <a:endCxn id="27" idx="1"/>
              </p:cNvCxnSpPr>
              <p:nvPr/>
            </p:nvCxnSpPr>
            <p:spPr bwMode="auto">
              <a:xfrm flipV="1">
                <a:off x="2090864" y="5354768"/>
                <a:ext cx="693610" cy="3627"/>
              </a:xfrm>
              <a:prstGeom prst="curvedConnector3">
                <a:avLst>
                  <a:gd name="adj1" fmla="val 50000"/>
                </a:avLst>
              </a:prstGeom>
              <a:noFill/>
              <a:ln w="28575">
                <a:solidFill>
                  <a:srgbClr val="99CC00"/>
                </a:solidFill>
                <a:round/>
                <a:headEnd/>
                <a:tailEnd type="triangle" w="med" len="med"/>
              </a:ln>
            </p:spPr>
          </p:cxnSp>
        </p:grpSp>
        <p:sp>
          <p:nvSpPr>
            <p:cNvPr id="145" name="Oval 144"/>
            <p:cNvSpPr/>
            <p:nvPr/>
          </p:nvSpPr>
          <p:spPr>
            <a:xfrm rot="8574864">
              <a:off x="4989347" y="4359951"/>
              <a:ext cx="778264" cy="680137"/>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utoShape 27"/>
            <p:cNvSpPr>
              <a:spLocks noChangeArrowheads="1"/>
            </p:cNvSpPr>
            <p:nvPr/>
          </p:nvSpPr>
          <p:spPr bwMode="auto">
            <a:xfrm>
              <a:off x="5268035" y="4509120"/>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20" name="AutoShape 126"/>
            <p:cNvCxnSpPr>
              <a:cxnSpLocks noChangeShapeType="1"/>
              <a:stCxn id="26" idx="5"/>
              <a:endCxn id="146" idx="0"/>
            </p:cNvCxnSpPr>
            <p:nvPr/>
          </p:nvCxnSpPr>
          <p:spPr bwMode="auto">
            <a:xfrm>
              <a:off x="4539624" y="3104518"/>
              <a:ext cx="872874" cy="1404602"/>
            </a:xfrm>
            <a:prstGeom prst="curvedConnector2">
              <a:avLst/>
            </a:prstGeom>
            <a:noFill/>
            <a:ln w="28575">
              <a:solidFill>
                <a:schemeClr val="accent2">
                  <a:lumMod val="60000"/>
                  <a:lumOff val="40000"/>
                </a:schemeClr>
              </a:solidFill>
              <a:round/>
              <a:headEnd type="triangle" w="med" len="med"/>
              <a:tailEnd/>
            </a:ln>
          </p:spPr>
        </p:cxnSp>
        <p:cxnSp>
          <p:nvCxnSpPr>
            <p:cNvPr id="151" name="AutoShape 45"/>
            <p:cNvCxnSpPr>
              <a:cxnSpLocks noChangeShapeType="1"/>
              <a:stCxn id="26" idx="3"/>
              <a:endCxn id="146" idx="1"/>
            </p:cNvCxnSpPr>
            <p:nvPr/>
          </p:nvCxnSpPr>
          <p:spPr bwMode="auto">
            <a:xfrm rot="16200000" flipH="1">
              <a:off x="4201528" y="3514844"/>
              <a:ext cx="1404603" cy="872873"/>
            </a:xfrm>
            <a:prstGeom prst="curvedConnector2">
              <a:avLst/>
            </a:prstGeom>
            <a:noFill/>
            <a:ln w="28575">
              <a:solidFill>
                <a:srgbClr val="99CC00"/>
              </a:solidFill>
              <a:round/>
              <a:headEnd/>
              <a:tailEnd type="triangle" w="med" len="med"/>
            </a:ln>
          </p:spPr>
        </p:cxnSp>
        <p:cxnSp>
          <p:nvCxnSpPr>
            <p:cNvPr id="161" name="AutoShape 126"/>
            <p:cNvCxnSpPr>
              <a:cxnSpLocks noChangeShapeType="1"/>
              <a:stCxn id="146" idx="3"/>
              <a:endCxn id="43" idx="0"/>
            </p:cNvCxnSpPr>
            <p:nvPr/>
          </p:nvCxnSpPr>
          <p:spPr bwMode="auto">
            <a:xfrm rot="5400000">
              <a:off x="5106046" y="5102767"/>
              <a:ext cx="611175" cy="1730"/>
            </a:xfrm>
            <a:prstGeom prst="curvedConnector3">
              <a:avLst>
                <a:gd name="adj1" fmla="val 50000"/>
              </a:avLst>
            </a:prstGeom>
            <a:noFill/>
            <a:ln w="28575">
              <a:solidFill>
                <a:srgbClr val="92D050"/>
              </a:solidFill>
              <a:round/>
              <a:headEnd type="triangle" w="med" len="med"/>
              <a:tailEnd/>
            </a:ln>
          </p:spPr>
        </p:cxnSp>
        <p:cxnSp>
          <p:nvCxnSpPr>
            <p:cNvPr id="50" name="AutoShape 45"/>
            <p:cNvCxnSpPr>
              <a:cxnSpLocks noChangeShapeType="1"/>
              <a:stCxn id="26" idx="3"/>
              <a:endCxn id="27" idx="5"/>
            </p:cNvCxnSpPr>
            <p:nvPr/>
          </p:nvCxnSpPr>
          <p:spPr bwMode="auto">
            <a:xfrm rot="5400000">
              <a:off x="2645271" y="3532646"/>
              <a:ext cx="2105788" cy="1538456"/>
            </a:xfrm>
            <a:prstGeom prst="curvedConnector2">
              <a:avLst/>
            </a:prstGeom>
            <a:noFill/>
            <a:ln w="28575">
              <a:solidFill>
                <a:srgbClr val="99CC00"/>
              </a:solidFill>
              <a:round/>
              <a:headEnd/>
              <a:tailEnd type="triangle" w="med" len="med"/>
            </a:ln>
          </p:spPr>
        </p:cxnSp>
        <p:cxnSp>
          <p:nvCxnSpPr>
            <p:cNvPr id="16" name="AutoShape 48"/>
            <p:cNvCxnSpPr>
              <a:cxnSpLocks noChangeShapeType="1"/>
              <a:stCxn id="11" idx="3"/>
              <a:endCxn id="25" idx="1"/>
            </p:cNvCxnSpPr>
            <p:nvPr/>
          </p:nvCxnSpPr>
          <p:spPr bwMode="auto">
            <a:xfrm rot="16200000" flipH="1">
              <a:off x="4958032" y="2529741"/>
              <a:ext cx="1151529" cy="2132806"/>
            </a:xfrm>
            <a:prstGeom prst="curvedConnector2">
              <a:avLst/>
            </a:prstGeom>
            <a:noFill/>
            <a:ln w="28575">
              <a:solidFill>
                <a:schemeClr val="accent2">
                  <a:lumMod val="60000"/>
                  <a:lumOff val="40000"/>
                </a:schemeClr>
              </a:solidFill>
              <a:round/>
              <a:headEnd/>
              <a:tailEnd type="triangle" w="med" len="med"/>
            </a:ln>
          </p:spPr>
        </p:cxnSp>
      </p:grpSp>
      <p:sp>
        <p:nvSpPr>
          <p:cNvPr id="19" name="Text Box 65"/>
          <p:cNvSpPr txBox="1">
            <a:spLocks noChangeArrowheads="1"/>
          </p:cNvSpPr>
          <p:nvPr/>
        </p:nvSpPr>
        <p:spPr bwMode="auto">
          <a:xfrm>
            <a:off x="6159244" y="4591046"/>
            <a:ext cx="774571" cy="276999"/>
          </a:xfrm>
          <a:prstGeom prst="rect">
            <a:avLst/>
          </a:prstGeom>
          <a:noFill/>
          <a:ln w="9525">
            <a:noFill/>
            <a:miter lim="800000"/>
            <a:headEnd/>
            <a:tailEnd/>
          </a:ln>
        </p:spPr>
        <p:txBody>
          <a:bodyPr wrap="none">
            <a:spAutoFit/>
          </a:bodyPr>
          <a:lstStyle/>
          <a:p>
            <a:pPr algn="ctr"/>
            <a:r>
              <a:rPr lang="en-GB" sz="1200" b="1" dirty="0" smtClean="0">
                <a:latin typeface="Arial Narrow" pitchFamily="34" charset="0"/>
              </a:rPr>
              <a:t>Thalamus</a:t>
            </a:r>
            <a:endParaRPr lang="en-GB" sz="1200" b="1" dirty="0">
              <a:latin typeface="Arial Narrow" pitchFamily="34" charset="0"/>
            </a:endParaRPr>
          </a:p>
        </p:txBody>
      </p:sp>
      <p:sp>
        <p:nvSpPr>
          <p:cNvPr id="24" name="Text Box 67"/>
          <p:cNvSpPr txBox="1">
            <a:spLocks noChangeArrowheads="1"/>
          </p:cNvSpPr>
          <p:nvPr/>
        </p:nvSpPr>
        <p:spPr bwMode="auto">
          <a:xfrm>
            <a:off x="7428275" y="3725911"/>
            <a:ext cx="720080" cy="276999"/>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Area X</a:t>
            </a:r>
            <a:endParaRPr lang="en-GB" sz="1200" b="1" dirty="0">
              <a:latin typeface="Arial Narrow" pitchFamily="34" charset="0"/>
            </a:endParaRPr>
          </a:p>
        </p:txBody>
      </p:sp>
      <p:pic>
        <p:nvPicPr>
          <p:cNvPr id="1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475" y="233645"/>
            <a:ext cx="30110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 name="Picture 9" descr="Bird Song">
            <a:hlinkClick r:id="rId5" tooltip="weet weet weet tsee tsee"/>
          </p:cNvPr>
          <p:cNvPicPr>
            <a:picLocks noChangeAspect="1" noChangeArrowheads="1"/>
          </p:cNvPicPr>
          <p:nvPr/>
        </p:nvPicPr>
        <p:blipFill>
          <a:blip r:embed="rId6" cstate="print"/>
          <a:srcRect/>
          <a:stretch>
            <a:fillRect/>
          </a:stretch>
        </p:blipFill>
        <p:spPr bwMode="auto">
          <a:xfrm>
            <a:off x="70639" y="55354"/>
            <a:ext cx="1392237" cy="1800225"/>
          </a:xfrm>
          <a:prstGeom prst="ellipse">
            <a:avLst/>
          </a:prstGeom>
          <a:ln>
            <a:noFill/>
          </a:ln>
          <a:effectLst>
            <a:softEdge rad="112500"/>
          </a:effectLst>
        </p:spPr>
      </p:pic>
      <p:sp>
        <p:nvSpPr>
          <p:cNvPr id="178" name="Text Box 67"/>
          <p:cNvSpPr txBox="1">
            <a:spLocks noChangeArrowheads="1"/>
          </p:cNvSpPr>
          <p:nvPr/>
        </p:nvSpPr>
        <p:spPr bwMode="auto">
          <a:xfrm>
            <a:off x="3197805" y="2438890"/>
            <a:ext cx="1215135" cy="461665"/>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Higher vocal centre</a:t>
            </a:r>
            <a:endParaRPr lang="en-GB" sz="1200" b="1" dirty="0">
              <a:latin typeface="Arial Narrow" pitchFamily="34" charset="0"/>
            </a:endParaRPr>
          </a:p>
        </p:txBody>
      </p:sp>
      <p:sp>
        <p:nvSpPr>
          <p:cNvPr id="179" name="Text Box 67"/>
          <p:cNvSpPr txBox="1">
            <a:spLocks noChangeArrowheads="1"/>
          </p:cNvSpPr>
          <p:nvPr/>
        </p:nvSpPr>
        <p:spPr bwMode="auto">
          <a:xfrm>
            <a:off x="2495909" y="4527147"/>
            <a:ext cx="1530170" cy="276999"/>
          </a:xfrm>
          <a:prstGeom prst="rect">
            <a:avLst/>
          </a:prstGeom>
          <a:noFill/>
          <a:ln w="9525">
            <a:noFill/>
            <a:miter lim="800000"/>
            <a:headEnd/>
            <a:tailEnd/>
          </a:ln>
        </p:spPr>
        <p:txBody>
          <a:bodyPr wrap="square">
            <a:spAutoFit/>
          </a:bodyPr>
          <a:lstStyle/>
          <a:p>
            <a:pPr algn="ctr"/>
            <a:r>
              <a:rPr lang="en-GB" sz="1200" b="1" dirty="0" smtClean="0">
                <a:latin typeface="Arial Narrow" pitchFamily="34" charset="0"/>
              </a:rPr>
              <a:t>Hypoglossal Nucleus</a:t>
            </a:r>
            <a:endParaRPr lang="en-GB" sz="1200" b="1" dirty="0">
              <a:latin typeface="Arial Narrow" pitchFamily="34" charset="0"/>
            </a:endParaRPr>
          </a:p>
        </p:txBody>
      </p:sp>
      <p:pic>
        <p:nvPicPr>
          <p:cNvPr id="180" name="Picture 8" descr="http://eumat.sourceforge.net/Programs/Examples/images/Lorenz%20Attractor-001.png"/>
          <p:cNvPicPr>
            <a:picLocks noChangeAspect="1" noChangeArrowheads="1"/>
          </p:cNvPicPr>
          <p:nvPr/>
        </p:nvPicPr>
        <p:blipFill>
          <a:blip r:embed="rId7"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4331563" y="1538790"/>
            <a:ext cx="1081749" cy="1073696"/>
          </a:xfrm>
          <a:prstGeom prst="rect">
            <a:avLst/>
          </a:prstGeom>
          <a:noFill/>
        </p:spPr>
      </p:pic>
      <p:pic>
        <p:nvPicPr>
          <p:cNvPr id="181" name="Picture 8" descr="http://eumat.sourceforge.net/Programs/Examples/images/Lorenz%20Attractor-001.png"/>
          <p:cNvPicPr>
            <a:picLocks noChangeAspect="1" noChangeArrowheads="1"/>
          </p:cNvPicPr>
          <p:nvPr/>
        </p:nvPicPr>
        <p:blipFill>
          <a:blip r:embed="rId7"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6649709" y="2685087"/>
            <a:ext cx="846008" cy="839710"/>
          </a:xfrm>
          <a:prstGeom prst="rect">
            <a:avLst/>
          </a:prstGeom>
          <a:noFill/>
        </p:spPr>
      </p:pic>
      <p:sp>
        <p:nvSpPr>
          <p:cNvPr id="182" name="Text Box 6"/>
          <p:cNvSpPr txBox="1">
            <a:spLocks noChangeArrowheads="1"/>
          </p:cNvSpPr>
          <p:nvPr/>
        </p:nvSpPr>
        <p:spPr bwMode="auto">
          <a:xfrm>
            <a:off x="1460026" y="770800"/>
            <a:ext cx="4137966" cy="369332"/>
          </a:xfrm>
          <a:prstGeom prst="rect">
            <a:avLst/>
          </a:prstGeom>
          <a:noFill/>
          <a:ln w="12700">
            <a:noFill/>
            <a:miter lim="800000"/>
            <a:headEnd/>
            <a:tailEnd/>
          </a:ln>
        </p:spPr>
        <p:txBody>
          <a:bodyPr wrap="square">
            <a:spAutoFit/>
          </a:bodyPr>
          <a:lstStyle/>
          <a:p>
            <a:pPr eaLnBrk="0" hangingPunct="0"/>
            <a:r>
              <a:rPr lang="en-US" dirty="0" smtClean="0">
                <a:solidFill>
                  <a:srgbClr val="990033"/>
                </a:solidFill>
                <a:latin typeface="Arial Narrow" pitchFamily="34" charset="0"/>
              </a:rPr>
              <a:t>Active inference: creating your own sensations</a:t>
            </a:r>
            <a:endParaRPr lang="en-US" dirty="0">
              <a:solidFill>
                <a:srgbClr val="990033"/>
              </a:solidFill>
              <a:latin typeface="Arial Narrow" pitchFamily="34" charset="0"/>
            </a:endParaRPr>
          </a:p>
        </p:txBody>
      </p:sp>
      <p:grpSp>
        <p:nvGrpSpPr>
          <p:cNvPr id="45" name="Group 44"/>
          <p:cNvGrpSpPr/>
          <p:nvPr/>
        </p:nvGrpSpPr>
        <p:grpSpPr>
          <a:xfrm>
            <a:off x="2747755" y="3564015"/>
            <a:ext cx="4410490" cy="461666"/>
            <a:chOff x="2747755" y="3564015"/>
            <a:chExt cx="4410490" cy="461666"/>
          </a:xfrm>
        </p:grpSpPr>
        <p:sp>
          <p:nvSpPr>
            <p:cNvPr id="41" name="Text Box 67"/>
            <p:cNvSpPr txBox="1">
              <a:spLocks noChangeArrowheads="1"/>
            </p:cNvSpPr>
            <p:nvPr/>
          </p:nvSpPr>
          <p:spPr bwMode="auto">
            <a:xfrm>
              <a:off x="2747755" y="3564016"/>
              <a:ext cx="1845205" cy="461665"/>
            </a:xfrm>
            <a:prstGeom prst="rect">
              <a:avLst/>
            </a:prstGeom>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5400000" scaled="1"/>
              <a:tileRect/>
            </a:gradFill>
            <a:ln w="9525">
              <a:noFill/>
              <a:miter lim="800000"/>
              <a:headEnd/>
              <a:tailEnd/>
            </a:ln>
          </p:spPr>
          <p:txBody>
            <a:bodyPr wrap="square">
              <a:spAutoFit/>
            </a:bodyPr>
            <a:lstStyle/>
            <a:p>
              <a:pPr algn="r"/>
              <a:r>
                <a:rPr lang="en-GB" sz="1200" b="1" dirty="0" smtClean="0">
                  <a:solidFill>
                    <a:schemeClr val="bg1"/>
                  </a:solidFill>
                  <a:latin typeface="Arial Narrow" pitchFamily="34" charset="0"/>
                </a:rPr>
                <a:t>Motor commands </a:t>
              </a:r>
              <a:r>
                <a:rPr lang="en-GB" sz="1100" b="1" dirty="0" smtClean="0">
                  <a:solidFill>
                    <a:schemeClr val="bg1"/>
                  </a:solidFill>
                  <a:latin typeface="Arial Narrow" pitchFamily="34" charset="0"/>
                </a:rPr>
                <a:t>(proprioceptive predictions)</a:t>
              </a:r>
              <a:endParaRPr lang="en-GB" sz="1100" b="1" dirty="0">
                <a:solidFill>
                  <a:schemeClr val="bg1"/>
                </a:solidFill>
                <a:latin typeface="Arial Narrow" pitchFamily="34" charset="0"/>
              </a:endParaRPr>
            </a:p>
          </p:txBody>
        </p:sp>
        <p:sp>
          <p:nvSpPr>
            <p:cNvPr id="44" name="Text Box 67"/>
            <p:cNvSpPr txBox="1">
              <a:spLocks noChangeArrowheads="1"/>
            </p:cNvSpPr>
            <p:nvPr/>
          </p:nvSpPr>
          <p:spPr bwMode="auto">
            <a:xfrm>
              <a:off x="5223031" y="3564015"/>
              <a:ext cx="1935214" cy="461665"/>
            </a:xfrm>
            <a:prstGeom prst="rect">
              <a:avLst/>
            </a:prstGeom>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5400000" scaled="1"/>
              <a:tileRect/>
            </a:gradFill>
            <a:ln w="9525">
              <a:noFill/>
              <a:miter lim="800000"/>
              <a:headEnd/>
              <a:tailEnd/>
            </a:ln>
          </p:spPr>
          <p:txBody>
            <a:bodyPr wrap="square">
              <a:spAutoFit/>
            </a:bodyPr>
            <a:lstStyle/>
            <a:p>
              <a:r>
                <a:rPr lang="en-GB" sz="1200" b="1" dirty="0" smtClean="0">
                  <a:solidFill>
                    <a:schemeClr val="bg1"/>
                  </a:solidFill>
                  <a:latin typeface="Arial Narrow" pitchFamily="34" charset="0"/>
                </a:rPr>
                <a:t>Corollary discharge</a:t>
              </a:r>
            </a:p>
            <a:p>
              <a:r>
                <a:rPr lang="en-GB" sz="1200" b="1" dirty="0" smtClean="0">
                  <a:solidFill>
                    <a:schemeClr val="bg1"/>
                  </a:solidFill>
                </a:rPr>
                <a:t>(</a:t>
              </a:r>
              <a:r>
                <a:rPr lang="en-GB" sz="1100" b="1" dirty="0" smtClean="0">
                  <a:solidFill>
                    <a:schemeClr val="bg1"/>
                  </a:solidFill>
                </a:rPr>
                <a:t>exteroceptive predictions)</a:t>
              </a:r>
              <a:endParaRPr lang="en-GB" sz="1200" b="1" dirty="0">
                <a:solidFill>
                  <a:schemeClr val="bg1"/>
                </a:solidFill>
                <a:latin typeface="Arial Narrow"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cstate="print"/>
          <a:srcRect/>
          <a:stretch>
            <a:fillRect/>
          </a:stretch>
        </p:blipFill>
        <p:spPr bwMode="auto">
          <a:xfrm>
            <a:off x="1442610" y="1088740"/>
            <a:ext cx="3412081" cy="4912300"/>
          </a:xfrm>
          <a:prstGeom prst="rect">
            <a:avLst/>
          </a:prstGeom>
          <a:noFill/>
          <a:ln w="9525">
            <a:noFill/>
            <a:miter lim="800000"/>
            <a:headEnd/>
            <a:tailEnd/>
          </a:ln>
          <a:effectLst/>
        </p:spPr>
      </p:pic>
      <p:pic>
        <p:nvPicPr>
          <p:cNvPr id="3" name="jun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87915" y="1628800"/>
            <a:ext cx="304800" cy="304800"/>
          </a:xfrm>
          <a:prstGeom prst="rect">
            <a:avLst/>
          </a:prstGeom>
        </p:spPr>
      </p:pic>
      <p:pic>
        <p:nvPicPr>
          <p:cNvPr id="4" name="Picture 9" descr="Bird Song">
            <a:hlinkClick r:id="rId6" tooltip="weet weet weet tsee tsee"/>
          </p:cNvPr>
          <p:cNvPicPr>
            <a:picLocks noChangeAspect="1" noChangeArrowheads="1"/>
          </p:cNvPicPr>
          <p:nvPr/>
        </p:nvPicPr>
        <p:blipFill>
          <a:blip r:embed="rId7" cstate="print"/>
          <a:srcRect/>
          <a:stretch>
            <a:fillRect/>
          </a:stretch>
        </p:blipFill>
        <p:spPr bwMode="auto">
          <a:xfrm>
            <a:off x="70639" y="55354"/>
            <a:ext cx="1392237" cy="1800225"/>
          </a:xfrm>
          <a:prstGeom prst="ellipse">
            <a:avLst/>
          </a:prstGeom>
          <a:ln>
            <a:noFill/>
          </a:ln>
          <a:effectLst>
            <a:softEdge rad="112500"/>
          </a:effectLst>
        </p:spPr>
      </p:pic>
      <p:grpSp>
        <p:nvGrpSpPr>
          <p:cNvPr id="35" name="Group 34"/>
          <p:cNvGrpSpPr/>
          <p:nvPr/>
        </p:nvGrpSpPr>
        <p:grpSpPr>
          <a:xfrm>
            <a:off x="4998005" y="2166064"/>
            <a:ext cx="4349732" cy="2163728"/>
            <a:chOff x="4998005" y="2166064"/>
            <a:chExt cx="4349732" cy="2163728"/>
          </a:xfrm>
        </p:grpSpPr>
        <p:sp>
          <p:nvSpPr>
            <p:cNvPr id="34" name="Bent Arrow 33"/>
            <p:cNvSpPr/>
            <p:nvPr/>
          </p:nvSpPr>
          <p:spPr>
            <a:xfrm flipV="1">
              <a:off x="5384093" y="3935906"/>
              <a:ext cx="2044182" cy="303184"/>
            </a:xfrm>
            <a:prstGeom prst="bentArrow">
              <a:avLst>
                <a:gd name="adj1" fmla="val 13877"/>
                <a:gd name="adj2" fmla="val 19439"/>
                <a:gd name="adj3" fmla="val 16911"/>
                <a:gd name="adj4" fmla="val 4375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3"/>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117300" y="2201605"/>
              <a:ext cx="3230437" cy="194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rot="14409935">
              <a:off x="8145010" y="2825617"/>
              <a:ext cx="648242" cy="398395"/>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6803434" y="2166064"/>
              <a:ext cx="792997" cy="492040"/>
              <a:chOff x="3980233" y="2857916"/>
              <a:chExt cx="1178308" cy="646006"/>
            </a:xfrm>
          </p:grpSpPr>
          <p:sp>
            <p:nvSpPr>
              <p:cNvPr id="32" name="Oval 31"/>
              <p:cNvSpPr/>
              <p:nvPr/>
            </p:nvSpPr>
            <p:spPr>
              <a:xfrm rot="20265030">
                <a:off x="4025239" y="2951742"/>
                <a:ext cx="1133302" cy="552180"/>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rot="20265030">
                <a:off x="3980233" y="2857916"/>
                <a:ext cx="1133302" cy="552180"/>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0" name="AutoShape 27"/>
            <p:cNvSpPr>
              <a:spLocks noChangeArrowheads="1"/>
            </p:cNvSpPr>
            <p:nvPr/>
          </p:nvSpPr>
          <p:spPr bwMode="auto">
            <a:xfrm>
              <a:off x="8395794" y="2829002"/>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11" name="AutoShape 39"/>
            <p:cNvCxnSpPr>
              <a:cxnSpLocks noChangeShapeType="1"/>
              <a:stCxn id="9" idx="1"/>
              <a:endCxn id="17" idx="1"/>
            </p:cNvCxnSpPr>
            <p:nvPr/>
          </p:nvCxnSpPr>
          <p:spPr bwMode="auto">
            <a:xfrm rot="10800000" flipH="1" flipV="1">
              <a:off x="7149741" y="2290242"/>
              <a:ext cx="930" cy="133904"/>
            </a:xfrm>
            <a:prstGeom prst="curvedConnector3">
              <a:avLst>
                <a:gd name="adj1" fmla="val -19000009"/>
              </a:avLst>
            </a:prstGeom>
            <a:noFill/>
            <a:ln w="9525">
              <a:solidFill>
                <a:schemeClr val="accent2">
                  <a:lumMod val="60000"/>
                  <a:lumOff val="40000"/>
                </a:schemeClr>
              </a:solidFill>
              <a:round/>
              <a:headEnd/>
              <a:tailEnd type="triangle" w="med" len="med"/>
            </a:ln>
          </p:spPr>
        </p:cxnSp>
        <p:cxnSp>
          <p:nvCxnSpPr>
            <p:cNvPr id="12" name="AutoShape 40"/>
            <p:cNvCxnSpPr>
              <a:cxnSpLocks noChangeShapeType="1"/>
              <a:stCxn id="10" idx="1"/>
              <a:endCxn id="16" idx="1"/>
            </p:cNvCxnSpPr>
            <p:nvPr/>
          </p:nvCxnSpPr>
          <p:spPr bwMode="auto">
            <a:xfrm rot="10800000" flipH="1" flipV="1">
              <a:off x="8438569" y="2913618"/>
              <a:ext cx="2789" cy="135764"/>
            </a:xfrm>
            <a:prstGeom prst="curvedConnector3">
              <a:avLst>
                <a:gd name="adj1" fmla="val -6333333"/>
              </a:avLst>
            </a:prstGeom>
            <a:noFill/>
            <a:ln w="9525">
              <a:solidFill>
                <a:schemeClr val="accent2">
                  <a:lumMod val="60000"/>
                  <a:lumOff val="40000"/>
                </a:schemeClr>
              </a:solidFill>
              <a:round/>
              <a:headEnd/>
              <a:tailEnd type="triangle" w="med" len="med"/>
            </a:ln>
          </p:spPr>
        </p:cxnSp>
        <p:cxnSp>
          <p:nvCxnSpPr>
            <p:cNvPr id="13" name="AutoShape 45"/>
            <p:cNvCxnSpPr>
              <a:cxnSpLocks noChangeShapeType="1"/>
              <a:stCxn id="16" idx="0"/>
              <a:endCxn id="9" idx="5"/>
            </p:cNvCxnSpPr>
            <p:nvPr/>
          </p:nvCxnSpPr>
          <p:spPr bwMode="auto">
            <a:xfrm rot="16200000" flipV="1">
              <a:off x="7521292" y="2002850"/>
              <a:ext cx="674516" cy="1249307"/>
            </a:xfrm>
            <a:prstGeom prst="curvedConnector2">
              <a:avLst/>
            </a:prstGeom>
            <a:noFill/>
            <a:ln w="28575">
              <a:solidFill>
                <a:srgbClr val="99CC00"/>
              </a:solidFill>
              <a:round/>
              <a:headEnd/>
              <a:tailEnd type="triangle" w="med" len="med"/>
            </a:ln>
          </p:spPr>
        </p:cxnSp>
        <p:cxnSp>
          <p:nvCxnSpPr>
            <p:cNvPr id="14" name="AutoShape 49"/>
            <p:cNvCxnSpPr>
              <a:cxnSpLocks noChangeShapeType="1"/>
              <a:stCxn id="17" idx="5"/>
              <a:endCxn id="9" idx="5"/>
            </p:cNvCxnSpPr>
            <p:nvPr/>
          </p:nvCxnSpPr>
          <p:spPr bwMode="auto">
            <a:xfrm flipV="1">
              <a:off x="7234361" y="2290242"/>
              <a:ext cx="930" cy="133904"/>
            </a:xfrm>
            <a:prstGeom prst="curvedConnector3">
              <a:avLst>
                <a:gd name="adj1" fmla="val 18900009"/>
              </a:avLst>
            </a:prstGeom>
            <a:noFill/>
            <a:ln w="9525">
              <a:solidFill>
                <a:srgbClr val="99CC00"/>
              </a:solidFill>
              <a:round/>
              <a:headEnd/>
              <a:tailEnd type="triangle" w="med" len="med"/>
            </a:ln>
          </p:spPr>
        </p:cxnSp>
        <p:cxnSp>
          <p:nvCxnSpPr>
            <p:cNvPr id="15" name="AutoShape 50"/>
            <p:cNvCxnSpPr>
              <a:cxnSpLocks noChangeShapeType="1"/>
              <a:stCxn id="16" idx="5"/>
              <a:endCxn id="10" idx="5"/>
            </p:cNvCxnSpPr>
            <p:nvPr/>
          </p:nvCxnSpPr>
          <p:spPr bwMode="auto">
            <a:xfrm flipH="1" flipV="1">
              <a:off x="8523189" y="2913618"/>
              <a:ext cx="2789" cy="135764"/>
            </a:xfrm>
            <a:prstGeom prst="curvedConnector3">
              <a:avLst>
                <a:gd name="adj1" fmla="val -6300000"/>
              </a:avLst>
            </a:prstGeom>
            <a:noFill/>
            <a:ln w="9525">
              <a:solidFill>
                <a:srgbClr val="99CC00"/>
              </a:solidFill>
              <a:round/>
              <a:headEnd/>
              <a:tailEnd type="triangle" w="med" len="med"/>
            </a:ln>
          </p:spPr>
        </p:cxnSp>
        <p:sp>
          <p:nvSpPr>
            <p:cNvPr id="16" name="AutoShape 35"/>
            <p:cNvSpPr>
              <a:spLocks noChangeArrowheads="1"/>
            </p:cNvSpPr>
            <p:nvPr/>
          </p:nvSpPr>
          <p:spPr bwMode="auto">
            <a:xfrm>
              <a:off x="8398583" y="2964762"/>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7"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pic>
          <p:nvPicPr>
            <p:cNvPr id="18" name="Picture 80"/>
            <p:cNvPicPr>
              <a:picLocks noChangeAspect="1" noChangeArrowheads="1"/>
            </p:cNvPicPr>
            <p:nvPr/>
          </p:nvPicPr>
          <p:blipFill>
            <a:blip r:embed="rId9" cstate="print"/>
            <a:srcRect/>
            <a:stretch>
              <a:fillRect/>
            </a:stretch>
          </p:blipFill>
          <p:spPr bwMode="auto">
            <a:xfrm>
              <a:off x="7423310" y="3774147"/>
              <a:ext cx="641730" cy="555645"/>
            </a:xfrm>
            <a:prstGeom prst="rect">
              <a:avLst/>
            </a:prstGeom>
            <a:noFill/>
            <a:ln w="9525">
              <a:noFill/>
              <a:miter lim="800000"/>
              <a:headEnd/>
              <a:tailEnd/>
            </a:ln>
          </p:spPr>
        </p:pic>
        <p:grpSp>
          <p:nvGrpSpPr>
            <p:cNvPr id="19" name="Group 18"/>
            <p:cNvGrpSpPr/>
            <p:nvPr/>
          </p:nvGrpSpPr>
          <p:grpSpPr>
            <a:xfrm>
              <a:off x="4998005" y="3378716"/>
              <a:ext cx="1524826" cy="731318"/>
              <a:chOff x="722530" y="4734145"/>
              <a:chExt cx="2603169" cy="1248500"/>
            </a:xfrm>
          </p:grpSpPr>
          <p:sp>
            <p:nvSpPr>
              <p:cNvPr id="27" name="Oval 26"/>
              <p:cNvSpPr/>
              <p:nvPr/>
            </p:nvSpPr>
            <p:spPr>
              <a:xfrm rot="15082823">
                <a:off x="2504471" y="4948032"/>
                <a:ext cx="704472" cy="937984"/>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utoShape 32"/>
              <p:cNvSpPr>
                <a:spLocks noChangeArrowheads="1"/>
              </p:cNvSpPr>
              <p:nvPr/>
            </p:nvSpPr>
            <p:spPr bwMode="auto">
              <a:xfrm>
                <a:off x="2712243" y="521030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29" name="AutoShape 126"/>
              <p:cNvCxnSpPr>
                <a:cxnSpLocks noChangeShapeType="1"/>
                <a:endCxn id="28" idx="3"/>
              </p:cNvCxnSpPr>
              <p:nvPr/>
            </p:nvCxnSpPr>
            <p:spPr bwMode="auto">
              <a:xfrm flipV="1">
                <a:off x="1669735" y="5499230"/>
                <a:ext cx="1186971" cy="401336"/>
              </a:xfrm>
              <a:prstGeom prst="curvedConnector2">
                <a:avLst/>
              </a:prstGeom>
              <a:noFill/>
              <a:ln w="28575">
                <a:solidFill>
                  <a:schemeClr val="accent2">
                    <a:lumMod val="60000"/>
                    <a:lumOff val="40000"/>
                  </a:schemeClr>
                </a:solidFill>
                <a:round/>
                <a:headEnd type="triangle" w="med" len="med"/>
                <a:tailEnd/>
              </a:ln>
            </p:spPr>
          </p:cxnSp>
          <p:pic>
            <p:nvPicPr>
              <p:cNvPr id="30" name="Picture 3" descr="syrinx"/>
              <p:cNvPicPr>
                <a:picLocks noChangeAspect="1" noChangeArrowheads="1"/>
              </p:cNvPicPr>
              <p:nvPr/>
            </p:nvPicPr>
            <p:blipFill>
              <a:blip r:embed="rId10" cstate="print">
                <a:duotone>
                  <a:prstClr val="black"/>
                  <a:srgbClr val="D9C3A5">
                    <a:tint val="50000"/>
                    <a:satMod val="180000"/>
                  </a:srgbClr>
                </a:duotone>
              </a:blip>
              <a:srcRect/>
              <a:stretch>
                <a:fillRect/>
              </a:stretch>
            </p:blipFill>
            <p:spPr bwMode="auto">
              <a:xfrm>
                <a:off x="722530" y="4734145"/>
                <a:ext cx="1368334" cy="1248500"/>
              </a:xfrm>
              <a:prstGeom prst="ellipse">
                <a:avLst/>
              </a:prstGeom>
              <a:ln>
                <a:noFill/>
              </a:ln>
              <a:effectLst>
                <a:softEdge rad="112500"/>
              </a:effectLst>
            </p:spPr>
          </p:pic>
          <p:cxnSp>
            <p:nvCxnSpPr>
              <p:cNvPr id="31" name="AutoShape 45"/>
              <p:cNvCxnSpPr>
                <a:cxnSpLocks noChangeShapeType="1"/>
                <a:stCxn id="30" idx="6"/>
                <a:endCxn id="28" idx="1"/>
              </p:cNvCxnSpPr>
              <p:nvPr/>
            </p:nvCxnSpPr>
            <p:spPr bwMode="auto">
              <a:xfrm flipV="1">
                <a:off x="2090864" y="5354768"/>
                <a:ext cx="693610" cy="3627"/>
              </a:xfrm>
              <a:prstGeom prst="curvedConnector3">
                <a:avLst>
                  <a:gd name="adj1" fmla="val 50000"/>
                </a:avLst>
              </a:prstGeom>
              <a:noFill/>
              <a:ln w="28575">
                <a:solidFill>
                  <a:srgbClr val="99CC00"/>
                </a:solidFill>
                <a:round/>
                <a:headEnd/>
                <a:tailEnd type="triangle" w="med" len="med"/>
              </a:ln>
            </p:spPr>
          </p:cxnSp>
        </p:grpSp>
        <p:sp>
          <p:nvSpPr>
            <p:cNvPr id="20" name="Oval 19"/>
            <p:cNvSpPr/>
            <p:nvPr/>
          </p:nvSpPr>
          <p:spPr>
            <a:xfrm rot="8574864">
              <a:off x="7497325" y="3159530"/>
              <a:ext cx="455874" cy="398395"/>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utoShape 27"/>
            <p:cNvSpPr>
              <a:spLocks noChangeArrowheads="1"/>
            </p:cNvSpPr>
            <p:nvPr/>
          </p:nvSpPr>
          <p:spPr bwMode="auto">
            <a:xfrm>
              <a:off x="7660568" y="324690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22" name="AutoShape 126"/>
            <p:cNvCxnSpPr>
              <a:cxnSpLocks noChangeShapeType="1"/>
              <a:stCxn id="17" idx="5"/>
              <a:endCxn id="21" idx="0"/>
            </p:cNvCxnSpPr>
            <p:nvPr/>
          </p:nvCxnSpPr>
          <p:spPr bwMode="auto">
            <a:xfrm>
              <a:off x="7233896" y="2424150"/>
              <a:ext cx="511292" cy="822756"/>
            </a:xfrm>
            <a:prstGeom prst="curvedConnector2">
              <a:avLst/>
            </a:prstGeom>
            <a:noFill/>
            <a:ln w="28575">
              <a:solidFill>
                <a:schemeClr val="accent2">
                  <a:lumMod val="60000"/>
                  <a:lumOff val="40000"/>
                </a:schemeClr>
              </a:solidFill>
              <a:round/>
              <a:headEnd type="triangle" w="med" len="med"/>
              <a:tailEnd/>
            </a:ln>
          </p:spPr>
        </p:cxnSp>
        <p:cxnSp>
          <p:nvCxnSpPr>
            <p:cNvPr id="23" name="AutoShape 45"/>
            <p:cNvCxnSpPr>
              <a:cxnSpLocks noChangeShapeType="1"/>
              <a:stCxn id="17" idx="3"/>
              <a:endCxn id="21" idx="1"/>
            </p:cNvCxnSpPr>
            <p:nvPr/>
          </p:nvCxnSpPr>
          <p:spPr bwMode="auto">
            <a:xfrm rot="16200000" flipH="1">
              <a:off x="7035854" y="2664502"/>
              <a:ext cx="822757" cy="511292"/>
            </a:xfrm>
            <a:prstGeom prst="curvedConnector2">
              <a:avLst/>
            </a:prstGeom>
            <a:noFill/>
            <a:ln w="28575">
              <a:solidFill>
                <a:srgbClr val="99CC00"/>
              </a:solidFill>
              <a:round/>
              <a:headEnd/>
              <a:tailEnd type="triangle" w="med" len="med"/>
            </a:ln>
          </p:spPr>
        </p:cxnSp>
        <p:cxnSp>
          <p:nvCxnSpPr>
            <p:cNvPr id="24" name="AutoShape 126"/>
            <p:cNvCxnSpPr>
              <a:cxnSpLocks noChangeShapeType="1"/>
              <a:stCxn id="21" idx="3"/>
              <a:endCxn id="18" idx="0"/>
            </p:cNvCxnSpPr>
            <p:nvPr/>
          </p:nvCxnSpPr>
          <p:spPr bwMode="auto">
            <a:xfrm rot="5400000">
              <a:off x="7565682" y="3594640"/>
              <a:ext cx="358000" cy="1013"/>
            </a:xfrm>
            <a:prstGeom prst="curvedConnector3">
              <a:avLst>
                <a:gd name="adj1" fmla="val 50000"/>
              </a:avLst>
            </a:prstGeom>
            <a:noFill/>
            <a:ln w="28575">
              <a:solidFill>
                <a:srgbClr val="92D050"/>
              </a:solidFill>
              <a:round/>
              <a:headEnd type="triangle" w="med" len="med"/>
              <a:tailEnd/>
            </a:ln>
          </p:spPr>
        </p:cxnSp>
        <p:cxnSp>
          <p:nvCxnSpPr>
            <p:cNvPr id="25" name="AutoShape 45"/>
            <p:cNvCxnSpPr>
              <a:cxnSpLocks noChangeShapeType="1"/>
              <a:stCxn id="17" idx="3"/>
              <a:endCxn id="28" idx="5"/>
            </p:cNvCxnSpPr>
            <p:nvPr/>
          </p:nvCxnSpPr>
          <p:spPr bwMode="auto">
            <a:xfrm rot="5400000">
              <a:off x="6124265" y="2674930"/>
              <a:ext cx="1233481" cy="901162"/>
            </a:xfrm>
            <a:prstGeom prst="curvedConnector2">
              <a:avLst/>
            </a:prstGeom>
            <a:noFill/>
            <a:ln w="28575">
              <a:solidFill>
                <a:srgbClr val="99CC00"/>
              </a:solidFill>
              <a:round/>
              <a:headEnd/>
              <a:tailEnd type="triangle" w="med" len="med"/>
            </a:ln>
          </p:spPr>
        </p:cxnSp>
        <p:cxnSp>
          <p:nvCxnSpPr>
            <p:cNvPr id="26" name="AutoShape 48"/>
            <p:cNvCxnSpPr>
              <a:cxnSpLocks noChangeShapeType="1"/>
              <a:stCxn id="9" idx="3"/>
              <a:endCxn id="16" idx="1"/>
            </p:cNvCxnSpPr>
            <p:nvPr/>
          </p:nvCxnSpPr>
          <p:spPr bwMode="auto">
            <a:xfrm rot="16200000" flipH="1">
              <a:off x="7478982" y="2087471"/>
              <a:ext cx="674517" cy="1249307"/>
            </a:xfrm>
            <a:prstGeom prst="curvedConnector2">
              <a:avLst/>
            </a:prstGeom>
            <a:noFill/>
            <a:ln w="28575">
              <a:solidFill>
                <a:schemeClr val="accent2">
                  <a:lumMod val="60000"/>
                  <a:lumOff val="40000"/>
                </a:schemeClr>
              </a:solidFill>
              <a:round/>
              <a:headEnd/>
              <a:tailEnd type="triangle" w="med" len="med"/>
            </a:ln>
          </p:spPr>
        </p:cxnSp>
      </p:grpSp>
      <p:grpSp>
        <p:nvGrpSpPr>
          <p:cNvPr id="44" name="Group 43"/>
          <p:cNvGrpSpPr>
            <a:grpSpLocks noChangeAspect="1"/>
          </p:cNvGrpSpPr>
          <p:nvPr/>
        </p:nvGrpSpPr>
        <p:grpSpPr>
          <a:xfrm>
            <a:off x="268327" y="3158970"/>
            <a:ext cx="1534323" cy="2144302"/>
            <a:chOff x="494265" y="2607326"/>
            <a:chExt cx="2425640" cy="3389967"/>
          </a:xfrm>
        </p:grpSpPr>
        <p:pic>
          <p:nvPicPr>
            <p:cNvPr id="36" name="Picture 2"/>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2618910"/>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1622465" y="2607326"/>
              <a:ext cx="169240" cy="303144"/>
              <a:chOff x="7106966" y="2205626"/>
              <a:chExt cx="169240" cy="303144"/>
            </a:xfrm>
          </p:grpSpPr>
          <p:sp>
            <p:nvSpPr>
              <p:cNvPr id="38"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39"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pic>
          <p:nvPicPr>
            <p:cNvPr id="40" name="Picture 2"/>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4657365"/>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2297705" y="4959170"/>
              <a:ext cx="169240" cy="303144"/>
              <a:chOff x="7106966" y="2205626"/>
              <a:chExt cx="169240" cy="303144"/>
            </a:xfrm>
          </p:grpSpPr>
          <p:sp>
            <p:nvSpPr>
              <p:cNvPr id="42"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43"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grpSp>
      <p:sp>
        <p:nvSpPr>
          <p:cNvPr id="45" name="Text Box 6"/>
          <p:cNvSpPr txBox="1">
            <a:spLocks noChangeArrowheads="1"/>
          </p:cNvSpPr>
          <p:nvPr/>
        </p:nvSpPr>
        <p:spPr bwMode="auto">
          <a:xfrm>
            <a:off x="2808893" y="486160"/>
            <a:ext cx="4137966" cy="369332"/>
          </a:xfrm>
          <a:prstGeom prst="rect">
            <a:avLst/>
          </a:prstGeom>
          <a:noFill/>
          <a:ln w="12700">
            <a:noFill/>
            <a:miter lim="800000"/>
            <a:headEnd/>
            <a:tailEnd/>
          </a:ln>
        </p:spPr>
        <p:txBody>
          <a:bodyPr wrap="square">
            <a:spAutoFit/>
          </a:bodyPr>
          <a:lstStyle/>
          <a:p>
            <a:pPr algn="ctr" eaLnBrk="0" hangingPunct="0"/>
            <a:r>
              <a:rPr lang="en-US" dirty="0" smtClean="0">
                <a:solidFill>
                  <a:srgbClr val="990033"/>
                </a:solidFill>
                <a:latin typeface="Arial Narrow" pitchFamily="34" charset="0"/>
              </a:rPr>
              <a:t>Active inference and sensory attenuation</a:t>
            </a:r>
            <a:endParaRPr lang="en-US" dirty="0">
              <a:solidFill>
                <a:srgbClr val="990033"/>
              </a:solidFill>
              <a:latin typeface="Arial Narrow" pitchFamily="34" charset="0"/>
            </a:endParaRPr>
          </a:p>
        </p:txBody>
      </p:sp>
    </p:spTree>
  </p:cSld>
  <p:clrMapOvr>
    <a:masterClrMapping/>
  </p:clrMapOvr>
  <p:transition>
    <p:fade/>
  </p:transition>
  <p:timing>
    <p:tnLst>
      <p:par>
        <p:cTn id="1" dur="indefinite" restart="never" nodeType="tmRoot">
          <p:childTnLst>
            <p:audio>
              <p:cMediaNode vol="80000">
                <p:cTn id="2"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996" fill="hold"/>
                                        <p:tgtEl>
                                          <p:spTgt spid="3"/>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8"/>
          <p:cNvSpPr>
            <a:spLocks noChangeArrowheads="1"/>
          </p:cNvSpPr>
          <p:nvPr/>
        </p:nvSpPr>
        <p:spPr bwMode="auto">
          <a:xfrm>
            <a:off x="2000673" y="1989014"/>
            <a:ext cx="5742638" cy="3060166"/>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altLang="ja-JP" dirty="0" smtClean="0">
              <a:solidFill>
                <a:srgbClr val="990033"/>
              </a:solidFill>
              <a:latin typeface="Arial Narrow" panose="020B0606020202030204" pitchFamily="34" charset="0"/>
              <a:ea typeface="MS Mincho"/>
              <a:cs typeface="MS Mincho"/>
            </a:endParaRPr>
          </a:p>
          <a:p>
            <a:r>
              <a:rPr lang="en-US" altLang="ja-JP" dirty="0" smtClean="0">
                <a:solidFill>
                  <a:srgbClr val="990033"/>
                </a:solidFill>
                <a:latin typeface="Arial Narrow" panose="020B0606020202030204" pitchFamily="34" charset="0"/>
                <a:ea typeface="MS Mincho"/>
                <a:cs typeface="MS Mincho"/>
              </a:rPr>
              <a:t>The </a:t>
            </a:r>
            <a:r>
              <a:rPr lang="en-US" altLang="ja-JP" dirty="0">
                <a:solidFill>
                  <a:srgbClr val="990033"/>
                </a:solidFill>
                <a:latin typeface="Arial Narrow" panose="020B0606020202030204" pitchFamily="34" charset="0"/>
                <a:ea typeface="MS Mincho"/>
                <a:cs typeface="MS Mincho"/>
              </a:rPr>
              <a:t>anatomy of inference	</a:t>
            </a:r>
            <a:r>
              <a:rPr lang="en-US" altLang="ja-JP" sz="1600" dirty="0">
                <a:solidFill>
                  <a:srgbClr val="990033"/>
                </a:solidFill>
                <a:latin typeface="Arial Narrow" panose="020B0606020202030204" pitchFamily="34" charset="0"/>
                <a:ea typeface="MS Mincho"/>
                <a:cs typeface="MS Mincho"/>
              </a:rPr>
              <a:t>predictive coding</a:t>
            </a:r>
          </a:p>
          <a:p>
            <a:r>
              <a:rPr lang="en-US" altLang="ja-JP" sz="1600" dirty="0">
                <a:solidFill>
                  <a:srgbClr val="990033"/>
                </a:solidFill>
                <a:latin typeface="Arial Narrow" panose="020B0606020202030204" pitchFamily="34" charset="0"/>
                <a:ea typeface="MS Mincho"/>
                <a:cs typeface="MS Mincho"/>
              </a:rPr>
              <a:t>			graphical models</a:t>
            </a:r>
          </a:p>
          <a:p>
            <a:r>
              <a:rPr lang="en-US" altLang="ja-JP" sz="1600" dirty="0">
                <a:solidFill>
                  <a:srgbClr val="990033"/>
                </a:solidFill>
                <a:latin typeface="Arial Narrow" panose="020B0606020202030204" pitchFamily="34" charset="0"/>
                <a:ea typeface="MS Mincho"/>
                <a:cs typeface="MS Mincho"/>
              </a:rPr>
              <a:t>			canonical microcircuits</a:t>
            </a:r>
          </a:p>
          <a:p>
            <a:endParaRPr lang="en-US" altLang="ja-JP" dirty="0">
              <a:solidFill>
                <a:srgbClr val="990033"/>
              </a:solidFill>
              <a:latin typeface="Arial Narrow" panose="020B0606020202030204" pitchFamily="34" charset="0"/>
              <a:ea typeface="MS Mincho"/>
              <a:cs typeface="MS Mincho"/>
            </a:endParaRPr>
          </a:p>
          <a:p>
            <a:r>
              <a:rPr lang="en-US" altLang="ja-JP" dirty="0">
                <a:solidFill>
                  <a:schemeClr val="bg2"/>
                </a:solidFill>
                <a:latin typeface="Arial Narrow" panose="020B0606020202030204" pitchFamily="34" charset="0"/>
                <a:ea typeface="MS Mincho"/>
                <a:cs typeface="MS Mincho"/>
              </a:rPr>
              <a:t>Birdsong			</a:t>
            </a:r>
            <a:r>
              <a:rPr lang="en-US" altLang="ja-JP" sz="1600" dirty="0">
                <a:solidFill>
                  <a:schemeClr val="bg2"/>
                </a:solidFill>
                <a:latin typeface="Arial Narrow" panose="020B0606020202030204" pitchFamily="34" charset="0"/>
                <a:ea typeface="MS Mincho"/>
                <a:cs typeface="MS Mincho"/>
              </a:rPr>
              <a:t>perceptual </a:t>
            </a:r>
            <a:r>
              <a:rPr lang="en-US" altLang="ja-JP" sz="1600" dirty="0" smtClean="0">
                <a:solidFill>
                  <a:schemeClr val="bg2"/>
                </a:solidFill>
                <a:latin typeface="Arial Narrow" panose="020B0606020202030204" pitchFamily="34" charset="0"/>
                <a:ea typeface="MS Mincho"/>
                <a:cs typeface="MS Mincho"/>
              </a:rPr>
              <a:t>categorization</a:t>
            </a:r>
          </a:p>
          <a:p>
            <a:r>
              <a:rPr lang="en-US" altLang="ja-JP" sz="1600" dirty="0" smtClean="0">
                <a:solidFill>
                  <a:schemeClr val="bg2"/>
                </a:solidFill>
                <a:latin typeface="Arial Narrow" panose="020B0606020202030204" pitchFamily="34" charset="0"/>
                <a:ea typeface="MS Mincho"/>
                <a:cs typeface="MS Mincho"/>
              </a:rPr>
              <a:t>			</a:t>
            </a:r>
            <a:r>
              <a:rPr lang="en-US" altLang="ja-JP" sz="1600" dirty="0" smtClean="0">
                <a:solidFill>
                  <a:schemeClr val="bg2"/>
                </a:solidFill>
                <a:latin typeface="Arial Narrow" panose="020B0606020202030204" pitchFamily="34" charset="0"/>
                <a:ea typeface="MS Mincho"/>
                <a:cs typeface="MS Mincho"/>
              </a:rPr>
              <a:t>sensory </a:t>
            </a:r>
            <a:r>
              <a:rPr lang="en-US" altLang="ja-JP" sz="1600" dirty="0">
                <a:solidFill>
                  <a:schemeClr val="bg2"/>
                </a:solidFill>
                <a:latin typeface="Arial Narrow" panose="020B0606020202030204" pitchFamily="34" charset="0"/>
                <a:ea typeface="MS Mincho"/>
                <a:cs typeface="MS Mincho"/>
              </a:rPr>
              <a:t>attenuation</a:t>
            </a:r>
          </a:p>
          <a:p>
            <a:r>
              <a:rPr lang="en-US" altLang="ja-JP" sz="1600" dirty="0">
                <a:solidFill>
                  <a:schemeClr val="bg2"/>
                </a:solidFill>
                <a:latin typeface="Arial Narrow" panose="020B0606020202030204" pitchFamily="34" charset="0"/>
                <a:ea typeface="MS Mincho"/>
                <a:cs typeface="MS Mincho"/>
              </a:rPr>
              <a:t>			a birdsong duet</a:t>
            </a:r>
          </a:p>
        </p:txBody>
      </p:sp>
      <p:sp>
        <p:nvSpPr>
          <p:cNvPr id="78855" name="Text Box 3"/>
          <p:cNvSpPr txBox="1">
            <a:spLocks noChangeArrowheads="1"/>
          </p:cNvSpPr>
          <p:nvPr/>
        </p:nvSpPr>
        <p:spPr bwMode="auto">
          <a:xfrm>
            <a:off x="4299372" y="1196752"/>
            <a:ext cx="1239838" cy="461963"/>
          </a:xfrm>
          <a:prstGeom prst="rect">
            <a:avLst/>
          </a:prstGeom>
          <a:noFill/>
          <a:ln w="12700">
            <a:noFill/>
            <a:miter lim="800000"/>
            <a:headEnd/>
            <a:tailEnd/>
          </a:ln>
        </p:spPr>
        <p:txBody>
          <a:bodyPr wrap="none">
            <a:spAutoFit/>
          </a:bodyPr>
          <a:lstStyle/>
          <a:p>
            <a:pPr eaLnBrk="0" hangingPunct="0"/>
            <a:r>
              <a:rPr lang="en-US" sz="2400">
                <a:solidFill>
                  <a:srgbClr val="990033"/>
                </a:solidFill>
              </a:rPr>
              <a:t>Overview</a:t>
            </a:r>
            <a:endParaRPr lang="en-US" sz="2000">
              <a:solidFill>
                <a:srgbClr val="990033"/>
              </a:solidFill>
            </a:endParaRPr>
          </a:p>
        </p:txBody>
      </p:sp>
      <p:pic>
        <p:nvPicPr>
          <p:cNvPr id="78856" name="Picture 4" descr="Picture2"/>
          <p:cNvPicPr>
            <a:picLocks noChangeAspect="1" noChangeArrowheads="1"/>
          </p:cNvPicPr>
          <p:nvPr/>
        </p:nvPicPr>
        <p:blipFill>
          <a:blip r:embed="rId2" cstate="print"/>
          <a:srcRect/>
          <a:stretch>
            <a:fillRect/>
          </a:stretch>
        </p:blipFill>
        <p:spPr bwMode="auto">
          <a:xfrm>
            <a:off x="0" y="0"/>
            <a:ext cx="868363" cy="1954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4" cstate="print"/>
          <a:srcRect/>
          <a:stretch>
            <a:fillRect/>
          </a:stretch>
        </p:blipFill>
        <p:spPr bwMode="auto">
          <a:xfrm>
            <a:off x="1442610" y="1088740"/>
            <a:ext cx="3413537" cy="4917807"/>
          </a:xfrm>
          <a:prstGeom prst="rect">
            <a:avLst/>
          </a:prstGeom>
          <a:noFill/>
          <a:ln w="9525">
            <a:noFill/>
            <a:miter lim="800000"/>
            <a:headEnd/>
            <a:tailEnd/>
          </a:ln>
          <a:effectLst/>
        </p:spPr>
      </p:pic>
      <p:pic>
        <p:nvPicPr>
          <p:cNvPr id="3" name="jun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87915" y="1628800"/>
            <a:ext cx="304800" cy="304800"/>
          </a:xfrm>
          <a:prstGeom prst="rect">
            <a:avLst/>
          </a:prstGeom>
        </p:spPr>
      </p:pic>
      <p:pic>
        <p:nvPicPr>
          <p:cNvPr id="4" name="Picture 9" descr="Bird Song">
            <a:hlinkClick r:id="rId6" tooltip="weet weet weet tsee tsee"/>
          </p:cNvPr>
          <p:cNvPicPr>
            <a:picLocks noChangeAspect="1" noChangeArrowheads="1"/>
          </p:cNvPicPr>
          <p:nvPr/>
        </p:nvPicPr>
        <p:blipFill>
          <a:blip r:embed="rId7" cstate="print"/>
          <a:srcRect/>
          <a:stretch>
            <a:fillRect/>
          </a:stretch>
        </p:blipFill>
        <p:spPr bwMode="auto">
          <a:xfrm>
            <a:off x="70639" y="55354"/>
            <a:ext cx="1392237" cy="1800225"/>
          </a:xfrm>
          <a:prstGeom prst="ellipse">
            <a:avLst/>
          </a:prstGeom>
          <a:ln>
            <a:noFill/>
          </a:ln>
          <a:effectLst>
            <a:softEdge rad="112500"/>
          </a:effectLst>
        </p:spPr>
      </p:pic>
      <p:grpSp>
        <p:nvGrpSpPr>
          <p:cNvPr id="5" name="Group 4"/>
          <p:cNvGrpSpPr>
            <a:grpSpLocks noChangeAspect="1"/>
          </p:cNvGrpSpPr>
          <p:nvPr/>
        </p:nvGrpSpPr>
        <p:grpSpPr>
          <a:xfrm>
            <a:off x="268327" y="3158970"/>
            <a:ext cx="1534323" cy="2144302"/>
            <a:chOff x="494265" y="2607326"/>
            <a:chExt cx="2425640" cy="3389967"/>
          </a:xfrm>
        </p:grpSpPr>
        <p:pic>
          <p:nvPicPr>
            <p:cNvPr id="6" name="Picture 2"/>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2618910"/>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622465" y="2607326"/>
              <a:ext cx="169240" cy="303144"/>
              <a:chOff x="7106966" y="2205626"/>
              <a:chExt cx="169240" cy="303144"/>
            </a:xfrm>
          </p:grpSpPr>
          <p:sp>
            <p:nvSpPr>
              <p:cNvPr id="12"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3"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pic>
          <p:nvPicPr>
            <p:cNvPr id="8" name="Picture 2"/>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4657365"/>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2297705" y="4959170"/>
              <a:ext cx="169240" cy="303144"/>
              <a:chOff x="7106966" y="2205626"/>
              <a:chExt cx="169240" cy="303144"/>
            </a:xfrm>
          </p:grpSpPr>
          <p:sp>
            <p:nvSpPr>
              <p:cNvPr id="10"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1"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grpSp>
      <p:grpSp>
        <p:nvGrpSpPr>
          <p:cNvPr id="14" name="Group 13"/>
          <p:cNvGrpSpPr/>
          <p:nvPr/>
        </p:nvGrpSpPr>
        <p:grpSpPr>
          <a:xfrm>
            <a:off x="4998005" y="2166064"/>
            <a:ext cx="4349732" cy="2163728"/>
            <a:chOff x="4998005" y="2166064"/>
            <a:chExt cx="4349732" cy="2163728"/>
          </a:xfrm>
        </p:grpSpPr>
        <p:sp>
          <p:nvSpPr>
            <p:cNvPr id="15" name="Bent Arrow 14"/>
            <p:cNvSpPr/>
            <p:nvPr/>
          </p:nvSpPr>
          <p:spPr>
            <a:xfrm flipV="1">
              <a:off x="5384093" y="3935906"/>
              <a:ext cx="2044182" cy="303184"/>
            </a:xfrm>
            <a:prstGeom prst="bentArrow">
              <a:avLst>
                <a:gd name="adj1" fmla="val 13877"/>
                <a:gd name="adj2" fmla="val 19439"/>
                <a:gd name="adj3" fmla="val 16911"/>
                <a:gd name="adj4" fmla="val 4375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Picture 3"/>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6117300" y="2201605"/>
              <a:ext cx="3230437" cy="194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rot="14409935">
              <a:off x="8145010" y="2825617"/>
              <a:ext cx="648242" cy="398395"/>
            </a:xfrm>
            <a:prstGeom prst="ellipse">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6803434" y="2166064"/>
              <a:ext cx="792997" cy="492040"/>
              <a:chOff x="3980233" y="2857916"/>
              <a:chExt cx="1178308" cy="646006"/>
            </a:xfrm>
          </p:grpSpPr>
          <p:sp>
            <p:nvSpPr>
              <p:cNvPr id="42" name="Oval 41"/>
              <p:cNvSpPr/>
              <p:nvPr/>
            </p:nvSpPr>
            <p:spPr>
              <a:xfrm rot="20265030">
                <a:off x="4025239" y="2951742"/>
                <a:ext cx="1133302" cy="552180"/>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20265030">
                <a:off x="3980233" y="2857916"/>
                <a:ext cx="1133302" cy="552180"/>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20" name="AutoShape 27"/>
            <p:cNvSpPr>
              <a:spLocks noChangeArrowheads="1"/>
            </p:cNvSpPr>
            <p:nvPr/>
          </p:nvSpPr>
          <p:spPr bwMode="auto">
            <a:xfrm>
              <a:off x="8395794" y="2829002"/>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21" name="AutoShape 39"/>
            <p:cNvCxnSpPr>
              <a:cxnSpLocks noChangeShapeType="1"/>
              <a:stCxn id="19" idx="1"/>
              <a:endCxn id="27" idx="1"/>
            </p:cNvCxnSpPr>
            <p:nvPr/>
          </p:nvCxnSpPr>
          <p:spPr bwMode="auto">
            <a:xfrm rot="10800000" flipH="1" flipV="1">
              <a:off x="7149741" y="2290242"/>
              <a:ext cx="930" cy="133904"/>
            </a:xfrm>
            <a:prstGeom prst="curvedConnector3">
              <a:avLst>
                <a:gd name="adj1" fmla="val -19000009"/>
              </a:avLst>
            </a:prstGeom>
            <a:noFill/>
            <a:ln w="9525">
              <a:solidFill>
                <a:schemeClr val="accent2">
                  <a:lumMod val="60000"/>
                  <a:lumOff val="40000"/>
                </a:schemeClr>
              </a:solidFill>
              <a:round/>
              <a:headEnd/>
              <a:tailEnd type="triangle" w="med" len="med"/>
            </a:ln>
          </p:spPr>
        </p:cxnSp>
        <p:cxnSp>
          <p:nvCxnSpPr>
            <p:cNvPr id="22" name="AutoShape 40"/>
            <p:cNvCxnSpPr>
              <a:cxnSpLocks noChangeShapeType="1"/>
              <a:stCxn id="20" idx="1"/>
              <a:endCxn id="26" idx="1"/>
            </p:cNvCxnSpPr>
            <p:nvPr/>
          </p:nvCxnSpPr>
          <p:spPr bwMode="auto">
            <a:xfrm rot="10800000" flipH="1" flipV="1">
              <a:off x="8438569" y="2913618"/>
              <a:ext cx="2789" cy="135764"/>
            </a:xfrm>
            <a:prstGeom prst="curvedConnector3">
              <a:avLst>
                <a:gd name="adj1" fmla="val -6333333"/>
              </a:avLst>
            </a:prstGeom>
            <a:noFill/>
            <a:ln w="9525">
              <a:solidFill>
                <a:schemeClr val="accent2">
                  <a:lumMod val="60000"/>
                  <a:lumOff val="40000"/>
                </a:schemeClr>
              </a:solidFill>
              <a:round/>
              <a:headEnd/>
              <a:tailEnd type="triangle" w="med" len="med"/>
            </a:ln>
          </p:spPr>
        </p:cxnSp>
        <p:cxnSp>
          <p:nvCxnSpPr>
            <p:cNvPr id="23" name="AutoShape 45"/>
            <p:cNvCxnSpPr>
              <a:cxnSpLocks noChangeShapeType="1"/>
              <a:stCxn id="26" idx="0"/>
              <a:endCxn id="19" idx="5"/>
            </p:cNvCxnSpPr>
            <p:nvPr/>
          </p:nvCxnSpPr>
          <p:spPr bwMode="auto">
            <a:xfrm rot="16200000" flipV="1">
              <a:off x="7521292" y="2002850"/>
              <a:ext cx="674516" cy="1249307"/>
            </a:xfrm>
            <a:prstGeom prst="curvedConnector2">
              <a:avLst/>
            </a:prstGeom>
            <a:noFill/>
            <a:ln w="28575">
              <a:solidFill>
                <a:srgbClr val="99CC00"/>
              </a:solidFill>
              <a:round/>
              <a:headEnd/>
              <a:tailEnd type="triangle" w="med" len="med"/>
            </a:ln>
          </p:spPr>
        </p:cxnSp>
        <p:cxnSp>
          <p:nvCxnSpPr>
            <p:cNvPr id="24" name="AutoShape 49"/>
            <p:cNvCxnSpPr>
              <a:cxnSpLocks noChangeShapeType="1"/>
              <a:stCxn id="27" idx="5"/>
              <a:endCxn id="19" idx="5"/>
            </p:cNvCxnSpPr>
            <p:nvPr/>
          </p:nvCxnSpPr>
          <p:spPr bwMode="auto">
            <a:xfrm flipV="1">
              <a:off x="7234361" y="2290242"/>
              <a:ext cx="930" cy="133904"/>
            </a:xfrm>
            <a:prstGeom prst="curvedConnector3">
              <a:avLst>
                <a:gd name="adj1" fmla="val 18900009"/>
              </a:avLst>
            </a:prstGeom>
            <a:noFill/>
            <a:ln w="9525">
              <a:solidFill>
                <a:srgbClr val="99CC00"/>
              </a:solidFill>
              <a:round/>
              <a:headEnd/>
              <a:tailEnd type="triangle" w="med" len="med"/>
            </a:ln>
          </p:spPr>
        </p:cxnSp>
        <p:cxnSp>
          <p:nvCxnSpPr>
            <p:cNvPr id="25" name="AutoShape 50"/>
            <p:cNvCxnSpPr>
              <a:cxnSpLocks noChangeShapeType="1"/>
              <a:stCxn id="26" idx="5"/>
              <a:endCxn id="20" idx="5"/>
            </p:cNvCxnSpPr>
            <p:nvPr/>
          </p:nvCxnSpPr>
          <p:spPr bwMode="auto">
            <a:xfrm flipH="1" flipV="1">
              <a:off x="8523189" y="2913618"/>
              <a:ext cx="2789" cy="135764"/>
            </a:xfrm>
            <a:prstGeom prst="curvedConnector3">
              <a:avLst>
                <a:gd name="adj1" fmla="val -6300000"/>
              </a:avLst>
            </a:prstGeom>
            <a:noFill/>
            <a:ln w="9525">
              <a:solidFill>
                <a:srgbClr val="99CC00"/>
              </a:solidFill>
              <a:round/>
              <a:headEnd/>
              <a:tailEnd type="triangle" w="med" len="med"/>
            </a:ln>
          </p:spPr>
        </p:cxnSp>
        <p:sp>
          <p:nvSpPr>
            <p:cNvPr id="26" name="AutoShape 35"/>
            <p:cNvSpPr>
              <a:spLocks noChangeArrowheads="1"/>
            </p:cNvSpPr>
            <p:nvPr/>
          </p:nvSpPr>
          <p:spPr bwMode="auto">
            <a:xfrm>
              <a:off x="8398583" y="2964762"/>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27"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pic>
          <p:nvPicPr>
            <p:cNvPr id="28" name="Picture 80"/>
            <p:cNvPicPr>
              <a:picLocks noChangeAspect="1" noChangeArrowheads="1"/>
            </p:cNvPicPr>
            <p:nvPr/>
          </p:nvPicPr>
          <p:blipFill>
            <a:blip r:embed="rId10" cstate="print"/>
            <a:srcRect/>
            <a:stretch>
              <a:fillRect/>
            </a:stretch>
          </p:blipFill>
          <p:spPr bwMode="auto">
            <a:xfrm>
              <a:off x="7423310" y="3774147"/>
              <a:ext cx="641730" cy="555645"/>
            </a:xfrm>
            <a:prstGeom prst="rect">
              <a:avLst/>
            </a:prstGeom>
            <a:noFill/>
            <a:ln w="9525">
              <a:noFill/>
              <a:miter lim="800000"/>
              <a:headEnd/>
              <a:tailEnd/>
            </a:ln>
          </p:spPr>
        </p:pic>
        <p:grpSp>
          <p:nvGrpSpPr>
            <p:cNvPr id="29" name="Group 28"/>
            <p:cNvGrpSpPr/>
            <p:nvPr/>
          </p:nvGrpSpPr>
          <p:grpSpPr>
            <a:xfrm>
              <a:off x="4998005" y="3378716"/>
              <a:ext cx="1524826" cy="731318"/>
              <a:chOff x="722530" y="4734145"/>
              <a:chExt cx="2603169" cy="1248500"/>
            </a:xfrm>
          </p:grpSpPr>
          <p:sp>
            <p:nvSpPr>
              <p:cNvPr id="37" name="Oval 36"/>
              <p:cNvSpPr/>
              <p:nvPr/>
            </p:nvSpPr>
            <p:spPr>
              <a:xfrm rot="15082823">
                <a:off x="2504471" y="4948032"/>
                <a:ext cx="704472" cy="937984"/>
              </a:xfrm>
              <a:prstGeom prst="ellipse">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utoShape 32"/>
              <p:cNvSpPr>
                <a:spLocks noChangeArrowheads="1"/>
              </p:cNvSpPr>
              <p:nvPr/>
            </p:nvSpPr>
            <p:spPr bwMode="auto">
              <a:xfrm>
                <a:off x="2712243" y="5210305"/>
                <a:ext cx="288925" cy="288925"/>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39" name="AutoShape 126"/>
              <p:cNvCxnSpPr>
                <a:cxnSpLocks noChangeShapeType="1"/>
                <a:endCxn id="38" idx="3"/>
              </p:cNvCxnSpPr>
              <p:nvPr/>
            </p:nvCxnSpPr>
            <p:spPr bwMode="auto">
              <a:xfrm flipV="1">
                <a:off x="1669735" y="5499230"/>
                <a:ext cx="1186971" cy="401336"/>
              </a:xfrm>
              <a:prstGeom prst="curvedConnector2">
                <a:avLst/>
              </a:prstGeom>
              <a:noFill/>
              <a:ln w="28575">
                <a:solidFill>
                  <a:schemeClr val="accent2">
                    <a:lumMod val="60000"/>
                    <a:lumOff val="40000"/>
                  </a:schemeClr>
                </a:solidFill>
                <a:round/>
                <a:headEnd type="triangle" w="med" len="med"/>
                <a:tailEnd/>
              </a:ln>
            </p:spPr>
          </p:cxnSp>
          <p:pic>
            <p:nvPicPr>
              <p:cNvPr id="40" name="Picture 3" descr="syrinx"/>
              <p:cNvPicPr>
                <a:picLocks noChangeAspect="1" noChangeArrowheads="1"/>
              </p:cNvPicPr>
              <p:nvPr/>
            </p:nvPicPr>
            <p:blipFill>
              <a:blip r:embed="rId11" cstate="print">
                <a:duotone>
                  <a:prstClr val="black"/>
                  <a:srgbClr val="D9C3A5">
                    <a:tint val="50000"/>
                    <a:satMod val="180000"/>
                  </a:srgbClr>
                </a:duotone>
              </a:blip>
              <a:srcRect/>
              <a:stretch>
                <a:fillRect/>
              </a:stretch>
            </p:blipFill>
            <p:spPr bwMode="auto">
              <a:xfrm>
                <a:off x="722530" y="4734145"/>
                <a:ext cx="1368334" cy="1248500"/>
              </a:xfrm>
              <a:prstGeom prst="ellipse">
                <a:avLst/>
              </a:prstGeom>
              <a:ln>
                <a:noFill/>
              </a:ln>
              <a:effectLst>
                <a:softEdge rad="112500"/>
              </a:effectLst>
            </p:spPr>
          </p:pic>
          <p:cxnSp>
            <p:nvCxnSpPr>
              <p:cNvPr id="41" name="AutoShape 45"/>
              <p:cNvCxnSpPr>
                <a:cxnSpLocks noChangeShapeType="1"/>
                <a:stCxn id="40" idx="6"/>
                <a:endCxn id="38" idx="1"/>
              </p:cNvCxnSpPr>
              <p:nvPr/>
            </p:nvCxnSpPr>
            <p:spPr bwMode="auto">
              <a:xfrm flipV="1">
                <a:off x="2090864" y="5354768"/>
                <a:ext cx="693610" cy="3627"/>
              </a:xfrm>
              <a:prstGeom prst="curvedConnector3">
                <a:avLst>
                  <a:gd name="adj1" fmla="val 50000"/>
                </a:avLst>
              </a:prstGeom>
              <a:noFill/>
              <a:ln w="28575">
                <a:solidFill>
                  <a:srgbClr val="99CC00"/>
                </a:solidFill>
                <a:round/>
                <a:headEnd/>
                <a:tailEnd type="triangle" w="med" len="med"/>
              </a:ln>
            </p:spPr>
          </p:cxnSp>
        </p:grpSp>
        <p:sp>
          <p:nvSpPr>
            <p:cNvPr id="30" name="Oval 29"/>
            <p:cNvSpPr/>
            <p:nvPr/>
          </p:nvSpPr>
          <p:spPr>
            <a:xfrm rot="8574864">
              <a:off x="7497325" y="3159530"/>
              <a:ext cx="455874" cy="398395"/>
            </a:xfrm>
            <a:prstGeom prst="ellipse">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utoShape 27"/>
            <p:cNvSpPr>
              <a:spLocks noChangeArrowheads="1"/>
            </p:cNvSpPr>
            <p:nvPr/>
          </p:nvSpPr>
          <p:spPr bwMode="auto">
            <a:xfrm>
              <a:off x="7660568" y="3246906"/>
              <a:ext cx="169240" cy="169240"/>
            </a:xfrm>
            <a:prstGeom prst="triangle">
              <a:avLst>
                <a:gd name="adj" fmla="val 50000"/>
              </a:avLst>
            </a:prstGeom>
            <a:solidFill>
              <a:srgbClr val="FFCCCC"/>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cxnSp>
          <p:nvCxnSpPr>
            <p:cNvPr id="33" name="AutoShape 45"/>
            <p:cNvCxnSpPr>
              <a:cxnSpLocks noChangeShapeType="1"/>
              <a:stCxn id="27" idx="3"/>
              <a:endCxn id="31" idx="1"/>
            </p:cNvCxnSpPr>
            <p:nvPr/>
          </p:nvCxnSpPr>
          <p:spPr bwMode="auto">
            <a:xfrm rot="16200000" flipH="1">
              <a:off x="7035854" y="2664502"/>
              <a:ext cx="822757" cy="511292"/>
            </a:xfrm>
            <a:prstGeom prst="curvedConnector2">
              <a:avLst/>
            </a:prstGeom>
            <a:noFill/>
            <a:ln w="28575">
              <a:solidFill>
                <a:srgbClr val="99CC00"/>
              </a:solidFill>
              <a:round/>
              <a:headEnd/>
              <a:tailEnd type="triangle" w="med" len="med"/>
            </a:ln>
          </p:spPr>
        </p:cxnSp>
        <p:cxnSp>
          <p:nvCxnSpPr>
            <p:cNvPr id="34" name="AutoShape 126"/>
            <p:cNvCxnSpPr>
              <a:cxnSpLocks noChangeShapeType="1"/>
              <a:stCxn id="31" idx="3"/>
              <a:endCxn id="28" idx="0"/>
            </p:cNvCxnSpPr>
            <p:nvPr/>
          </p:nvCxnSpPr>
          <p:spPr bwMode="auto">
            <a:xfrm rot="5400000">
              <a:off x="7565682" y="3594640"/>
              <a:ext cx="358000" cy="1013"/>
            </a:xfrm>
            <a:prstGeom prst="curvedConnector3">
              <a:avLst>
                <a:gd name="adj1" fmla="val 50000"/>
              </a:avLst>
            </a:prstGeom>
            <a:noFill/>
            <a:ln w="28575">
              <a:solidFill>
                <a:srgbClr val="92D050"/>
              </a:solidFill>
              <a:round/>
              <a:headEnd type="triangle" w="med" len="med"/>
              <a:tailEnd/>
            </a:ln>
          </p:spPr>
        </p:cxnSp>
        <p:cxnSp>
          <p:nvCxnSpPr>
            <p:cNvPr id="35" name="AutoShape 45"/>
            <p:cNvCxnSpPr>
              <a:cxnSpLocks noChangeShapeType="1"/>
              <a:stCxn id="27" idx="3"/>
              <a:endCxn id="38" idx="5"/>
            </p:cNvCxnSpPr>
            <p:nvPr/>
          </p:nvCxnSpPr>
          <p:spPr bwMode="auto">
            <a:xfrm rot="5400000">
              <a:off x="6124265" y="2674930"/>
              <a:ext cx="1233481" cy="901162"/>
            </a:xfrm>
            <a:prstGeom prst="curvedConnector2">
              <a:avLst/>
            </a:prstGeom>
            <a:noFill/>
            <a:ln w="28575">
              <a:solidFill>
                <a:srgbClr val="99CC00"/>
              </a:solidFill>
              <a:round/>
              <a:headEnd/>
              <a:tailEnd type="triangle" w="med" len="med"/>
            </a:ln>
          </p:spPr>
        </p:cxnSp>
        <p:cxnSp>
          <p:nvCxnSpPr>
            <p:cNvPr id="36" name="AutoShape 48"/>
            <p:cNvCxnSpPr>
              <a:cxnSpLocks noChangeShapeType="1"/>
              <a:stCxn id="19" idx="3"/>
              <a:endCxn id="26" idx="1"/>
            </p:cNvCxnSpPr>
            <p:nvPr/>
          </p:nvCxnSpPr>
          <p:spPr bwMode="auto">
            <a:xfrm rot="16200000" flipH="1">
              <a:off x="7478982" y="2087471"/>
              <a:ext cx="674517" cy="1249307"/>
            </a:xfrm>
            <a:prstGeom prst="curvedConnector2">
              <a:avLst/>
            </a:prstGeom>
            <a:noFill/>
            <a:ln w="28575">
              <a:solidFill>
                <a:schemeClr val="accent2">
                  <a:lumMod val="60000"/>
                  <a:lumOff val="40000"/>
                </a:schemeClr>
              </a:solidFill>
              <a:round/>
              <a:headEnd/>
              <a:tailEnd type="triangle" w="med" len="med"/>
            </a:ln>
          </p:spPr>
        </p:cxnSp>
      </p:grpSp>
      <p:sp>
        <p:nvSpPr>
          <p:cNvPr id="44" name="Text Box 6"/>
          <p:cNvSpPr txBox="1">
            <a:spLocks noChangeArrowheads="1"/>
          </p:cNvSpPr>
          <p:nvPr/>
        </p:nvSpPr>
        <p:spPr bwMode="auto">
          <a:xfrm>
            <a:off x="2808893" y="486160"/>
            <a:ext cx="4137966" cy="369332"/>
          </a:xfrm>
          <a:prstGeom prst="rect">
            <a:avLst/>
          </a:prstGeom>
          <a:noFill/>
          <a:ln w="12700">
            <a:noFill/>
            <a:miter lim="800000"/>
            <a:headEnd/>
            <a:tailEnd/>
          </a:ln>
        </p:spPr>
        <p:txBody>
          <a:bodyPr wrap="square">
            <a:spAutoFit/>
          </a:bodyPr>
          <a:lstStyle/>
          <a:p>
            <a:pPr algn="ctr" eaLnBrk="0" hangingPunct="0"/>
            <a:r>
              <a:rPr lang="en-US" dirty="0" smtClean="0">
                <a:solidFill>
                  <a:srgbClr val="990033"/>
                </a:solidFill>
                <a:latin typeface="Arial Narrow" pitchFamily="34" charset="0"/>
              </a:rPr>
              <a:t>Active inference and sensory attenuation</a:t>
            </a:r>
            <a:endParaRPr lang="en-US" dirty="0">
              <a:solidFill>
                <a:srgbClr val="990033"/>
              </a:solidFill>
              <a:latin typeface="Arial Narrow" pitchFamily="34" charset="0"/>
            </a:endParaRPr>
          </a:p>
        </p:txBody>
      </p:sp>
      <p:sp>
        <p:nvSpPr>
          <p:cNvPr id="45" name="Text Box 67"/>
          <p:cNvSpPr txBox="1">
            <a:spLocks noChangeArrowheads="1"/>
          </p:cNvSpPr>
          <p:nvPr/>
        </p:nvSpPr>
        <p:spPr bwMode="auto">
          <a:xfrm>
            <a:off x="6213140" y="1718810"/>
            <a:ext cx="1935214" cy="276999"/>
          </a:xfrm>
          <a:prstGeom prst="rect">
            <a:avLst/>
          </a:prstGeom>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5400000" scaled="1"/>
            <a:tileRect/>
          </a:gra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Mirror neuron system</a:t>
            </a:r>
            <a:endParaRPr lang="en-GB" sz="1200" b="1" dirty="0">
              <a:solidFill>
                <a:schemeClr val="bg1"/>
              </a:solidFill>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9" restart="whenNotActive" fill="hold" evtFilter="cancelBubble" nodeType="interactiveSeq">
                <p:stCondLst>
                  <p:cond evt="onClick" delay="0">
                    <p:tgtEl>
                      <p:spTgt spid="330754"/>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996" fill="hold"/>
                                        <p:tgtEl>
                                          <p:spTgt spid="3"/>
                                        </p:tgtEl>
                                      </p:cBhvr>
                                    </p:cmd>
                                  </p:childTnLst>
                                </p:cTn>
                              </p:par>
                            </p:childTnLst>
                          </p:cTn>
                        </p:par>
                      </p:childTnLst>
                    </p:cTn>
                  </p:par>
                </p:childTnLst>
              </p:cTn>
              <p:nextCondLst>
                <p:cond evt="onClick" delay="0">
                  <p:tgtEl>
                    <p:spTgt spid="330754"/>
                  </p:tgtEl>
                </p:cond>
              </p:nextCondLst>
            </p:seq>
          </p:childTnLst>
        </p:cTn>
      </p:par>
    </p:tnLst>
    <p:bldLst>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8"/>
          <p:cNvSpPr>
            <a:spLocks noChangeArrowheads="1"/>
          </p:cNvSpPr>
          <p:nvPr/>
        </p:nvSpPr>
        <p:spPr bwMode="auto">
          <a:xfrm>
            <a:off x="2000673" y="1989014"/>
            <a:ext cx="5742638" cy="3060166"/>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altLang="ja-JP" dirty="0" smtClean="0">
              <a:solidFill>
                <a:srgbClr val="990033"/>
              </a:solidFill>
              <a:latin typeface="Arial Narrow" panose="020B0606020202030204" pitchFamily="34" charset="0"/>
              <a:ea typeface="MS Mincho"/>
              <a:cs typeface="MS Mincho"/>
            </a:endParaRPr>
          </a:p>
          <a:p>
            <a:r>
              <a:rPr lang="en-US" altLang="ja-JP" dirty="0" smtClean="0">
                <a:solidFill>
                  <a:schemeClr val="bg1">
                    <a:lumMod val="50000"/>
                  </a:schemeClr>
                </a:solidFill>
                <a:latin typeface="Arial Narrow" panose="020B0606020202030204" pitchFamily="34" charset="0"/>
                <a:ea typeface="MS Mincho"/>
                <a:cs typeface="MS Mincho"/>
              </a:rPr>
              <a:t>The </a:t>
            </a:r>
            <a:r>
              <a:rPr lang="en-US" altLang="ja-JP" dirty="0">
                <a:solidFill>
                  <a:schemeClr val="bg1">
                    <a:lumMod val="50000"/>
                  </a:schemeClr>
                </a:solidFill>
                <a:latin typeface="Arial Narrow" panose="020B0606020202030204" pitchFamily="34" charset="0"/>
                <a:ea typeface="MS Mincho"/>
                <a:cs typeface="MS Mincho"/>
              </a:rPr>
              <a:t>anatomy of inference	</a:t>
            </a:r>
            <a:r>
              <a:rPr lang="en-US" altLang="ja-JP" sz="1600" dirty="0">
                <a:solidFill>
                  <a:schemeClr val="bg1">
                    <a:lumMod val="50000"/>
                  </a:schemeClr>
                </a:solidFill>
                <a:latin typeface="Arial Narrow" panose="020B0606020202030204" pitchFamily="34" charset="0"/>
                <a:ea typeface="MS Mincho"/>
                <a:cs typeface="MS Mincho"/>
              </a:rPr>
              <a:t>predictive coding</a:t>
            </a:r>
          </a:p>
          <a:p>
            <a:r>
              <a:rPr lang="en-US" altLang="ja-JP" sz="1600" dirty="0">
                <a:solidFill>
                  <a:schemeClr val="bg1">
                    <a:lumMod val="50000"/>
                  </a:schemeClr>
                </a:solidFill>
                <a:latin typeface="Arial Narrow" panose="020B0606020202030204" pitchFamily="34" charset="0"/>
                <a:ea typeface="MS Mincho"/>
                <a:cs typeface="MS Mincho"/>
              </a:rPr>
              <a:t>			graphical models</a:t>
            </a:r>
          </a:p>
          <a:p>
            <a:r>
              <a:rPr lang="en-US" altLang="ja-JP" sz="1600" dirty="0">
                <a:solidFill>
                  <a:schemeClr val="bg1">
                    <a:lumMod val="50000"/>
                  </a:schemeClr>
                </a:solidFill>
                <a:latin typeface="Arial Narrow" panose="020B0606020202030204" pitchFamily="34" charset="0"/>
                <a:ea typeface="MS Mincho"/>
                <a:cs typeface="MS Mincho"/>
              </a:rPr>
              <a:t>			canonical microcircuits</a:t>
            </a:r>
          </a:p>
          <a:p>
            <a:endParaRPr lang="en-US" altLang="ja-JP" dirty="0">
              <a:solidFill>
                <a:srgbClr val="990033"/>
              </a:solidFill>
              <a:latin typeface="Arial Narrow" panose="020B0606020202030204" pitchFamily="34" charset="0"/>
              <a:ea typeface="MS Mincho"/>
              <a:cs typeface="MS Mincho"/>
            </a:endParaRPr>
          </a:p>
          <a:p>
            <a:r>
              <a:rPr lang="en-US" altLang="ja-JP" dirty="0">
                <a:solidFill>
                  <a:schemeClr val="bg1">
                    <a:lumMod val="50000"/>
                  </a:schemeClr>
                </a:solidFill>
                <a:latin typeface="Arial Narrow" panose="020B0606020202030204" pitchFamily="34" charset="0"/>
                <a:ea typeface="MS Mincho"/>
                <a:cs typeface="MS Mincho"/>
              </a:rPr>
              <a:t>Birdsong</a:t>
            </a:r>
            <a:r>
              <a:rPr lang="en-US" altLang="ja-JP" dirty="0">
                <a:solidFill>
                  <a:srgbClr val="990033"/>
                </a:solidFill>
                <a:latin typeface="Arial Narrow" panose="020B0606020202030204" pitchFamily="34" charset="0"/>
                <a:ea typeface="MS Mincho"/>
                <a:cs typeface="MS Mincho"/>
              </a:rPr>
              <a:t>			</a:t>
            </a:r>
            <a:r>
              <a:rPr lang="en-US" altLang="ja-JP" sz="1600" dirty="0">
                <a:solidFill>
                  <a:schemeClr val="bg1">
                    <a:lumMod val="50000"/>
                  </a:schemeClr>
                </a:solidFill>
                <a:latin typeface="Arial Narrow" panose="020B0606020202030204" pitchFamily="34" charset="0"/>
                <a:ea typeface="MS Mincho"/>
                <a:cs typeface="MS Mincho"/>
              </a:rPr>
              <a:t>perceptual </a:t>
            </a:r>
            <a:r>
              <a:rPr lang="en-US" altLang="ja-JP" sz="1600" dirty="0" smtClean="0">
                <a:solidFill>
                  <a:schemeClr val="bg1">
                    <a:lumMod val="50000"/>
                  </a:schemeClr>
                </a:solidFill>
                <a:latin typeface="Arial Narrow" panose="020B0606020202030204" pitchFamily="34" charset="0"/>
                <a:ea typeface="MS Mincho"/>
                <a:cs typeface="MS Mincho"/>
              </a:rPr>
              <a:t>categorization</a:t>
            </a:r>
            <a:r>
              <a:rPr lang="en-US" altLang="ja-JP" sz="1600" dirty="0" smtClean="0">
                <a:solidFill>
                  <a:srgbClr val="990033"/>
                </a:solidFill>
                <a:latin typeface="Arial Narrow" panose="020B0606020202030204" pitchFamily="34" charset="0"/>
                <a:ea typeface="MS Mincho"/>
                <a:cs typeface="MS Mincho"/>
              </a:rPr>
              <a:t> </a:t>
            </a:r>
            <a:endParaRPr lang="en-US" altLang="ja-JP" sz="1600" dirty="0" smtClean="0">
              <a:solidFill>
                <a:srgbClr val="990033"/>
              </a:solidFill>
              <a:latin typeface="Arial Narrow" panose="020B0606020202030204" pitchFamily="34" charset="0"/>
              <a:ea typeface="MS Mincho"/>
              <a:cs typeface="MS Mincho"/>
            </a:endParaRPr>
          </a:p>
          <a:p>
            <a:r>
              <a:rPr lang="en-US" altLang="ja-JP" sz="1600" dirty="0">
                <a:solidFill>
                  <a:srgbClr val="990033"/>
                </a:solidFill>
                <a:latin typeface="Arial Narrow" panose="020B0606020202030204" pitchFamily="34" charset="0"/>
                <a:ea typeface="MS Mincho"/>
                <a:cs typeface="MS Mincho"/>
              </a:rPr>
              <a:t>			</a:t>
            </a:r>
            <a:r>
              <a:rPr lang="en-US" altLang="ja-JP" sz="1600" dirty="0">
                <a:solidFill>
                  <a:schemeClr val="bg2">
                    <a:lumMod val="75000"/>
                  </a:schemeClr>
                </a:solidFill>
                <a:latin typeface="Arial Narrow" panose="020B0606020202030204" pitchFamily="34" charset="0"/>
                <a:ea typeface="MS Mincho"/>
                <a:cs typeface="MS Mincho"/>
              </a:rPr>
              <a:t>sensory attenuation</a:t>
            </a:r>
          </a:p>
          <a:p>
            <a:r>
              <a:rPr lang="en-US" altLang="ja-JP" sz="1600" dirty="0">
                <a:solidFill>
                  <a:schemeClr val="bg1">
                    <a:lumMod val="50000"/>
                  </a:schemeClr>
                </a:solidFill>
                <a:latin typeface="Arial Narrow" panose="020B0606020202030204" pitchFamily="34" charset="0"/>
                <a:ea typeface="MS Mincho"/>
                <a:cs typeface="MS Mincho"/>
              </a:rPr>
              <a:t>			</a:t>
            </a:r>
            <a:r>
              <a:rPr lang="en-US" altLang="ja-JP" sz="1600" dirty="0">
                <a:solidFill>
                  <a:srgbClr val="990033"/>
                </a:solidFill>
                <a:latin typeface="Arial Narrow" panose="020B0606020202030204" pitchFamily="34" charset="0"/>
                <a:ea typeface="MS Mincho"/>
                <a:cs typeface="MS Mincho"/>
              </a:rPr>
              <a:t>a birdsong duet</a:t>
            </a:r>
          </a:p>
        </p:txBody>
      </p:sp>
      <p:sp>
        <p:nvSpPr>
          <p:cNvPr id="78855" name="Text Box 3"/>
          <p:cNvSpPr txBox="1">
            <a:spLocks noChangeArrowheads="1"/>
          </p:cNvSpPr>
          <p:nvPr/>
        </p:nvSpPr>
        <p:spPr bwMode="auto">
          <a:xfrm>
            <a:off x="4299372" y="1196752"/>
            <a:ext cx="1239838" cy="461963"/>
          </a:xfrm>
          <a:prstGeom prst="rect">
            <a:avLst/>
          </a:prstGeom>
          <a:noFill/>
          <a:ln w="12700">
            <a:noFill/>
            <a:miter lim="800000"/>
            <a:headEnd/>
            <a:tailEnd/>
          </a:ln>
        </p:spPr>
        <p:txBody>
          <a:bodyPr wrap="none">
            <a:spAutoFit/>
          </a:bodyPr>
          <a:lstStyle/>
          <a:p>
            <a:pPr eaLnBrk="0" hangingPunct="0"/>
            <a:r>
              <a:rPr lang="en-US" sz="2400">
                <a:solidFill>
                  <a:srgbClr val="990033"/>
                </a:solidFill>
              </a:rPr>
              <a:t>Overview</a:t>
            </a:r>
            <a:endParaRPr lang="en-US" sz="2000">
              <a:solidFill>
                <a:srgbClr val="990033"/>
              </a:solidFill>
            </a:endParaRPr>
          </a:p>
        </p:txBody>
      </p:sp>
      <p:pic>
        <p:nvPicPr>
          <p:cNvPr id="78856" name="Picture 4" descr="Picture2"/>
          <p:cNvPicPr>
            <a:picLocks noChangeAspect="1" noChangeArrowheads="1"/>
          </p:cNvPicPr>
          <p:nvPr/>
        </p:nvPicPr>
        <p:blipFill>
          <a:blip r:embed="rId2" cstate="print"/>
          <a:srcRect/>
          <a:stretch>
            <a:fillRect/>
          </a:stretch>
        </p:blipFill>
        <p:spPr bwMode="auto">
          <a:xfrm>
            <a:off x="0" y="0"/>
            <a:ext cx="868363" cy="1954213"/>
          </a:xfrm>
          <a:prstGeom prst="rect">
            <a:avLst/>
          </a:prstGeom>
          <a:noFill/>
          <a:ln w="9525">
            <a:noFill/>
            <a:miter lim="800000"/>
            <a:headEnd/>
            <a:tailEnd/>
          </a:ln>
        </p:spPr>
      </p:pic>
    </p:spTree>
    <p:extLst>
      <p:ext uri="{BB962C8B-B14F-4D97-AF65-F5344CB8AC3E}">
        <p14:creationId xmlns:p14="http://schemas.microsoft.com/office/powerpoint/2010/main" val="35239145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Bird Song">
            <a:hlinkClick r:id="rId4" tooltip="weet weet weet tsee tsee"/>
          </p:cNvPr>
          <p:cNvPicPr>
            <a:picLocks noChangeAspect="1" noChangeArrowheads="1"/>
          </p:cNvPicPr>
          <p:nvPr/>
        </p:nvPicPr>
        <p:blipFill>
          <a:blip r:embed="rId5" cstate="print"/>
          <a:srcRect/>
          <a:stretch>
            <a:fillRect/>
          </a:stretch>
        </p:blipFill>
        <p:spPr bwMode="auto">
          <a:xfrm>
            <a:off x="70639" y="55354"/>
            <a:ext cx="1392237" cy="1800225"/>
          </a:xfrm>
          <a:prstGeom prst="ellipse">
            <a:avLst/>
          </a:prstGeom>
          <a:ln>
            <a:noFill/>
          </a:ln>
          <a:effectLst>
            <a:softEdge rad="112500"/>
          </a:effectLst>
        </p:spPr>
      </p:pic>
      <p:pic>
        <p:nvPicPr>
          <p:cNvPr id="321538" name="Picture 2"/>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2618910"/>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1539" name="Picture 3"/>
          <p:cNvPicPr>
            <a:picLocks noChangeAspect="1" noChangeArrowheads="1"/>
          </p:cNvPicPr>
          <p:nvPr/>
        </p:nvPicPr>
        <p:blipFill>
          <a:blip r:embed="rId7" cstate="print">
            <a:duotone>
              <a:prstClr val="black"/>
              <a:srgbClr val="FFCCCC">
                <a:tint val="45000"/>
                <a:satMod val="400000"/>
              </a:srgbClr>
            </a:duotone>
            <a:extLst>
              <a:ext uri="{28A0092B-C50C-407E-A947-70E740481C1C}">
                <a14:useLocalDpi xmlns:a14="http://schemas.microsoft.com/office/drawing/2010/main" val="0"/>
              </a:ext>
            </a:extLst>
          </a:blip>
          <a:srcRect/>
          <a:stretch>
            <a:fillRect/>
          </a:stretch>
        </p:blipFill>
        <p:spPr bwMode="auto">
          <a:xfrm>
            <a:off x="7653302" y="548667"/>
            <a:ext cx="916779" cy="11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653303" y="5004175"/>
            <a:ext cx="916779" cy="11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1622465" y="2607326"/>
            <a:ext cx="169240" cy="303144"/>
            <a:chOff x="7106966" y="2205626"/>
            <a:chExt cx="169240" cy="303144"/>
          </a:xfrm>
        </p:grpSpPr>
        <p:sp>
          <p:nvSpPr>
            <p:cNvPr id="17"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8"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pic>
        <p:nvPicPr>
          <p:cNvPr id="21" name="Picture 2"/>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4657365"/>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p:nvGrpSpPr>
        <p:grpSpPr>
          <a:xfrm>
            <a:off x="2297705" y="4959170"/>
            <a:ext cx="169240" cy="303144"/>
            <a:chOff x="7106966" y="2205626"/>
            <a:chExt cx="169240" cy="303144"/>
          </a:xfrm>
        </p:grpSpPr>
        <p:sp>
          <p:nvSpPr>
            <p:cNvPr id="23"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24"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pic>
        <p:nvPicPr>
          <p:cNvPr id="32154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4051" y="514351"/>
            <a:ext cx="3686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jun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6393160" y="773705"/>
            <a:ext cx="304800" cy="304800"/>
          </a:xfrm>
          <a:prstGeom prst="rect">
            <a:avLst/>
          </a:prstGeom>
        </p:spPr>
      </p:pic>
      <p:grpSp>
        <p:nvGrpSpPr>
          <p:cNvPr id="29" name="Group 28"/>
          <p:cNvGrpSpPr/>
          <p:nvPr/>
        </p:nvGrpSpPr>
        <p:grpSpPr>
          <a:xfrm>
            <a:off x="3197805" y="2570163"/>
            <a:ext cx="3645405" cy="3530600"/>
            <a:chOff x="3197805" y="278650"/>
            <a:chExt cx="3645405" cy="6210690"/>
          </a:xfrm>
        </p:grpSpPr>
        <p:sp>
          <p:nvSpPr>
            <p:cNvPr id="30" name="Rectangle 29"/>
            <p:cNvSpPr/>
            <p:nvPr/>
          </p:nvSpPr>
          <p:spPr>
            <a:xfrm>
              <a:off x="3197805" y="278650"/>
              <a:ext cx="3645405" cy="62106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898105" y="278650"/>
              <a:ext cx="945105" cy="621069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097906" y="278650"/>
              <a:ext cx="927720" cy="621069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ectangle 8"/>
          <p:cNvSpPr>
            <a:spLocks noChangeArrowheads="1"/>
          </p:cNvSpPr>
          <p:nvPr/>
        </p:nvSpPr>
        <p:spPr bwMode="auto">
          <a:xfrm>
            <a:off x="3194051" y="514351"/>
            <a:ext cx="3686175" cy="1477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10"/>
          <p:cNvSpPr>
            <a:spLocks noChangeArrowheads="1"/>
          </p:cNvSpPr>
          <p:nvPr/>
        </p:nvSpPr>
        <p:spPr bwMode="auto">
          <a:xfrm>
            <a:off x="4887913" y="2116138"/>
            <a:ext cx="347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time (sec)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11"/>
          <p:cNvSpPr>
            <a:spLocks noChangeArrowheads="1"/>
          </p:cNvSpPr>
          <p:nvPr/>
        </p:nvSpPr>
        <p:spPr bwMode="auto">
          <a:xfrm rot="16200000">
            <a:off x="2679701" y="1165226"/>
            <a:ext cx="5270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Frequency (Hz)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12"/>
          <p:cNvSpPr>
            <a:spLocks noChangeArrowheads="1"/>
          </p:cNvSpPr>
          <p:nvPr/>
        </p:nvSpPr>
        <p:spPr bwMode="auto">
          <a:xfrm>
            <a:off x="4845051" y="315913"/>
            <a:ext cx="4413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percept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Line 13"/>
          <p:cNvSpPr>
            <a:spLocks noChangeShapeType="1"/>
          </p:cNvSpPr>
          <p:nvPr/>
        </p:nvSpPr>
        <p:spPr bwMode="auto">
          <a:xfrm>
            <a:off x="3194051" y="514351"/>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p:nvSpPr>
        <p:spPr bwMode="auto">
          <a:xfrm>
            <a:off x="3194051" y="199231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5"/>
          <p:cNvSpPr>
            <a:spLocks noChangeShapeType="1"/>
          </p:cNvSpPr>
          <p:nvPr/>
        </p:nvSpPr>
        <p:spPr bwMode="auto">
          <a:xfrm flipV="1">
            <a:off x="6880226"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6"/>
          <p:cNvSpPr>
            <a:spLocks noChangeShapeType="1"/>
          </p:cNvSpPr>
          <p:nvPr/>
        </p:nvSpPr>
        <p:spPr bwMode="auto">
          <a:xfrm flipV="1">
            <a:off x="3194051"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7"/>
          <p:cNvSpPr>
            <a:spLocks noChangeShapeType="1"/>
          </p:cNvSpPr>
          <p:nvPr/>
        </p:nvSpPr>
        <p:spPr bwMode="auto">
          <a:xfrm>
            <a:off x="3194051" y="199231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8"/>
          <p:cNvSpPr>
            <a:spLocks noChangeShapeType="1"/>
          </p:cNvSpPr>
          <p:nvPr/>
        </p:nvSpPr>
        <p:spPr bwMode="auto">
          <a:xfrm flipV="1">
            <a:off x="3194051"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9"/>
          <p:cNvSpPr>
            <a:spLocks noChangeShapeType="1"/>
          </p:cNvSpPr>
          <p:nvPr/>
        </p:nvSpPr>
        <p:spPr bwMode="auto">
          <a:xfrm flipV="1">
            <a:off x="3652838"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0"/>
          <p:cNvSpPr>
            <a:spLocks noChangeShapeType="1"/>
          </p:cNvSpPr>
          <p:nvPr/>
        </p:nvSpPr>
        <p:spPr bwMode="auto">
          <a:xfrm>
            <a:off x="3652838"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21"/>
          <p:cNvSpPr>
            <a:spLocks noChangeArrowheads="1"/>
          </p:cNvSpPr>
          <p:nvPr/>
        </p:nvSpPr>
        <p:spPr bwMode="auto">
          <a:xfrm>
            <a:off x="3633788"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Line 22"/>
          <p:cNvSpPr>
            <a:spLocks noChangeShapeType="1"/>
          </p:cNvSpPr>
          <p:nvPr/>
        </p:nvSpPr>
        <p:spPr bwMode="auto">
          <a:xfrm flipV="1">
            <a:off x="4111626"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23"/>
          <p:cNvSpPr>
            <a:spLocks noChangeShapeType="1"/>
          </p:cNvSpPr>
          <p:nvPr/>
        </p:nvSpPr>
        <p:spPr bwMode="auto">
          <a:xfrm>
            <a:off x="4111626"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24"/>
          <p:cNvSpPr>
            <a:spLocks noChangeArrowheads="1"/>
          </p:cNvSpPr>
          <p:nvPr/>
        </p:nvSpPr>
        <p:spPr bwMode="auto">
          <a:xfrm>
            <a:off x="4094163"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Line 25"/>
          <p:cNvSpPr>
            <a:spLocks noChangeShapeType="1"/>
          </p:cNvSpPr>
          <p:nvPr/>
        </p:nvSpPr>
        <p:spPr bwMode="auto">
          <a:xfrm flipV="1">
            <a:off x="4578351"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6"/>
          <p:cNvSpPr>
            <a:spLocks noChangeShapeType="1"/>
          </p:cNvSpPr>
          <p:nvPr/>
        </p:nvSpPr>
        <p:spPr bwMode="auto">
          <a:xfrm>
            <a:off x="4578351"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Rectangle 27"/>
          <p:cNvSpPr>
            <a:spLocks noChangeArrowheads="1"/>
          </p:cNvSpPr>
          <p:nvPr/>
        </p:nvSpPr>
        <p:spPr bwMode="auto">
          <a:xfrm>
            <a:off x="4559301"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Line 28"/>
          <p:cNvSpPr>
            <a:spLocks noChangeShapeType="1"/>
          </p:cNvSpPr>
          <p:nvPr/>
        </p:nvSpPr>
        <p:spPr bwMode="auto">
          <a:xfrm flipV="1">
            <a:off x="5037138"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29"/>
          <p:cNvSpPr>
            <a:spLocks noChangeShapeType="1"/>
          </p:cNvSpPr>
          <p:nvPr/>
        </p:nvSpPr>
        <p:spPr bwMode="auto">
          <a:xfrm>
            <a:off x="5037138"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Rectangle 30"/>
          <p:cNvSpPr>
            <a:spLocks noChangeArrowheads="1"/>
          </p:cNvSpPr>
          <p:nvPr/>
        </p:nvSpPr>
        <p:spPr bwMode="auto">
          <a:xfrm>
            <a:off x="5018088"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31"/>
          <p:cNvSpPr>
            <a:spLocks noChangeShapeType="1"/>
          </p:cNvSpPr>
          <p:nvPr/>
        </p:nvSpPr>
        <p:spPr bwMode="auto">
          <a:xfrm flipV="1">
            <a:off x="5495926"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32"/>
          <p:cNvSpPr>
            <a:spLocks noChangeShapeType="1"/>
          </p:cNvSpPr>
          <p:nvPr/>
        </p:nvSpPr>
        <p:spPr bwMode="auto">
          <a:xfrm>
            <a:off x="5495926"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Rectangle 33"/>
          <p:cNvSpPr>
            <a:spLocks noChangeArrowheads="1"/>
          </p:cNvSpPr>
          <p:nvPr/>
        </p:nvSpPr>
        <p:spPr bwMode="auto">
          <a:xfrm>
            <a:off x="5476876"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8" name="Line 34"/>
          <p:cNvSpPr>
            <a:spLocks noChangeShapeType="1"/>
          </p:cNvSpPr>
          <p:nvPr/>
        </p:nvSpPr>
        <p:spPr bwMode="auto">
          <a:xfrm flipV="1">
            <a:off x="5961063"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35"/>
          <p:cNvSpPr>
            <a:spLocks noChangeShapeType="1"/>
          </p:cNvSpPr>
          <p:nvPr/>
        </p:nvSpPr>
        <p:spPr bwMode="auto">
          <a:xfrm>
            <a:off x="5961063"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36"/>
          <p:cNvSpPr>
            <a:spLocks noChangeArrowheads="1"/>
          </p:cNvSpPr>
          <p:nvPr/>
        </p:nvSpPr>
        <p:spPr bwMode="auto">
          <a:xfrm>
            <a:off x="5942013"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Line 37"/>
          <p:cNvSpPr>
            <a:spLocks noChangeShapeType="1"/>
          </p:cNvSpPr>
          <p:nvPr/>
        </p:nvSpPr>
        <p:spPr bwMode="auto">
          <a:xfrm flipV="1">
            <a:off x="6419851"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38"/>
          <p:cNvSpPr>
            <a:spLocks noChangeShapeType="1"/>
          </p:cNvSpPr>
          <p:nvPr/>
        </p:nvSpPr>
        <p:spPr bwMode="auto">
          <a:xfrm>
            <a:off x="6419851"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Rectangle 39"/>
          <p:cNvSpPr>
            <a:spLocks noChangeArrowheads="1"/>
          </p:cNvSpPr>
          <p:nvPr/>
        </p:nvSpPr>
        <p:spPr bwMode="auto">
          <a:xfrm>
            <a:off x="6402388"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36" name="Line 40"/>
          <p:cNvSpPr>
            <a:spLocks noChangeShapeType="1"/>
          </p:cNvSpPr>
          <p:nvPr/>
        </p:nvSpPr>
        <p:spPr bwMode="auto">
          <a:xfrm>
            <a:off x="3194051" y="19796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37" name="Line 41"/>
          <p:cNvSpPr>
            <a:spLocks noChangeShapeType="1"/>
          </p:cNvSpPr>
          <p:nvPr/>
        </p:nvSpPr>
        <p:spPr bwMode="auto">
          <a:xfrm flipH="1">
            <a:off x="6842126" y="19796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40" name="Rectangle 42"/>
          <p:cNvSpPr>
            <a:spLocks noChangeArrowheads="1"/>
          </p:cNvSpPr>
          <p:nvPr/>
        </p:nvSpPr>
        <p:spPr bwMode="auto">
          <a:xfrm>
            <a:off x="3019426" y="1930401"/>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41" name="Line 43"/>
          <p:cNvSpPr>
            <a:spLocks noChangeShapeType="1"/>
          </p:cNvSpPr>
          <p:nvPr/>
        </p:nvSpPr>
        <p:spPr bwMode="auto">
          <a:xfrm>
            <a:off x="3194051" y="16875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42" name="Line 44"/>
          <p:cNvSpPr>
            <a:spLocks noChangeShapeType="1"/>
          </p:cNvSpPr>
          <p:nvPr/>
        </p:nvSpPr>
        <p:spPr bwMode="auto">
          <a:xfrm flipH="1">
            <a:off x="6842126" y="16875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43" name="Rectangle 45"/>
          <p:cNvSpPr>
            <a:spLocks noChangeArrowheads="1"/>
          </p:cNvSpPr>
          <p:nvPr/>
        </p:nvSpPr>
        <p:spPr bwMode="auto">
          <a:xfrm>
            <a:off x="3019426" y="1638301"/>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44" name="Line 46"/>
          <p:cNvSpPr>
            <a:spLocks noChangeShapeType="1"/>
          </p:cNvSpPr>
          <p:nvPr/>
        </p:nvSpPr>
        <p:spPr bwMode="auto">
          <a:xfrm>
            <a:off x="3194051" y="13970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46" name="Line 47"/>
          <p:cNvSpPr>
            <a:spLocks noChangeShapeType="1"/>
          </p:cNvSpPr>
          <p:nvPr/>
        </p:nvSpPr>
        <p:spPr bwMode="auto">
          <a:xfrm flipH="1">
            <a:off x="6842126" y="13970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47" name="Rectangle 48"/>
          <p:cNvSpPr>
            <a:spLocks noChangeArrowheads="1"/>
          </p:cNvSpPr>
          <p:nvPr/>
        </p:nvSpPr>
        <p:spPr bwMode="auto">
          <a:xfrm>
            <a:off x="3019426" y="1346201"/>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48" name="Line 49"/>
          <p:cNvSpPr>
            <a:spLocks noChangeShapeType="1"/>
          </p:cNvSpPr>
          <p:nvPr/>
        </p:nvSpPr>
        <p:spPr bwMode="auto">
          <a:xfrm>
            <a:off x="3194051" y="11049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49" name="Line 50"/>
          <p:cNvSpPr>
            <a:spLocks noChangeShapeType="1"/>
          </p:cNvSpPr>
          <p:nvPr/>
        </p:nvSpPr>
        <p:spPr bwMode="auto">
          <a:xfrm flipH="1">
            <a:off x="6842126" y="11049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0" name="Rectangle 51"/>
          <p:cNvSpPr>
            <a:spLocks noChangeArrowheads="1"/>
          </p:cNvSpPr>
          <p:nvPr/>
        </p:nvSpPr>
        <p:spPr bwMode="auto">
          <a:xfrm>
            <a:off x="3019426" y="1055688"/>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51" name="Line 52"/>
          <p:cNvSpPr>
            <a:spLocks noChangeShapeType="1"/>
          </p:cNvSpPr>
          <p:nvPr/>
        </p:nvSpPr>
        <p:spPr bwMode="auto">
          <a:xfrm>
            <a:off x="3194051" y="8128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2" name="Line 53"/>
          <p:cNvSpPr>
            <a:spLocks noChangeShapeType="1"/>
          </p:cNvSpPr>
          <p:nvPr/>
        </p:nvSpPr>
        <p:spPr bwMode="auto">
          <a:xfrm flipH="1">
            <a:off x="6842126" y="8128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3" name="Rectangle 54"/>
          <p:cNvSpPr>
            <a:spLocks noChangeArrowheads="1"/>
          </p:cNvSpPr>
          <p:nvPr/>
        </p:nvSpPr>
        <p:spPr bwMode="auto">
          <a:xfrm>
            <a:off x="3019426" y="763588"/>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54" name="Line 55"/>
          <p:cNvSpPr>
            <a:spLocks noChangeShapeType="1"/>
          </p:cNvSpPr>
          <p:nvPr/>
        </p:nvSpPr>
        <p:spPr bwMode="auto">
          <a:xfrm>
            <a:off x="3194051" y="5207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5" name="Line 56"/>
          <p:cNvSpPr>
            <a:spLocks noChangeShapeType="1"/>
          </p:cNvSpPr>
          <p:nvPr/>
        </p:nvSpPr>
        <p:spPr bwMode="auto">
          <a:xfrm flipH="1">
            <a:off x="6842126" y="5207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6" name="Rectangle 57"/>
          <p:cNvSpPr>
            <a:spLocks noChangeArrowheads="1"/>
          </p:cNvSpPr>
          <p:nvPr/>
        </p:nvSpPr>
        <p:spPr bwMode="auto">
          <a:xfrm>
            <a:off x="3019426" y="471488"/>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1557" name="Line 58"/>
          <p:cNvSpPr>
            <a:spLocks noChangeShapeType="1"/>
          </p:cNvSpPr>
          <p:nvPr/>
        </p:nvSpPr>
        <p:spPr bwMode="auto">
          <a:xfrm>
            <a:off x="3194051" y="514351"/>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8" name="Line 59"/>
          <p:cNvSpPr>
            <a:spLocks noChangeShapeType="1"/>
          </p:cNvSpPr>
          <p:nvPr/>
        </p:nvSpPr>
        <p:spPr bwMode="auto">
          <a:xfrm>
            <a:off x="3194051" y="199231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59" name="Line 60"/>
          <p:cNvSpPr>
            <a:spLocks noChangeShapeType="1"/>
          </p:cNvSpPr>
          <p:nvPr/>
        </p:nvSpPr>
        <p:spPr bwMode="auto">
          <a:xfrm flipV="1">
            <a:off x="6880226"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0" name="Line 61"/>
          <p:cNvSpPr>
            <a:spLocks noChangeShapeType="1"/>
          </p:cNvSpPr>
          <p:nvPr/>
        </p:nvSpPr>
        <p:spPr bwMode="auto">
          <a:xfrm flipV="1">
            <a:off x="3194051"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1" name="Rectangle 62"/>
          <p:cNvSpPr>
            <a:spLocks noChangeArrowheads="1"/>
          </p:cNvSpPr>
          <p:nvPr/>
        </p:nvSpPr>
        <p:spPr bwMode="auto">
          <a:xfrm>
            <a:off x="3194051" y="2570163"/>
            <a:ext cx="3686175" cy="1476375"/>
          </a:xfrm>
          <a:prstGeom prst="rect">
            <a:avLst/>
          </a:prstGeom>
          <a:solidFill>
            <a:srgbClr val="FFFFFF">
              <a:alpha val="76078"/>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1562" name="Rectangle 63"/>
          <p:cNvSpPr>
            <a:spLocks noChangeArrowheads="1"/>
          </p:cNvSpPr>
          <p:nvPr/>
        </p:nvSpPr>
        <p:spPr bwMode="auto">
          <a:xfrm>
            <a:off x="3194051" y="2570163"/>
            <a:ext cx="3686175" cy="147637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3" name="Line 64"/>
          <p:cNvSpPr>
            <a:spLocks noChangeShapeType="1"/>
          </p:cNvSpPr>
          <p:nvPr/>
        </p:nvSpPr>
        <p:spPr bwMode="auto">
          <a:xfrm>
            <a:off x="3194051" y="25701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4" name="Line 65"/>
          <p:cNvSpPr>
            <a:spLocks noChangeShapeType="1"/>
          </p:cNvSpPr>
          <p:nvPr/>
        </p:nvSpPr>
        <p:spPr bwMode="auto">
          <a:xfrm>
            <a:off x="3194051" y="404653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5" name="Line 66"/>
          <p:cNvSpPr>
            <a:spLocks noChangeShapeType="1"/>
          </p:cNvSpPr>
          <p:nvPr/>
        </p:nvSpPr>
        <p:spPr bwMode="auto">
          <a:xfrm flipV="1">
            <a:off x="6880226"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6" name="Line 67"/>
          <p:cNvSpPr>
            <a:spLocks noChangeShapeType="1"/>
          </p:cNvSpPr>
          <p:nvPr/>
        </p:nvSpPr>
        <p:spPr bwMode="auto">
          <a:xfrm flipV="1">
            <a:off x="3194051"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567" name="Line 68"/>
          <p:cNvSpPr>
            <a:spLocks noChangeShapeType="1"/>
          </p:cNvSpPr>
          <p:nvPr/>
        </p:nvSpPr>
        <p:spPr bwMode="auto">
          <a:xfrm>
            <a:off x="3194051" y="404653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0" name="Line 69"/>
          <p:cNvSpPr>
            <a:spLocks noChangeShapeType="1"/>
          </p:cNvSpPr>
          <p:nvPr/>
        </p:nvSpPr>
        <p:spPr bwMode="auto">
          <a:xfrm flipV="1">
            <a:off x="3194051"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1" name="Line 70"/>
          <p:cNvSpPr>
            <a:spLocks noChangeShapeType="1"/>
          </p:cNvSpPr>
          <p:nvPr/>
        </p:nvSpPr>
        <p:spPr bwMode="auto">
          <a:xfrm flipV="1">
            <a:off x="3194051"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2" name="Line 71"/>
          <p:cNvSpPr>
            <a:spLocks noChangeShapeType="1"/>
          </p:cNvSpPr>
          <p:nvPr/>
        </p:nvSpPr>
        <p:spPr bwMode="auto">
          <a:xfrm>
            <a:off x="3194051"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3" name="Rectangle 72"/>
          <p:cNvSpPr>
            <a:spLocks noChangeArrowheads="1"/>
          </p:cNvSpPr>
          <p:nvPr/>
        </p:nvSpPr>
        <p:spPr bwMode="auto">
          <a:xfrm>
            <a:off x="3175001"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64" name="Line 73"/>
          <p:cNvSpPr>
            <a:spLocks noChangeShapeType="1"/>
          </p:cNvSpPr>
          <p:nvPr/>
        </p:nvSpPr>
        <p:spPr bwMode="auto">
          <a:xfrm flipV="1">
            <a:off x="3652838"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5" name="Line 74"/>
          <p:cNvSpPr>
            <a:spLocks noChangeShapeType="1"/>
          </p:cNvSpPr>
          <p:nvPr/>
        </p:nvSpPr>
        <p:spPr bwMode="auto">
          <a:xfrm>
            <a:off x="3652838"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6" name="Rectangle 75"/>
          <p:cNvSpPr>
            <a:spLocks noChangeArrowheads="1"/>
          </p:cNvSpPr>
          <p:nvPr/>
        </p:nvSpPr>
        <p:spPr bwMode="auto">
          <a:xfrm>
            <a:off x="3633788"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67" name="Line 76"/>
          <p:cNvSpPr>
            <a:spLocks noChangeShapeType="1"/>
          </p:cNvSpPr>
          <p:nvPr/>
        </p:nvSpPr>
        <p:spPr bwMode="auto">
          <a:xfrm flipV="1">
            <a:off x="4111626"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8" name="Line 77"/>
          <p:cNvSpPr>
            <a:spLocks noChangeShapeType="1"/>
          </p:cNvSpPr>
          <p:nvPr/>
        </p:nvSpPr>
        <p:spPr bwMode="auto">
          <a:xfrm>
            <a:off x="4111626"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9" name="Rectangle 78"/>
          <p:cNvSpPr>
            <a:spLocks noChangeArrowheads="1"/>
          </p:cNvSpPr>
          <p:nvPr/>
        </p:nvSpPr>
        <p:spPr bwMode="auto">
          <a:xfrm>
            <a:off x="4094163"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70" name="Line 79"/>
          <p:cNvSpPr>
            <a:spLocks noChangeShapeType="1"/>
          </p:cNvSpPr>
          <p:nvPr/>
        </p:nvSpPr>
        <p:spPr bwMode="auto">
          <a:xfrm flipV="1">
            <a:off x="4572001"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1" name="Line 80"/>
          <p:cNvSpPr>
            <a:spLocks noChangeShapeType="1"/>
          </p:cNvSpPr>
          <p:nvPr/>
        </p:nvSpPr>
        <p:spPr bwMode="auto">
          <a:xfrm>
            <a:off x="4572001"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2" name="Rectangle 81"/>
          <p:cNvSpPr>
            <a:spLocks noChangeArrowheads="1"/>
          </p:cNvSpPr>
          <p:nvPr/>
        </p:nvSpPr>
        <p:spPr bwMode="auto">
          <a:xfrm>
            <a:off x="4552951"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73" name="Line 82"/>
          <p:cNvSpPr>
            <a:spLocks noChangeShapeType="1"/>
          </p:cNvSpPr>
          <p:nvPr/>
        </p:nvSpPr>
        <p:spPr bwMode="auto">
          <a:xfrm flipV="1">
            <a:off x="5037138"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4" name="Line 83"/>
          <p:cNvSpPr>
            <a:spLocks noChangeShapeType="1"/>
          </p:cNvSpPr>
          <p:nvPr/>
        </p:nvSpPr>
        <p:spPr bwMode="auto">
          <a:xfrm>
            <a:off x="5037138"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5" name="Rectangle 84"/>
          <p:cNvSpPr>
            <a:spLocks noChangeArrowheads="1"/>
          </p:cNvSpPr>
          <p:nvPr/>
        </p:nvSpPr>
        <p:spPr bwMode="auto">
          <a:xfrm>
            <a:off x="5018088"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76" name="Line 85"/>
          <p:cNvSpPr>
            <a:spLocks noChangeShapeType="1"/>
          </p:cNvSpPr>
          <p:nvPr/>
        </p:nvSpPr>
        <p:spPr bwMode="auto">
          <a:xfrm flipV="1">
            <a:off x="5495926"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7" name="Line 86"/>
          <p:cNvSpPr>
            <a:spLocks noChangeShapeType="1"/>
          </p:cNvSpPr>
          <p:nvPr/>
        </p:nvSpPr>
        <p:spPr bwMode="auto">
          <a:xfrm>
            <a:off x="5495926"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8" name="Rectangle 87"/>
          <p:cNvSpPr>
            <a:spLocks noChangeArrowheads="1"/>
          </p:cNvSpPr>
          <p:nvPr/>
        </p:nvSpPr>
        <p:spPr bwMode="auto">
          <a:xfrm>
            <a:off x="5476876"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79" name="Line 88"/>
          <p:cNvSpPr>
            <a:spLocks noChangeShapeType="1"/>
          </p:cNvSpPr>
          <p:nvPr/>
        </p:nvSpPr>
        <p:spPr bwMode="auto">
          <a:xfrm flipV="1">
            <a:off x="5954713"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0" name="Line 89"/>
          <p:cNvSpPr>
            <a:spLocks noChangeShapeType="1"/>
          </p:cNvSpPr>
          <p:nvPr/>
        </p:nvSpPr>
        <p:spPr bwMode="auto">
          <a:xfrm>
            <a:off x="5954713"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1" name="Rectangle 90"/>
          <p:cNvSpPr>
            <a:spLocks noChangeArrowheads="1"/>
          </p:cNvSpPr>
          <p:nvPr/>
        </p:nvSpPr>
        <p:spPr bwMode="auto">
          <a:xfrm>
            <a:off x="5937251"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82" name="Line 91"/>
          <p:cNvSpPr>
            <a:spLocks noChangeShapeType="1"/>
          </p:cNvSpPr>
          <p:nvPr/>
        </p:nvSpPr>
        <p:spPr bwMode="auto">
          <a:xfrm flipV="1">
            <a:off x="6413501"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3" name="Line 92"/>
          <p:cNvSpPr>
            <a:spLocks noChangeShapeType="1"/>
          </p:cNvSpPr>
          <p:nvPr/>
        </p:nvSpPr>
        <p:spPr bwMode="auto">
          <a:xfrm>
            <a:off x="6413501"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4" name="Rectangle 93"/>
          <p:cNvSpPr>
            <a:spLocks noChangeArrowheads="1"/>
          </p:cNvSpPr>
          <p:nvPr/>
        </p:nvSpPr>
        <p:spPr bwMode="auto">
          <a:xfrm>
            <a:off x="6396038"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85" name="Line 94"/>
          <p:cNvSpPr>
            <a:spLocks noChangeShapeType="1"/>
          </p:cNvSpPr>
          <p:nvPr/>
        </p:nvSpPr>
        <p:spPr bwMode="auto">
          <a:xfrm flipV="1">
            <a:off x="6880226"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6" name="Line 95"/>
          <p:cNvSpPr>
            <a:spLocks noChangeShapeType="1"/>
          </p:cNvSpPr>
          <p:nvPr/>
        </p:nvSpPr>
        <p:spPr bwMode="auto">
          <a:xfrm>
            <a:off x="6880226"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7" name="Rectangle 96"/>
          <p:cNvSpPr>
            <a:spLocks noChangeArrowheads="1"/>
          </p:cNvSpPr>
          <p:nvPr/>
        </p:nvSpPr>
        <p:spPr bwMode="auto">
          <a:xfrm>
            <a:off x="6861176"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88" name="Line 97"/>
          <p:cNvSpPr>
            <a:spLocks noChangeShapeType="1"/>
          </p:cNvSpPr>
          <p:nvPr/>
        </p:nvSpPr>
        <p:spPr bwMode="auto">
          <a:xfrm>
            <a:off x="3194051" y="404653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9" name="Line 98"/>
          <p:cNvSpPr>
            <a:spLocks noChangeShapeType="1"/>
          </p:cNvSpPr>
          <p:nvPr/>
        </p:nvSpPr>
        <p:spPr bwMode="auto">
          <a:xfrm flipH="1">
            <a:off x="6842126" y="404653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0" name="Rectangle 99"/>
          <p:cNvSpPr>
            <a:spLocks noChangeArrowheads="1"/>
          </p:cNvSpPr>
          <p:nvPr/>
        </p:nvSpPr>
        <p:spPr bwMode="auto">
          <a:xfrm>
            <a:off x="3070226" y="3997326"/>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91" name="Line 100"/>
          <p:cNvSpPr>
            <a:spLocks noChangeShapeType="1"/>
          </p:cNvSpPr>
          <p:nvPr/>
        </p:nvSpPr>
        <p:spPr bwMode="auto">
          <a:xfrm>
            <a:off x="3194051" y="354965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2" name="Line 101"/>
          <p:cNvSpPr>
            <a:spLocks noChangeShapeType="1"/>
          </p:cNvSpPr>
          <p:nvPr/>
        </p:nvSpPr>
        <p:spPr bwMode="auto">
          <a:xfrm flipH="1">
            <a:off x="6842126" y="35496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3" name="Rectangle 102"/>
          <p:cNvSpPr>
            <a:spLocks noChangeArrowheads="1"/>
          </p:cNvSpPr>
          <p:nvPr/>
        </p:nvSpPr>
        <p:spPr bwMode="auto">
          <a:xfrm>
            <a:off x="3132138" y="35004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94" name="Line 103"/>
          <p:cNvSpPr>
            <a:spLocks noChangeShapeType="1"/>
          </p:cNvSpPr>
          <p:nvPr/>
        </p:nvSpPr>
        <p:spPr bwMode="auto">
          <a:xfrm>
            <a:off x="3194051" y="30591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5" name="Line 104"/>
          <p:cNvSpPr>
            <a:spLocks noChangeShapeType="1"/>
          </p:cNvSpPr>
          <p:nvPr/>
        </p:nvSpPr>
        <p:spPr bwMode="auto">
          <a:xfrm flipH="1">
            <a:off x="6842126" y="30591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6" name="Rectangle 105"/>
          <p:cNvSpPr>
            <a:spLocks noChangeArrowheads="1"/>
          </p:cNvSpPr>
          <p:nvPr/>
        </p:nvSpPr>
        <p:spPr bwMode="auto">
          <a:xfrm>
            <a:off x="3094038" y="3009901"/>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97" name="Line 106"/>
          <p:cNvSpPr>
            <a:spLocks noChangeShapeType="1"/>
          </p:cNvSpPr>
          <p:nvPr/>
        </p:nvSpPr>
        <p:spPr bwMode="auto">
          <a:xfrm>
            <a:off x="3194051" y="257016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8" name="Line 107"/>
          <p:cNvSpPr>
            <a:spLocks noChangeShapeType="1"/>
          </p:cNvSpPr>
          <p:nvPr/>
        </p:nvSpPr>
        <p:spPr bwMode="auto">
          <a:xfrm flipH="1">
            <a:off x="6842126" y="257016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9" name="Rectangle 108"/>
          <p:cNvSpPr>
            <a:spLocks noChangeArrowheads="1"/>
          </p:cNvSpPr>
          <p:nvPr/>
        </p:nvSpPr>
        <p:spPr bwMode="auto">
          <a:xfrm>
            <a:off x="3057526" y="2519363"/>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00" name="Line 109"/>
          <p:cNvSpPr>
            <a:spLocks noChangeShapeType="1"/>
          </p:cNvSpPr>
          <p:nvPr/>
        </p:nvSpPr>
        <p:spPr bwMode="auto">
          <a:xfrm>
            <a:off x="3194051" y="25701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1" name="Line 110"/>
          <p:cNvSpPr>
            <a:spLocks noChangeShapeType="1"/>
          </p:cNvSpPr>
          <p:nvPr/>
        </p:nvSpPr>
        <p:spPr bwMode="auto">
          <a:xfrm>
            <a:off x="3194051" y="404653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2" name="Line 111"/>
          <p:cNvSpPr>
            <a:spLocks noChangeShapeType="1"/>
          </p:cNvSpPr>
          <p:nvPr/>
        </p:nvSpPr>
        <p:spPr bwMode="auto">
          <a:xfrm flipV="1">
            <a:off x="6880226"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3" name="Line 112"/>
          <p:cNvSpPr>
            <a:spLocks noChangeShapeType="1"/>
          </p:cNvSpPr>
          <p:nvPr/>
        </p:nvSpPr>
        <p:spPr bwMode="auto">
          <a:xfrm flipV="1">
            <a:off x="3194051"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4" name="Freeform 113"/>
          <p:cNvSpPr>
            <a:spLocks/>
          </p:cNvSpPr>
          <p:nvPr/>
        </p:nvSpPr>
        <p:spPr bwMode="auto">
          <a:xfrm>
            <a:off x="3200401" y="3400426"/>
            <a:ext cx="911225" cy="323850"/>
          </a:xfrm>
          <a:custGeom>
            <a:avLst/>
            <a:gdLst>
              <a:gd name="T0" fmla="*/ 8 w 574"/>
              <a:gd name="T1" fmla="*/ 90 h 204"/>
              <a:gd name="T2" fmla="*/ 19 w 574"/>
              <a:gd name="T3" fmla="*/ 59 h 204"/>
              <a:gd name="T4" fmla="*/ 35 w 574"/>
              <a:gd name="T5" fmla="*/ 0 h 204"/>
              <a:gd name="T6" fmla="*/ 47 w 574"/>
              <a:gd name="T7" fmla="*/ 39 h 204"/>
              <a:gd name="T8" fmla="*/ 62 w 574"/>
              <a:gd name="T9" fmla="*/ 141 h 204"/>
              <a:gd name="T10" fmla="*/ 74 w 574"/>
              <a:gd name="T11" fmla="*/ 137 h 204"/>
              <a:gd name="T12" fmla="*/ 90 w 574"/>
              <a:gd name="T13" fmla="*/ 110 h 204"/>
              <a:gd name="T14" fmla="*/ 101 w 574"/>
              <a:gd name="T15" fmla="*/ 110 h 204"/>
              <a:gd name="T16" fmla="*/ 117 w 574"/>
              <a:gd name="T17" fmla="*/ 129 h 204"/>
              <a:gd name="T18" fmla="*/ 129 w 574"/>
              <a:gd name="T19" fmla="*/ 161 h 204"/>
              <a:gd name="T20" fmla="*/ 144 w 574"/>
              <a:gd name="T21" fmla="*/ 141 h 204"/>
              <a:gd name="T22" fmla="*/ 156 w 574"/>
              <a:gd name="T23" fmla="*/ 98 h 204"/>
              <a:gd name="T24" fmla="*/ 172 w 574"/>
              <a:gd name="T25" fmla="*/ 90 h 204"/>
              <a:gd name="T26" fmla="*/ 183 w 574"/>
              <a:gd name="T27" fmla="*/ 86 h 204"/>
              <a:gd name="T28" fmla="*/ 199 w 574"/>
              <a:gd name="T29" fmla="*/ 79 h 204"/>
              <a:gd name="T30" fmla="*/ 211 w 574"/>
              <a:gd name="T31" fmla="*/ 59 h 204"/>
              <a:gd name="T32" fmla="*/ 226 w 574"/>
              <a:gd name="T33" fmla="*/ 36 h 204"/>
              <a:gd name="T34" fmla="*/ 238 w 574"/>
              <a:gd name="T35" fmla="*/ 59 h 204"/>
              <a:gd name="T36" fmla="*/ 254 w 574"/>
              <a:gd name="T37" fmla="*/ 86 h 204"/>
              <a:gd name="T38" fmla="*/ 266 w 574"/>
              <a:gd name="T39" fmla="*/ 90 h 204"/>
              <a:gd name="T40" fmla="*/ 281 w 574"/>
              <a:gd name="T41" fmla="*/ 86 h 204"/>
              <a:gd name="T42" fmla="*/ 293 w 574"/>
              <a:gd name="T43" fmla="*/ 67 h 204"/>
              <a:gd name="T44" fmla="*/ 309 w 574"/>
              <a:gd name="T45" fmla="*/ 20 h 204"/>
              <a:gd name="T46" fmla="*/ 320 w 574"/>
              <a:gd name="T47" fmla="*/ 16 h 204"/>
              <a:gd name="T48" fmla="*/ 336 w 574"/>
              <a:gd name="T49" fmla="*/ 90 h 204"/>
              <a:gd name="T50" fmla="*/ 348 w 574"/>
              <a:gd name="T51" fmla="*/ 106 h 204"/>
              <a:gd name="T52" fmla="*/ 359 w 574"/>
              <a:gd name="T53" fmla="*/ 137 h 204"/>
              <a:gd name="T54" fmla="*/ 375 w 574"/>
              <a:gd name="T55" fmla="*/ 204 h 204"/>
              <a:gd name="T56" fmla="*/ 387 w 574"/>
              <a:gd name="T57" fmla="*/ 168 h 204"/>
              <a:gd name="T58" fmla="*/ 402 w 574"/>
              <a:gd name="T59" fmla="*/ 51 h 204"/>
              <a:gd name="T60" fmla="*/ 414 w 574"/>
              <a:gd name="T61" fmla="*/ 12 h 204"/>
              <a:gd name="T62" fmla="*/ 430 w 574"/>
              <a:gd name="T63" fmla="*/ 51 h 204"/>
              <a:gd name="T64" fmla="*/ 441 w 574"/>
              <a:gd name="T65" fmla="*/ 86 h 204"/>
              <a:gd name="T66" fmla="*/ 457 w 574"/>
              <a:gd name="T67" fmla="*/ 67 h 204"/>
              <a:gd name="T68" fmla="*/ 469 w 574"/>
              <a:gd name="T69" fmla="*/ 8 h 204"/>
              <a:gd name="T70" fmla="*/ 484 w 574"/>
              <a:gd name="T71" fmla="*/ 12 h 204"/>
              <a:gd name="T72" fmla="*/ 496 w 574"/>
              <a:gd name="T73" fmla="*/ 110 h 204"/>
              <a:gd name="T74" fmla="*/ 512 w 574"/>
              <a:gd name="T75" fmla="*/ 149 h 204"/>
              <a:gd name="T76" fmla="*/ 524 w 574"/>
              <a:gd name="T77" fmla="*/ 153 h 204"/>
              <a:gd name="T78" fmla="*/ 539 w 574"/>
              <a:gd name="T79" fmla="*/ 129 h 204"/>
              <a:gd name="T80" fmla="*/ 551 w 574"/>
              <a:gd name="T81" fmla="*/ 129 h 204"/>
              <a:gd name="T82" fmla="*/ 567 w 574"/>
              <a:gd name="T83" fmla="*/ 14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204">
                <a:moveTo>
                  <a:pt x="0" y="90"/>
                </a:moveTo>
                <a:lnTo>
                  <a:pt x="4" y="90"/>
                </a:lnTo>
                <a:lnTo>
                  <a:pt x="8" y="90"/>
                </a:lnTo>
                <a:lnTo>
                  <a:pt x="12" y="82"/>
                </a:lnTo>
                <a:lnTo>
                  <a:pt x="15" y="75"/>
                </a:lnTo>
                <a:lnTo>
                  <a:pt x="19" y="59"/>
                </a:lnTo>
                <a:lnTo>
                  <a:pt x="27" y="32"/>
                </a:lnTo>
                <a:lnTo>
                  <a:pt x="31" y="8"/>
                </a:lnTo>
                <a:lnTo>
                  <a:pt x="35" y="0"/>
                </a:lnTo>
                <a:lnTo>
                  <a:pt x="39" y="0"/>
                </a:lnTo>
                <a:lnTo>
                  <a:pt x="43" y="16"/>
                </a:lnTo>
                <a:lnTo>
                  <a:pt x="47" y="39"/>
                </a:lnTo>
                <a:lnTo>
                  <a:pt x="55" y="75"/>
                </a:lnTo>
                <a:lnTo>
                  <a:pt x="58" y="114"/>
                </a:lnTo>
                <a:lnTo>
                  <a:pt x="62" y="141"/>
                </a:lnTo>
                <a:lnTo>
                  <a:pt x="66" y="153"/>
                </a:lnTo>
                <a:lnTo>
                  <a:pt x="70" y="149"/>
                </a:lnTo>
                <a:lnTo>
                  <a:pt x="74" y="137"/>
                </a:lnTo>
                <a:lnTo>
                  <a:pt x="82" y="125"/>
                </a:lnTo>
                <a:lnTo>
                  <a:pt x="86" y="114"/>
                </a:lnTo>
                <a:lnTo>
                  <a:pt x="90" y="110"/>
                </a:lnTo>
                <a:lnTo>
                  <a:pt x="94" y="106"/>
                </a:lnTo>
                <a:lnTo>
                  <a:pt x="97" y="110"/>
                </a:lnTo>
                <a:lnTo>
                  <a:pt x="101" y="110"/>
                </a:lnTo>
                <a:lnTo>
                  <a:pt x="109" y="114"/>
                </a:lnTo>
                <a:lnTo>
                  <a:pt x="113" y="122"/>
                </a:lnTo>
                <a:lnTo>
                  <a:pt x="117" y="129"/>
                </a:lnTo>
                <a:lnTo>
                  <a:pt x="121" y="141"/>
                </a:lnTo>
                <a:lnTo>
                  <a:pt x="125" y="153"/>
                </a:lnTo>
                <a:lnTo>
                  <a:pt x="129" y="161"/>
                </a:lnTo>
                <a:lnTo>
                  <a:pt x="133" y="161"/>
                </a:lnTo>
                <a:lnTo>
                  <a:pt x="140" y="153"/>
                </a:lnTo>
                <a:lnTo>
                  <a:pt x="144" y="141"/>
                </a:lnTo>
                <a:lnTo>
                  <a:pt x="148" y="122"/>
                </a:lnTo>
                <a:lnTo>
                  <a:pt x="152" y="106"/>
                </a:lnTo>
                <a:lnTo>
                  <a:pt x="156" y="98"/>
                </a:lnTo>
                <a:lnTo>
                  <a:pt x="160" y="94"/>
                </a:lnTo>
                <a:lnTo>
                  <a:pt x="168" y="90"/>
                </a:lnTo>
                <a:lnTo>
                  <a:pt x="172" y="90"/>
                </a:lnTo>
                <a:lnTo>
                  <a:pt x="176" y="90"/>
                </a:lnTo>
                <a:lnTo>
                  <a:pt x="180" y="90"/>
                </a:lnTo>
                <a:lnTo>
                  <a:pt x="183" y="86"/>
                </a:lnTo>
                <a:lnTo>
                  <a:pt x="187" y="86"/>
                </a:lnTo>
                <a:lnTo>
                  <a:pt x="195" y="82"/>
                </a:lnTo>
                <a:lnTo>
                  <a:pt x="199" y="79"/>
                </a:lnTo>
                <a:lnTo>
                  <a:pt x="203" y="75"/>
                </a:lnTo>
                <a:lnTo>
                  <a:pt x="207" y="67"/>
                </a:lnTo>
                <a:lnTo>
                  <a:pt x="211" y="59"/>
                </a:lnTo>
                <a:lnTo>
                  <a:pt x="215" y="51"/>
                </a:lnTo>
                <a:lnTo>
                  <a:pt x="223" y="39"/>
                </a:lnTo>
                <a:lnTo>
                  <a:pt x="226" y="36"/>
                </a:lnTo>
                <a:lnTo>
                  <a:pt x="230" y="39"/>
                </a:lnTo>
                <a:lnTo>
                  <a:pt x="234" y="47"/>
                </a:lnTo>
                <a:lnTo>
                  <a:pt x="238" y="59"/>
                </a:lnTo>
                <a:lnTo>
                  <a:pt x="242" y="71"/>
                </a:lnTo>
                <a:lnTo>
                  <a:pt x="246" y="82"/>
                </a:lnTo>
                <a:lnTo>
                  <a:pt x="254" y="86"/>
                </a:lnTo>
                <a:lnTo>
                  <a:pt x="258" y="90"/>
                </a:lnTo>
                <a:lnTo>
                  <a:pt x="262" y="90"/>
                </a:lnTo>
                <a:lnTo>
                  <a:pt x="266" y="90"/>
                </a:lnTo>
                <a:lnTo>
                  <a:pt x="269" y="90"/>
                </a:lnTo>
                <a:lnTo>
                  <a:pt x="273" y="86"/>
                </a:lnTo>
                <a:lnTo>
                  <a:pt x="281" y="86"/>
                </a:lnTo>
                <a:lnTo>
                  <a:pt x="285" y="82"/>
                </a:lnTo>
                <a:lnTo>
                  <a:pt x="289" y="75"/>
                </a:lnTo>
                <a:lnTo>
                  <a:pt x="293" y="67"/>
                </a:lnTo>
                <a:lnTo>
                  <a:pt x="297" y="55"/>
                </a:lnTo>
                <a:lnTo>
                  <a:pt x="301" y="36"/>
                </a:lnTo>
                <a:lnTo>
                  <a:pt x="309" y="20"/>
                </a:lnTo>
                <a:lnTo>
                  <a:pt x="312" y="8"/>
                </a:lnTo>
                <a:lnTo>
                  <a:pt x="316" y="8"/>
                </a:lnTo>
                <a:lnTo>
                  <a:pt x="320" y="16"/>
                </a:lnTo>
                <a:lnTo>
                  <a:pt x="324" y="36"/>
                </a:lnTo>
                <a:lnTo>
                  <a:pt x="328" y="63"/>
                </a:lnTo>
                <a:lnTo>
                  <a:pt x="336" y="90"/>
                </a:lnTo>
                <a:lnTo>
                  <a:pt x="340" y="98"/>
                </a:lnTo>
                <a:lnTo>
                  <a:pt x="344" y="102"/>
                </a:lnTo>
                <a:lnTo>
                  <a:pt x="348" y="106"/>
                </a:lnTo>
                <a:lnTo>
                  <a:pt x="352" y="110"/>
                </a:lnTo>
                <a:lnTo>
                  <a:pt x="355" y="118"/>
                </a:lnTo>
                <a:lnTo>
                  <a:pt x="359" y="137"/>
                </a:lnTo>
                <a:lnTo>
                  <a:pt x="367" y="165"/>
                </a:lnTo>
                <a:lnTo>
                  <a:pt x="371" y="196"/>
                </a:lnTo>
                <a:lnTo>
                  <a:pt x="375" y="204"/>
                </a:lnTo>
                <a:lnTo>
                  <a:pt x="379" y="204"/>
                </a:lnTo>
                <a:lnTo>
                  <a:pt x="383" y="192"/>
                </a:lnTo>
                <a:lnTo>
                  <a:pt x="387" y="168"/>
                </a:lnTo>
                <a:lnTo>
                  <a:pt x="395" y="133"/>
                </a:lnTo>
                <a:lnTo>
                  <a:pt x="398" y="90"/>
                </a:lnTo>
                <a:lnTo>
                  <a:pt x="402" y="51"/>
                </a:lnTo>
                <a:lnTo>
                  <a:pt x="406" y="28"/>
                </a:lnTo>
                <a:lnTo>
                  <a:pt x="410" y="16"/>
                </a:lnTo>
                <a:lnTo>
                  <a:pt x="414" y="12"/>
                </a:lnTo>
                <a:lnTo>
                  <a:pt x="422" y="16"/>
                </a:lnTo>
                <a:lnTo>
                  <a:pt x="426" y="32"/>
                </a:lnTo>
                <a:lnTo>
                  <a:pt x="430" y="51"/>
                </a:lnTo>
                <a:lnTo>
                  <a:pt x="434" y="75"/>
                </a:lnTo>
                <a:lnTo>
                  <a:pt x="438" y="82"/>
                </a:lnTo>
                <a:lnTo>
                  <a:pt x="441" y="86"/>
                </a:lnTo>
                <a:lnTo>
                  <a:pt x="449" y="82"/>
                </a:lnTo>
                <a:lnTo>
                  <a:pt x="453" y="79"/>
                </a:lnTo>
                <a:lnTo>
                  <a:pt x="457" y="67"/>
                </a:lnTo>
                <a:lnTo>
                  <a:pt x="461" y="51"/>
                </a:lnTo>
                <a:lnTo>
                  <a:pt x="465" y="28"/>
                </a:lnTo>
                <a:lnTo>
                  <a:pt x="469" y="8"/>
                </a:lnTo>
                <a:lnTo>
                  <a:pt x="473" y="0"/>
                </a:lnTo>
                <a:lnTo>
                  <a:pt x="481" y="0"/>
                </a:lnTo>
                <a:lnTo>
                  <a:pt x="484" y="12"/>
                </a:lnTo>
                <a:lnTo>
                  <a:pt x="488" y="39"/>
                </a:lnTo>
                <a:lnTo>
                  <a:pt x="492" y="75"/>
                </a:lnTo>
                <a:lnTo>
                  <a:pt x="496" y="110"/>
                </a:lnTo>
                <a:lnTo>
                  <a:pt x="500" y="133"/>
                </a:lnTo>
                <a:lnTo>
                  <a:pt x="508" y="141"/>
                </a:lnTo>
                <a:lnTo>
                  <a:pt x="512" y="149"/>
                </a:lnTo>
                <a:lnTo>
                  <a:pt x="516" y="153"/>
                </a:lnTo>
                <a:lnTo>
                  <a:pt x="520" y="153"/>
                </a:lnTo>
                <a:lnTo>
                  <a:pt x="524" y="153"/>
                </a:lnTo>
                <a:lnTo>
                  <a:pt x="527" y="145"/>
                </a:lnTo>
                <a:lnTo>
                  <a:pt x="535" y="137"/>
                </a:lnTo>
                <a:lnTo>
                  <a:pt x="539" y="129"/>
                </a:lnTo>
                <a:lnTo>
                  <a:pt x="543" y="125"/>
                </a:lnTo>
                <a:lnTo>
                  <a:pt x="547" y="125"/>
                </a:lnTo>
                <a:lnTo>
                  <a:pt x="551" y="129"/>
                </a:lnTo>
                <a:lnTo>
                  <a:pt x="555" y="133"/>
                </a:lnTo>
                <a:lnTo>
                  <a:pt x="563" y="141"/>
                </a:lnTo>
                <a:lnTo>
                  <a:pt x="567" y="149"/>
                </a:lnTo>
                <a:lnTo>
                  <a:pt x="570" y="153"/>
                </a:lnTo>
                <a:lnTo>
                  <a:pt x="574" y="15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5" name="Freeform 114"/>
          <p:cNvSpPr>
            <a:spLocks/>
          </p:cNvSpPr>
          <p:nvPr/>
        </p:nvSpPr>
        <p:spPr bwMode="auto">
          <a:xfrm>
            <a:off x="4111626" y="3549651"/>
            <a:ext cx="912813" cy="100013"/>
          </a:xfrm>
          <a:custGeom>
            <a:avLst/>
            <a:gdLst>
              <a:gd name="T0" fmla="*/ 8 w 575"/>
              <a:gd name="T1" fmla="*/ 51 h 63"/>
              <a:gd name="T2" fmla="*/ 24 w 575"/>
              <a:gd name="T3" fmla="*/ 47 h 63"/>
              <a:gd name="T4" fmla="*/ 36 w 575"/>
              <a:gd name="T5" fmla="*/ 31 h 63"/>
              <a:gd name="T6" fmla="*/ 51 w 575"/>
              <a:gd name="T7" fmla="*/ 20 h 63"/>
              <a:gd name="T8" fmla="*/ 63 w 575"/>
              <a:gd name="T9" fmla="*/ 8 h 63"/>
              <a:gd name="T10" fmla="*/ 79 w 575"/>
              <a:gd name="T11" fmla="*/ 4 h 63"/>
              <a:gd name="T12" fmla="*/ 90 w 575"/>
              <a:gd name="T13" fmla="*/ 4 h 63"/>
              <a:gd name="T14" fmla="*/ 106 w 575"/>
              <a:gd name="T15" fmla="*/ 0 h 63"/>
              <a:gd name="T16" fmla="*/ 118 w 575"/>
              <a:gd name="T17" fmla="*/ 0 h 63"/>
              <a:gd name="T18" fmla="*/ 133 w 575"/>
              <a:gd name="T19" fmla="*/ 0 h 63"/>
              <a:gd name="T20" fmla="*/ 145 w 575"/>
              <a:gd name="T21" fmla="*/ 0 h 63"/>
              <a:gd name="T22" fmla="*/ 161 w 575"/>
              <a:gd name="T23" fmla="*/ 0 h 63"/>
              <a:gd name="T24" fmla="*/ 172 w 575"/>
              <a:gd name="T25" fmla="*/ 0 h 63"/>
              <a:gd name="T26" fmla="*/ 188 w 575"/>
              <a:gd name="T27" fmla="*/ 0 h 63"/>
              <a:gd name="T28" fmla="*/ 200 w 575"/>
              <a:gd name="T29" fmla="*/ 0 h 63"/>
              <a:gd name="T30" fmla="*/ 215 w 575"/>
              <a:gd name="T31" fmla="*/ 0 h 63"/>
              <a:gd name="T32" fmla="*/ 227 w 575"/>
              <a:gd name="T33" fmla="*/ 0 h 63"/>
              <a:gd name="T34" fmla="*/ 239 w 575"/>
              <a:gd name="T35" fmla="*/ 0 h 63"/>
              <a:gd name="T36" fmla="*/ 254 w 575"/>
              <a:gd name="T37" fmla="*/ 0 h 63"/>
              <a:gd name="T38" fmla="*/ 266 w 575"/>
              <a:gd name="T39" fmla="*/ 0 h 63"/>
              <a:gd name="T40" fmla="*/ 282 w 575"/>
              <a:gd name="T41" fmla="*/ 0 h 63"/>
              <a:gd name="T42" fmla="*/ 294 w 575"/>
              <a:gd name="T43" fmla="*/ 0 h 63"/>
              <a:gd name="T44" fmla="*/ 309 w 575"/>
              <a:gd name="T45" fmla="*/ 0 h 63"/>
              <a:gd name="T46" fmla="*/ 321 w 575"/>
              <a:gd name="T47" fmla="*/ 0 h 63"/>
              <a:gd name="T48" fmla="*/ 337 w 575"/>
              <a:gd name="T49" fmla="*/ 0 h 63"/>
              <a:gd name="T50" fmla="*/ 348 w 575"/>
              <a:gd name="T51" fmla="*/ 0 h 63"/>
              <a:gd name="T52" fmla="*/ 364 w 575"/>
              <a:gd name="T53" fmla="*/ 0 h 63"/>
              <a:gd name="T54" fmla="*/ 376 w 575"/>
              <a:gd name="T55" fmla="*/ 0 h 63"/>
              <a:gd name="T56" fmla="*/ 391 w 575"/>
              <a:gd name="T57" fmla="*/ 0 h 63"/>
              <a:gd name="T58" fmla="*/ 403 w 575"/>
              <a:gd name="T59" fmla="*/ 0 h 63"/>
              <a:gd name="T60" fmla="*/ 419 w 575"/>
              <a:gd name="T61" fmla="*/ 0 h 63"/>
              <a:gd name="T62" fmla="*/ 430 w 575"/>
              <a:gd name="T63" fmla="*/ 0 h 63"/>
              <a:gd name="T64" fmla="*/ 446 w 575"/>
              <a:gd name="T65" fmla="*/ 0 h 63"/>
              <a:gd name="T66" fmla="*/ 458 w 575"/>
              <a:gd name="T67" fmla="*/ 0 h 63"/>
              <a:gd name="T68" fmla="*/ 473 w 575"/>
              <a:gd name="T69" fmla="*/ 0 h 63"/>
              <a:gd name="T70" fmla="*/ 485 w 575"/>
              <a:gd name="T71" fmla="*/ 0 h 63"/>
              <a:gd name="T72" fmla="*/ 501 w 575"/>
              <a:gd name="T73" fmla="*/ 0 h 63"/>
              <a:gd name="T74" fmla="*/ 512 w 575"/>
              <a:gd name="T75" fmla="*/ 0 h 63"/>
              <a:gd name="T76" fmla="*/ 528 w 575"/>
              <a:gd name="T77" fmla="*/ 0 h 63"/>
              <a:gd name="T78" fmla="*/ 540 w 575"/>
              <a:gd name="T79" fmla="*/ 0 h 63"/>
              <a:gd name="T80" fmla="*/ 555 w 575"/>
              <a:gd name="T81" fmla="*/ 0 h 63"/>
              <a:gd name="T82" fmla="*/ 567 w 575"/>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63">
                <a:moveTo>
                  <a:pt x="0" y="63"/>
                </a:moveTo>
                <a:lnTo>
                  <a:pt x="4" y="63"/>
                </a:lnTo>
                <a:lnTo>
                  <a:pt x="8" y="51"/>
                </a:lnTo>
                <a:lnTo>
                  <a:pt x="12" y="55"/>
                </a:lnTo>
                <a:lnTo>
                  <a:pt x="20" y="51"/>
                </a:lnTo>
                <a:lnTo>
                  <a:pt x="24" y="47"/>
                </a:lnTo>
                <a:lnTo>
                  <a:pt x="28" y="43"/>
                </a:lnTo>
                <a:lnTo>
                  <a:pt x="32" y="35"/>
                </a:lnTo>
                <a:lnTo>
                  <a:pt x="36" y="31"/>
                </a:lnTo>
                <a:lnTo>
                  <a:pt x="39" y="28"/>
                </a:lnTo>
                <a:lnTo>
                  <a:pt x="47" y="24"/>
                </a:lnTo>
                <a:lnTo>
                  <a:pt x="51" y="20"/>
                </a:lnTo>
                <a:lnTo>
                  <a:pt x="55" y="16"/>
                </a:lnTo>
                <a:lnTo>
                  <a:pt x="59" y="12"/>
                </a:lnTo>
                <a:lnTo>
                  <a:pt x="63" y="8"/>
                </a:lnTo>
                <a:lnTo>
                  <a:pt x="67" y="8"/>
                </a:lnTo>
                <a:lnTo>
                  <a:pt x="75" y="4"/>
                </a:lnTo>
                <a:lnTo>
                  <a:pt x="79" y="4"/>
                </a:lnTo>
                <a:lnTo>
                  <a:pt x="82" y="4"/>
                </a:lnTo>
                <a:lnTo>
                  <a:pt x="86" y="4"/>
                </a:lnTo>
                <a:lnTo>
                  <a:pt x="90" y="4"/>
                </a:lnTo>
                <a:lnTo>
                  <a:pt x="94" y="4"/>
                </a:lnTo>
                <a:lnTo>
                  <a:pt x="102" y="0"/>
                </a:lnTo>
                <a:lnTo>
                  <a:pt x="106" y="0"/>
                </a:lnTo>
                <a:lnTo>
                  <a:pt x="110" y="0"/>
                </a:lnTo>
                <a:lnTo>
                  <a:pt x="114" y="0"/>
                </a:lnTo>
                <a:lnTo>
                  <a:pt x="118" y="0"/>
                </a:lnTo>
                <a:lnTo>
                  <a:pt x="122" y="0"/>
                </a:lnTo>
                <a:lnTo>
                  <a:pt x="125" y="0"/>
                </a:lnTo>
                <a:lnTo>
                  <a:pt x="133" y="0"/>
                </a:lnTo>
                <a:lnTo>
                  <a:pt x="137" y="0"/>
                </a:lnTo>
                <a:lnTo>
                  <a:pt x="141" y="0"/>
                </a:lnTo>
                <a:lnTo>
                  <a:pt x="145" y="0"/>
                </a:lnTo>
                <a:lnTo>
                  <a:pt x="149" y="0"/>
                </a:lnTo>
                <a:lnTo>
                  <a:pt x="153" y="0"/>
                </a:lnTo>
                <a:lnTo>
                  <a:pt x="161" y="0"/>
                </a:lnTo>
                <a:lnTo>
                  <a:pt x="165" y="0"/>
                </a:lnTo>
                <a:lnTo>
                  <a:pt x="168" y="0"/>
                </a:lnTo>
                <a:lnTo>
                  <a:pt x="172" y="0"/>
                </a:lnTo>
                <a:lnTo>
                  <a:pt x="176" y="0"/>
                </a:lnTo>
                <a:lnTo>
                  <a:pt x="180" y="0"/>
                </a:lnTo>
                <a:lnTo>
                  <a:pt x="188" y="0"/>
                </a:lnTo>
                <a:lnTo>
                  <a:pt x="192" y="0"/>
                </a:lnTo>
                <a:lnTo>
                  <a:pt x="196" y="0"/>
                </a:lnTo>
                <a:lnTo>
                  <a:pt x="200" y="0"/>
                </a:lnTo>
                <a:lnTo>
                  <a:pt x="204" y="0"/>
                </a:lnTo>
                <a:lnTo>
                  <a:pt x="208" y="0"/>
                </a:lnTo>
                <a:lnTo>
                  <a:pt x="215" y="0"/>
                </a:lnTo>
                <a:lnTo>
                  <a:pt x="219" y="0"/>
                </a:lnTo>
                <a:lnTo>
                  <a:pt x="223" y="0"/>
                </a:lnTo>
                <a:lnTo>
                  <a:pt x="227" y="0"/>
                </a:lnTo>
                <a:lnTo>
                  <a:pt x="231" y="0"/>
                </a:lnTo>
                <a:lnTo>
                  <a:pt x="235" y="0"/>
                </a:lnTo>
                <a:lnTo>
                  <a:pt x="239" y="0"/>
                </a:lnTo>
                <a:lnTo>
                  <a:pt x="247" y="0"/>
                </a:lnTo>
                <a:lnTo>
                  <a:pt x="251" y="0"/>
                </a:lnTo>
                <a:lnTo>
                  <a:pt x="254" y="0"/>
                </a:lnTo>
                <a:lnTo>
                  <a:pt x="258" y="0"/>
                </a:lnTo>
                <a:lnTo>
                  <a:pt x="262" y="0"/>
                </a:lnTo>
                <a:lnTo>
                  <a:pt x="266" y="0"/>
                </a:lnTo>
                <a:lnTo>
                  <a:pt x="274" y="0"/>
                </a:lnTo>
                <a:lnTo>
                  <a:pt x="278" y="0"/>
                </a:lnTo>
                <a:lnTo>
                  <a:pt x="282" y="0"/>
                </a:lnTo>
                <a:lnTo>
                  <a:pt x="286" y="0"/>
                </a:lnTo>
                <a:lnTo>
                  <a:pt x="290" y="0"/>
                </a:lnTo>
                <a:lnTo>
                  <a:pt x="294" y="0"/>
                </a:lnTo>
                <a:lnTo>
                  <a:pt x="301" y="0"/>
                </a:lnTo>
                <a:lnTo>
                  <a:pt x="305" y="0"/>
                </a:lnTo>
                <a:lnTo>
                  <a:pt x="309" y="0"/>
                </a:lnTo>
                <a:lnTo>
                  <a:pt x="313" y="0"/>
                </a:lnTo>
                <a:lnTo>
                  <a:pt x="317" y="0"/>
                </a:lnTo>
                <a:lnTo>
                  <a:pt x="321" y="0"/>
                </a:lnTo>
                <a:lnTo>
                  <a:pt x="329" y="0"/>
                </a:lnTo>
                <a:lnTo>
                  <a:pt x="333" y="0"/>
                </a:lnTo>
                <a:lnTo>
                  <a:pt x="337" y="0"/>
                </a:lnTo>
                <a:lnTo>
                  <a:pt x="340" y="0"/>
                </a:lnTo>
                <a:lnTo>
                  <a:pt x="344" y="0"/>
                </a:lnTo>
                <a:lnTo>
                  <a:pt x="348" y="0"/>
                </a:lnTo>
                <a:lnTo>
                  <a:pt x="352" y="0"/>
                </a:lnTo>
                <a:lnTo>
                  <a:pt x="360" y="0"/>
                </a:lnTo>
                <a:lnTo>
                  <a:pt x="364" y="0"/>
                </a:lnTo>
                <a:lnTo>
                  <a:pt x="368" y="0"/>
                </a:lnTo>
                <a:lnTo>
                  <a:pt x="372" y="0"/>
                </a:lnTo>
                <a:lnTo>
                  <a:pt x="376" y="0"/>
                </a:lnTo>
                <a:lnTo>
                  <a:pt x="380" y="0"/>
                </a:lnTo>
                <a:lnTo>
                  <a:pt x="387" y="0"/>
                </a:lnTo>
                <a:lnTo>
                  <a:pt x="391" y="0"/>
                </a:lnTo>
                <a:lnTo>
                  <a:pt x="395" y="0"/>
                </a:lnTo>
                <a:lnTo>
                  <a:pt x="399" y="0"/>
                </a:lnTo>
                <a:lnTo>
                  <a:pt x="403" y="0"/>
                </a:lnTo>
                <a:lnTo>
                  <a:pt x="407" y="0"/>
                </a:lnTo>
                <a:lnTo>
                  <a:pt x="415" y="0"/>
                </a:lnTo>
                <a:lnTo>
                  <a:pt x="419" y="0"/>
                </a:lnTo>
                <a:lnTo>
                  <a:pt x="422" y="0"/>
                </a:lnTo>
                <a:lnTo>
                  <a:pt x="426" y="0"/>
                </a:lnTo>
                <a:lnTo>
                  <a:pt x="430" y="0"/>
                </a:lnTo>
                <a:lnTo>
                  <a:pt x="434" y="0"/>
                </a:lnTo>
                <a:lnTo>
                  <a:pt x="442" y="0"/>
                </a:lnTo>
                <a:lnTo>
                  <a:pt x="446" y="0"/>
                </a:lnTo>
                <a:lnTo>
                  <a:pt x="450" y="0"/>
                </a:lnTo>
                <a:lnTo>
                  <a:pt x="454" y="0"/>
                </a:lnTo>
                <a:lnTo>
                  <a:pt x="458" y="0"/>
                </a:lnTo>
                <a:lnTo>
                  <a:pt x="462" y="0"/>
                </a:lnTo>
                <a:lnTo>
                  <a:pt x="465" y="0"/>
                </a:lnTo>
                <a:lnTo>
                  <a:pt x="473" y="0"/>
                </a:lnTo>
                <a:lnTo>
                  <a:pt x="477" y="0"/>
                </a:lnTo>
                <a:lnTo>
                  <a:pt x="481" y="0"/>
                </a:lnTo>
                <a:lnTo>
                  <a:pt x="485" y="0"/>
                </a:lnTo>
                <a:lnTo>
                  <a:pt x="489" y="0"/>
                </a:lnTo>
                <a:lnTo>
                  <a:pt x="493" y="0"/>
                </a:lnTo>
                <a:lnTo>
                  <a:pt x="501" y="0"/>
                </a:lnTo>
                <a:lnTo>
                  <a:pt x="505" y="0"/>
                </a:lnTo>
                <a:lnTo>
                  <a:pt x="508" y="0"/>
                </a:lnTo>
                <a:lnTo>
                  <a:pt x="512" y="0"/>
                </a:lnTo>
                <a:lnTo>
                  <a:pt x="516" y="0"/>
                </a:lnTo>
                <a:lnTo>
                  <a:pt x="520" y="0"/>
                </a:lnTo>
                <a:lnTo>
                  <a:pt x="528" y="0"/>
                </a:lnTo>
                <a:lnTo>
                  <a:pt x="532" y="0"/>
                </a:lnTo>
                <a:lnTo>
                  <a:pt x="536" y="0"/>
                </a:lnTo>
                <a:lnTo>
                  <a:pt x="540" y="0"/>
                </a:lnTo>
                <a:lnTo>
                  <a:pt x="544" y="0"/>
                </a:lnTo>
                <a:lnTo>
                  <a:pt x="548" y="0"/>
                </a:lnTo>
                <a:lnTo>
                  <a:pt x="555" y="0"/>
                </a:lnTo>
                <a:lnTo>
                  <a:pt x="559" y="0"/>
                </a:lnTo>
                <a:lnTo>
                  <a:pt x="563" y="0"/>
                </a:lnTo>
                <a:lnTo>
                  <a:pt x="567" y="0"/>
                </a:lnTo>
                <a:lnTo>
                  <a:pt x="571" y="0"/>
                </a:lnTo>
                <a:lnTo>
                  <a:pt x="57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6" name="Freeform 115"/>
          <p:cNvSpPr>
            <a:spLocks/>
          </p:cNvSpPr>
          <p:nvPr/>
        </p:nvSpPr>
        <p:spPr bwMode="auto">
          <a:xfrm>
            <a:off x="5024438" y="3400426"/>
            <a:ext cx="917575" cy="334963"/>
          </a:xfrm>
          <a:custGeom>
            <a:avLst/>
            <a:gdLst>
              <a:gd name="T0" fmla="*/ 12 w 578"/>
              <a:gd name="T1" fmla="*/ 94 h 211"/>
              <a:gd name="T2" fmla="*/ 23 w 578"/>
              <a:gd name="T3" fmla="*/ 94 h 211"/>
              <a:gd name="T4" fmla="*/ 39 w 578"/>
              <a:gd name="T5" fmla="*/ 94 h 211"/>
              <a:gd name="T6" fmla="*/ 51 w 578"/>
              <a:gd name="T7" fmla="*/ 94 h 211"/>
              <a:gd name="T8" fmla="*/ 66 w 578"/>
              <a:gd name="T9" fmla="*/ 102 h 211"/>
              <a:gd name="T10" fmla="*/ 78 w 578"/>
              <a:gd name="T11" fmla="*/ 141 h 211"/>
              <a:gd name="T12" fmla="*/ 94 w 578"/>
              <a:gd name="T13" fmla="*/ 211 h 211"/>
              <a:gd name="T14" fmla="*/ 105 w 578"/>
              <a:gd name="T15" fmla="*/ 168 h 211"/>
              <a:gd name="T16" fmla="*/ 121 w 578"/>
              <a:gd name="T17" fmla="*/ 32 h 211"/>
              <a:gd name="T18" fmla="*/ 133 w 578"/>
              <a:gd name="T19" fmla="*/ 8 h 211"/>
              <a:gd name="T20" fmla="*/ 145 w 578"/>
              <a:gd name="T21" fmla="*/ 90 h 211"/>
              <a:gd name="T22" fmla="*/ 160 w 578"/>
              <a:gd name="T23" fmla="*/ 122 h 211"/>
              <a:gd name="T24" fmla="*/ 172 w 578"/>
              <a:gd name="T25" fmla="*/ 180 h 211"/>
              <a:gd name="T26" fmla="*/ 188 w 578"/>
              <a:gd name="T27" fmla="*/ 180 h 211"/>
              <a:gd name="T28" fmla="*/ 199 w 578"/>
              <a:gd name="T29" fmla="*/ 90 h 211"/>
              <a:gd name="T30" fmla="*/ 215 w 578"/>
              <a:gd name="T31" fmla="*/ 39 h 211"/>
              <a:gd name="T32" fmla="*/ 227 w 578"/>
              <a:gd name="T33" fmla="*/ 20 h 211"/>
              <a:gd name="T34" fmla="*/ 242 w 578"/>
              <a:gd name="T35" fmla="*/ 55 h 211"/>
              <a:gd name="T36" fmla="*/ 254 w 578"/>
              <a:gd name="T37" fmla="*/ 82 h 211"/>
              <a:gd name="T38" fmla="*/ 270 w 578"/>
              <a:gd name="T39" fmla="*/ 67 h 211"/>
              <a:gd name="T40" fmla="*/ 281 w 578"/>
              <a:gd name="T41" fmla="*/ 20 h 211"/>
              <a:gd name="T42" fmla="*/ 297 w 578"/>
              <a:gd name="T43" fmla="*/ 24 h 211"/>
              <a:gd name="T44" fmla="*/ 309 w 578"/>
              <a:gd name="T45" fmla="*/ 102 h 211"/>
              <a:gd name="T46" fmla="*/ 324 w 578"/>
              <a:gd name="T47" fmla="*/ 129 h 211"/>
              <a:gd name="T48" fmla="*/ 336 w 578"/>
              <a:gd name="T49" fmla="*/ 149 h 211"/>
              <a:gd name="T50" fmla="*/ 352 w 578"/>
              <a:gd name="T51" fmla="*/ 153 h 211"/>
              <a:gd name="T52" fmla="*/ 363 w 578"/>
              <a:gd name="T53" fmla="*/ 122 h 211"/>
              <a:gd name="T54" fmla="*/ 379 w 578"/>
              <a:gd name="T55" fmla="*/ 110 h 211"/>
              <a:gd name="T56" fmla="*/ 391 w 578"/>
              <a:gd name="T57" fmla="*/ 122 h 211"/>
              <a:gd name="T58" fmla="*/ 406 w 578"/>
              <a:gd name="T59" fmla="*/ 149 h 211"/>
              <a:gd name="T60" fmla="*/ 418 w 578"/>
              <a:gd name="T61" fmla="*/ 149 h 211"/>
              <a:gd name="T62" fmla="*/ 434 w 578"/>
              <a:gd name="T63" fmla="*/ 110 h 211"/>
              <a:gd name="T64" fmla="*/ 446 w 578"/>
              <a:gd name="T65" fmla="*/ 102 h 211"/>
              <a:gd name="T66" fmla="*/ 461 w 578"/>
              <a:gd name="T67" fmla="*/ 106 h 211"/>
              <a:gd name="T68" fmla="*/ 473 w 578"/>
              <a:gd name="T69" fmla="*/ 118 h 211"/>
              <a:gd name="T70" fmla="*/ 485 w 578"/>
              <a:gd name="T71" fmla="*/ 145 h 211"/>
              <a:gd name="T72" fmla="*/ 500 w 578"/>
              <a:gd name="T73" fmla="*/ 161 h 211"/>
              <a:gd name="T74" fmla="*/ 512 w 578"/>
              <a:gd name="T75" fmla="*/ 122 h 211"/>
              <a:gd name="T76" fmla="*/ 528 w 578"/>
              <a:gd name="T77" fmla="*/ 102 h 211"/>
              <a:gd name="T78" fmla="*/ 539 w 578"/>
              <a:gd name="T79" fmla="*/ 110 h 211"/>
              <a:gd name="T80" fmla="*/ 555 w 578"/>
              <a:gd name="T81" fmla="*/ 149 h 211"/>
              <a:gd name="T82" fmla="*/ 567 w 578"/>
              <a:gd name="T83"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211">
                <a:moveTo>
                  <a:pt x="0" y="94"/>
                </a:moveTo>
                <a:lnTo>
                  <a:pt x="8" y="94"/>
                </a:lnTo>
                <a:lnTo>
                  <a:pt x="12" y="94"/>
                </a:lnTo>
                <a:lnTo>
                  <a:pt x="16" y="94"/>
                </a:lnTo>
                <a:lnTo>
                  <a:pt x="19" y="94"/>
                </a:lnTo>
                <a:lnTo>
                  <a:pt x="23" y="94"/>
                </a:lnTo>
                <a:lnTo>
                  <a:pt x="27" y="94"/>
                </a:lnTo>
                <a:lnTo>
                  <a:pt x="31" y="94"/>
                </a:lnTo>
                <a:lnTo>
                  <a:pt x="39" y="94"/>
                </a:lnTo>
                <a:lnTo>
                  <a:pt x="43" y="94"/>
                </a:lnTo>
                <a:lnTo>
                  <a:pt x="47" y="94"/>
                </a:lnTo>
                <a:lnTo>
                  <a:pt x="51" y="94"/>
                </a:lnTo>
                <a:lnTo>
                  <a:pt x="55" y="98"/>
                </a:lnTo>
                <a:lnTo>
                  <a:pt x="59" y="98"/>
                </a:lnTo>
                <a:lnTo>
                  <a:pt x="66" y="102"/>
                </a:lnTo>
                <a:lnTo>
                  <a:pt x="70" y="106"/>
                </a:lnTo>
                <a:lnTo>
                  <a:pt x="74" y="118"/>
                </a:lnTo>
                <a:lnTo>
                  <a:pt x="78" y="141"/>
                </a:lnTo>
                <a:lnTo>
                  <a:pt x="82" y="180"/>
                </a:lnTo>
                <a:lnTo>
                  <a:pt x="86" y="208"/>
                </a:lnTo>
                <a:lnTo>
                  <a:pt x="94" y="211"/>
                </a:lnTo>
                <a:lnTo>
                  <a:pt x="98" y="208"/>
                </a:lnTo>
                <a:lnTo>
                  <a:pt x="102" y="192"/>
                </a:lnTo>
                <a:lnTo>
                  <a:pt x="105" y="168"/>
                </a:lnTo>
                <a:lnTo>
                  <a:pt x="109" y="133"/>
                </a:lnTo>
                <a:lnTo>
                  <a:pt x="113" y="86"/>
                </a:lnTo>
                <a:lnTo>
                  <a:pt x="121" y="32"/>
                </a:lnTo>
                <a:lnTo>
                  <a:pt x="125" y="4"/>
                </a:lnTo>
                <a:lnTo>
                  <a:pt x="129" y="0"/>
                </a:lnTo>
                <a:lnTo>
                  <a:pt x="133" y="8"/>
                </a:lnTo>
                <a:lnTo>
                  <a:pt x="137" y="28"/>
                </a:lnTo>
                <a:lnTo>
                  <a:pt x="141" y="59"/>
                </a:lnTo>
                <a:lnTo>
                  <a:pt x="145" y="90"/>
                </a:lnTo>
                <a:lnTo>
                  <a:pt x="152" y="106"/>
                </a:lnTo>
                <a:lnTo>
                  <a:pt x="156" y="114"/>
                </a:lnTo>
                <a:lnTo>
                  <a:pt x="160" y="122"/>
                </a:lnTo>
                <a:lnTo>
                  <a:pt x="164" y="137"/>
                </a:lnTo>
                <a:lnTo>
                  <a:pt x="168" y="157"/>
                </a:lnTo>
                <a:lnTo>
                  <a:pt x="172" y="180"/>
                </a:lnTo>
                <a:lnTo>
                  <a:pt x="180" y="192"/>
                </a:lnTo>
                <a:lnTo>
                  <a:pt x="184" y="192"/>
                </a:lnTo>
                <a:lnTo>
                  <a:pt x="188" y="180"/>
                </a:lnTo>
                <a:lnTo>
                  <a:pt x="191" y="161"/>
                </a:lnTo>
                <a:lnTo>
                  <a:pt x="195" y="125"/>
                </a:lnTo>
                <a:lnTo>
                  <a:pt x="199" y="90"/>
                </a:lnTo>
                <a:lnTo>
                  <a:pt x="207" y="67"/>
                </a:lnTo>
                <a:lnTo>
                  <a:pt x="211" y="51"/>
                </a:lnTo>
                <a:lnTo>
                  <a:pt x="215" y="39"/>
                </a:lnTo>
                <a:lnTo>
                  <a:pt x="219" y="28"/>
                </a:lnTo>
                <a:lnTo>
                  <a:pt x="223" y="20"/>
                </a:lnTo>
                <a:lnTo>
                  <a:pt x="227" y="20"/>
                </a:lnTo>
                <a:lnTo>
                  <a:pt x="234" y="24"/>
                </a:lnTo>
                <a:lnTo>
                  <a:pt x="238" y="36"/>
                </a:lnTo>
                <a:lnTo>
                  <a:pt x="242" y="55"/>
                </a:lnTo>
                <a:lnTo>
                  <a:pt x="246" y="75"/>
                </a:lnTo>
                <a:lnTo>
                  <a:pt x="250" y="82"/>
                </a:lnTo>
                <a:lnTo>
                  <a:pt x="254" y="82"/>
                </a:lnTo>
                <a:lnTo>
                  <a:pt x="258" y="79"/>
                </a:lnTo>
                <a:lnTo>
                  <a:pt x="266" y="75"/>
                </a:lnTo>
                <a:lnTo>
                  <a:pt x="270" y="67"/>
                </a:lnTo>
                <a:lnTo>
                  <a:pt x="274" y="55"/>
                </a:lnTo>
                <a:lnTo>
                  <a:pt x="277" y="36"/>
                </a:lnTo>
                <a:lnTo>
                  <a:pt x="281" y="20"/>
                </a:lnTo>
                <a:lnTo>
                  <a:pt x="285" y="8"/>
                </a:lnTo>
                <a:lnTo>
                  <a:pt x="293" y="12"/>
                </a:lnTo>
                <a:lnTo>
                  <a:pt x="297" y="24"/>
                </a:lnTo>
                <a:lnTo>
                  <a:pt x="301" y="43"/>
                </a:lnTo>
                <a:lnTo>
                  <a:pt x="305" y="75"/>
                </a:lnTo>
                <a:lnTo>
                  <a:pt x="309" y="102"/>
                </a:lnTo>
                <a:lnTo>
                  <a:pt x="313" y="118"/>
                </a:lnTo>
                <a:lnTo>
                  <a:pt x="320" y="122"/>
                </a:lnTo>
                <a:lnTo>
                  <a:pt x="324" y="129"/>
                </a:lnTo>
                <a:lnTo>
                  <a:pt x="328" y="133"/>
                </a:lnTo>
                <a:lnTo>
                  <a:pt x="332" y="141"/>
                </a:lnTo>
                <a:lnTo>
                  <a:pt x="336" y="149"/>
                </a:lnTo>
                <a:lnTo>
                  <a:pt x="340" y="153"/>
                </a:lnTo>
                <a:lnTo>
                  <a:pt x="348" y="157"/>
                </a:lnTo>
                <a:lnTo>
                  <a:pt x="352" y="153"/>
                </a:lnTo>
                <a:lnTo>
                  <a:pt x="356" y="141"/>
                </a:lnTo>
                <a:lnTo>
                  <a:pt x="360" y="129"/>
                </a:lnTo>
                <a:lnTo>
                  <a:pt x="363" y="122"/>
                </a:lnTo>
                <a:lnTo>
                  <a:pt x="367" y="114"/>
                </a:lnTo>
                <a:lnTo>
                  <a:pt x="371" y="110"/>
                </a:lnTo>
                <a:lnTo>
                  <a:pt x="379" y="110"/>
                </a:lnTo>
                <a:lnTo>
                  <a:pt x="383" y="114"/>
                </a:lnTo>
                <a:lnTo>
                  <a:pt x="387" y="118"/>
                </a:lnTo>
                <a:lnTo>
                  <a:pt x="391" y="122"/>
                </a:lnTo>
                <a:lnTo>
                  <a:pt x="395" y="129"/>
                </a:lnTo>
                <a:lnTo>
                  <a:pt x="399" y="141"/>
                </a:lnTo>
                <a:lnTo>
                  <a:pt x="406" y="149"/>
                </a:lnTo>
                <a:lnTo>
                  <a:pt x="410" y="153"/>
                </a:lnTo>
                <a:lnTo>
                  <a:pt x="414" y="153"/>
                </a:lnTo>
                <a:lnTo>
                  <a:pt x="418" y="149"/>
                </a:lnTo>
                <a:lnTo>
                  <a:pt x="422" y="137"/>
                </a:lnTo>
                <a:lnTo>
                  <a:pt x="426" y="122"/>
                </a:lnTo>
                <a:lnTo>
                  <a:pt x="434" y="110"/>
                </a:lnTo>
                <a:lnTo>
                  <a:pt x="438" y="106"/>
                </a:lnTo>
                <a:lnTo>
                  <a:pt x="442" y="102"/>
                </a:lnTo>
                <a:lnTo>
                  <a:pt x="446" y="102"/>
                </a:lnTo>
                <a:lnTo>
                  <a:pt x="449" y="102"/>
                </a:lnTo>
                <a:lnTo>
                  <a:pt x="453" y="102"/>
                </a:lnTo>
                <a:lnTo>
                  <a:pt x="461" y="106"/>
                </a:lnTo>
                <a:lnTo>
                  <a:pt x="465" y="106"/>
                </a:lnTo>
                <a:lnTo>
                  <a:pt x="469" y="110"/>
                </a:lnTo>
                <a:lnTo>
                  <a:pt x="473" y="118"/>
                </a:lnTo>
                <a:lnTo>
                  <a:pt x="477" y="125"/>
                </a:lnTo>
                <a:lnTo>
                  <a:pt x="481" y="133"/>
                </a:lnTo>
                <a:lnTo>
                  <a:pt x="485" y="145"/>
                </a:lnTo>
                <a:lnTo>
                  <a:pt x="492" y="157"/>
                </a:lnTo>
                <a:lnTo>
                  <a:pt x="496" y="161"/>
                </a:lnTo>
                <a:lnTo>
                  <a:pt x="500" y="161"/>
                </a:lnTo>
                <a:lnTo>
                  <a:pt x="504" y="153"/>
                </a:lnTo>
                <a:lnTo>
                  <a:pt x="508" y="141"/>
                </a:lnTo>
                <a:lnTo>
                  <a:pt x="512" y="122"/>
                </a:lnTo>
                <a:lnTo>
                  <a:pt x="520" y="106"/>
                </a:lnTo>
                <a:lnTo>
                  <a:pt x="524" y="102"/>
                </a:lnTo>
                <a:lnTo>
                  <a:pt x="528" y="102"/>
                </a:lnTo>
                <a:lnTo>
                  <a:pt x="532" y="102"/>
                </a:lnTo>
                <a:lnTo>
                  <a:pt x="535" y="106"/>
                </a:lnTo>
                <a:lnTo>
                  <a:pt x="539" y="110"/>
                </a:lnTo>
                <a:lnTo>
                  <a:pt x="547" y="118"/>
                </a:lnTo>
                <a:lnTo>
                  <a:pt x="551" y="129"/>
                </a:lnTo>
                <a:lnTo>
                  <a:pt x="555" y="149"/>
                </a:lnTo>
                <a:lnTo>
                  <a:pt x="559" y="176"/>
                </a:lnTo>
                <a:lnTo>
                  <a:pt x="563" y="192"/>
                </a:lnTo>
                <a:lnTo>
                  <a:pt x="567" y="196"/>
                </a:lnTo>
                <a:lnTo>
                  <a:pt x="575" y="192"/>
                </a:lnTo>
                <a:lnTo>
                  <a:pt x="578" y="17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7" name="Freeform 116"/>
          <p:cNvSpPr>
            <a:spLocks/>
          </p:cNvSpPr>
          <p:nvPr/>
        </p:nvSpPr>
        <p:spPr bwMode="auto">
          <a:xfrm>
            <a:off x="5942013" y="3536951"/>
            <a:ext cx="912813" cy="142875"/>
          </a:xfrm>
          <a:custGeom>
            <a:avLst/>
            <a:gdLst>
              <a:gd name="T0" fmla="*/ 8 w 575"/>
              <a:gd name="T1" fmla="*/ 20 h 90"/>
              <a:gd name="T2" fmla="*/ 20 w 575"/>
              <a:gd name="T3" fmla="*/ 4 h 90"/>
              <a:gd name="T4" fmla="*/ 36 w 575"/>
              <a:gd name="T5" fmla="*/ 4 h 90"/>
              <a:gd name="T6" fmla="*/ 47 w 575"/>
              <a:gd name="T7" fmla="*/ 8 h 90"/>
              <a:gd name="T8" fmla="*/ 63 w 575"/>
              <a:gd name="T9" fmla="*/ 8 h 90"/>
              <a:gd name="T10" fmla="*/ 75 w 575"/>
              <a:gd name="T11" fmla="*/ 8 h 90"/>
              <a:gd name="T12" fmla="*/ 90 w 575"/>
              <a:gd name="T13" fmla="*/ 8 h 90"/>
              <a:gd name="T14" fmla="*/ 102 w 575"/>
              <a:gd name="T15" fmla="*/ 8 h 90"/>
              <a:gd name="T16" fmla="*/ 118 w 575"/>
              <a:gd name="T17" fmla="*/ 8 h 90"/>
              <a:gd name="T18" fmla="*/ 129 w 575"/>
              <a:gd name="T19" fmla="*/ 8 h 90"/>
              <a:gd name="T20" fmla="*/ 145 w 575"/>
              <a:gd name="T21" fmla="*/ 8 h 90"/>
              <a:gd name="T22" fmla="*/ 157 w 575"/>
              <a:gd name="T23" fmla="*/ 8 h 90"/>
              <a:gd name="T24" fmla="*/ 172 w 575"/>
              <a:gd name="T25" fmla="*/ 8 h 90"/>
              <a:gd name="T26" fmla="*/ 184 w 575"/>
              <a:gd name="T27" fmla="*/ 8 h 90"/>
              <a:gd name="T28" fmla="*/ 200 w 575"/>
              <a:gd name="T29" fmla="*/ 8 h 90"/>
              <a:gd name="T30" fmla="*/ 211 w 575"/>
              <a:gd name="T31" fmla="*/ 8 h 90"/>
              <a:gd name="T32" fmla="*/ 227 w 575"/>
              <a:gd name="T33" fmla="*/ 8 h 90"/>
              <a:gd name="T34" fmla="*/ 239 w 575"/>
              <a:gd name="T35" fmla="*/ 8 h 90"/>
              <a:gd name="T36" fmla="*/ 254 w 575"/>
              <a:gd name="T37" fmla="*/ 8 h 90"/>
              <a:gd name="T38" fmla="*/ 266 w 575"/>
              <a:gd name="T39" fmla="*/ 8 h 90"/>
              <a:gd name="T40" fmla="*/ 282 w 575"/>
              <a:gd name="T41" fmla="*/ 8 h 90"/>
              <a:gd name="T42" fmla="*/ 294 w 575"/>
              <a:gd name="T43" fmla="*/ 8 h 90"/>
              <a:gd name="T44" fmla="*/ 309 w 575"/>
              <a:gd name="T45" fmla="*/ 8 h 90"/>
              <a:gd name="T46" fmla="*/ 321 w 575"/>
              <a:gd name="T47" fmla="*/ 8 h 90"/>
              <a:gd name="T48" fmla="*/ 337 w 575"/>
              <a:gd name="T49" fmla="*/ 8 h 90"/>
              <a:gd name="T50" fmla="*/ 348 w 575"/>
              <a:gd name="T51" fmla="*/ 8 h 90"/>
              <a:gd name="T52" fmla="*/ 360 w 575"/>
              <a:gd name="T53" fmla="*/ 8 h 90"/>
              <a:gd name="T54" fmla="*/ 376 w 575"/>
              <a:gd name="T55" fmla="*/ 8 h 90"/>
              <a:gd name="T56" fmla="*/ 387 w 575"/>
              <a:gd name="T57" fmla="*/ 8 h 90"/>
              <a:gd name="T58" fmla="*/ 403 w 575"/>
              <a:gd name="T59" fmla="*/ 8 h 90"/>
              <a:gd name="T60" fmla="*/ 415 w 575"/>
              <a:gd name="T61" fmla="*/ 8 h 90"/>
              <a:gd name="T62" fmla="*/ 430 w 575"/>
              <a:gd name="T63" fmla="*/ 8 h 90"/>
              <a:gd name="T64" fmla="*/ 442 w 575"/>
              <a:gd name="T65" fmla="*/ 8 h 90"/>
              <a:gd name="T66" fmla="*/ 458 w 575"/>
              <a:gd name="T67" fmla="*/ 8 h 90"/>
              <a:gd name="T68" fmla="*/ 469 w 575"/>
              <a:gd name="T69" fmla="*/ 8 h 90"/>
              <a:gd name="T70" fmla="*/ 485 w 575"/>
              <a:gd name="T71" fmla="*/ 8 h 90"/>
              <a:gd name="T72" fmla="*/ 497 w 575"/>
              <a:gd name="T73" fmla="*/ 8 h 90"/>
              <a:gd name="T74" fmla="*/ 512 w 575"/>
              <a:gd name="T75" fmla="*/ 8 h 90"/>
              <a:gd name="T76" fmla="*/ 524 w 575"/>
              <a:gd name="T77" fmla="*/ 8 h 90"/>
              <a:gd name="T78" fmla="*/ 540 w 575"/>
              <a:gd name="T79" fmla="*/ 8 h 90"/>
              <a:gd name="T80" fmla="*/ 552 w 575"/>
              <a:gd name="T81" fmla="*/ 8 h 90"/>
              <a:gd name="T82" fmla="*/ 567 w 575"/>
              <a:gd name="T83"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90">
                <a:moveTo>
                  <a:pt x="0" y="90"/>
                </a:moveTo>
                <a:lnTo>
                  <a:pt x="4" y="59"/>
                </a:lnTo>
                <a:lnTo>
                  <a:pt x="8" y="20"/>
                </a:lnTo>
                <a:lnTo>
                  <a:pt x="12" y="20"/>
                </a:lnTo>
                <a:lnTo>
                  <a:pt x="16" y="0"/>
                </a:lnTo>
                <a:lnTo>
                  <a:pt x="20" y="4"/>
                </a:lnTo>
                <a:lnTo>
                  <a:pt x="28" y="4"/>
                </a:lnTo>
                <a:lnTo>
                  <a:pt x="32" y="4"/>
                </a:lnTo>
                <a:lnTo>
                  <a:pt x="36" y="4"/>
                </a:lnTo>
                <a:lnTo>
                  <a:pt x="40" y="4"/>
                </a:lnTo>
                <a:lnTo>
                  <a:pt x="43" y="8"/>
                </a:lnTo>
                <a:lnTo>
                  <a:pt x="47" y="8"/>
                </a:lnTo>
                <a:lnTo>
                  <a:pt x="55" y="8"/>
                </a:lnTo>
                <a:lnTo>
                  <a:pt x="59" y="8"/>
                </a:lnTo>
                <a:lnTo>
                  <a:pt x="63" y="8"/>
                </a:lnTo>
                <a:lnTo>
                  <a:pt x="67" y="8"/>
                </a:lnTo>
                <a:lnTo>
                  <a:pt x="71" y="8"/>
                </a:lnTo>
                <a:lnTo>
                  <a:pt x="75" y="8"/>
                </a:lnTo>
                <a:lnTo>
                  <a:pt x="83" y="8"/>
                </a:lnTo>
                <a:lnTo>
                  <a:pt x="86" y="8"/>
                </a:lnTo>
                <a:lnTo>
                  <a:pt x="90" y="8"/>
                </a:lnTo>
                <a:lnTo>
                  <a:pt x="94" y="8"/>
                </a:lnTo>
                <a:lnTo>
                  <a:pt x="98" y="8"/>
                </a:lnTo>
                <a:lnTo>
                  <a:pt x="102" y="8"/>
                </a:lnTo>
                <a:lnTo>
                  <a:pt x="110" y="8"/>
                </a:lnTo>
                <a:lnTo>
                  <a:pt x="114" y="8"/>
                </a:lnTo>
                <a:lnTo>
                  <a:pt x="118" y="8"/>
                </a:lnTo>
                <a:lnTo>
                  <a:pt x="122" y="8"/>
                </a:lnTo>
                <a:lnTo>
                  <a:pt x="126" y="8"/>
                </a:lnTo>
                <a:lnTo>
                  <a:pt x="129" y="8"/>
                </a:lnTo>
                <a:lnTo>
                  <a:pt x="133" y="8"/>
                </a:lnTo>
                <a:lnTo>
                  <a:pt x="141" y="8"/>
                </a:lnTo>
                <a:lnTo>
                  <a:pt x="145" y="8"/>
                </a:lnTo>
                <a:lnTo>
                  <a:pt x="149" y="8"/>
                </a:lnTo>
                <a:lnTo>
                  <a:pt x="153" y="8"/>
                </a:lnTo>
                <a:lnTo>
                  <a:pt x="157" y="8"/>
                </a:lnTo>
                <a:lnTo>
                  <a:pt x="161" y="8"/>
                </a:lnTo>
                <a:lnTo>
                  <a:pt x="168" y="8"/>
                </a:lnTo>
                <a:lnTo>
                  <a:pt x="172" y="8"/>
                </a:lnTo>
                <a:lnTo>
                  <a:pt x="176" y="8"/>
                </a:lnTo>
                <a:lnTo>
                  <a:pt x="180" y="8"/>
                </a:lnTo>
                <a:lnTo>
                  <a:pt x="184" y="8"/>
                </a:lnTo>
                <a:lnTo>
                  <a:pt x="188" y="8"/>
                </a:lnTo>
                <a:lnTo>
                  <a:pt x="196" y="8"/>
                </a:lnTo>
                <a:lnTo>
                  <a:pt x="200" y="8"/>
                </a:lnTo>
                <a:lnTo>
                  <a:pt x="204" y="8"/>
                </a:lnTo>
                <a:lnTo>
                  <a:pt x="208" y="8"/>
                </a:lnTo>
                <a:lnTo>
                  <a:pt x="211" y="8"/>
                </a:lnTo>
                <a:lnTo>
                  <a:pt x="215" y="8"/>
                </a:lnTo>
                <a:lnTo>
                  <a:pt x="223" y="8"/>
                </a:lnTo>
                <a:lnTo>
                  <a:pt x="227" y="8"/>
                </a:lnTo>
                <a:lnTo>
                  <a:pt x="231" y="8"/>
                </a:lnTo>
                <a:lnTo>
                  <a:pt x="235" y="8"/>
                </a:lnTo>
                <a:lnTo>
                  <a:pt x="239" y="8"/>
                </a:lnTo>
                <a:lnTo>
                  <a:pt x="243" y="8"/>
                </a:lnTo>
                <a:lnTo>
                  <a:pt x="247" y="8"/>
                </a:lnTo>
                <a:lnTo>
                  <a:pt x="254" y="8"/>
                </a:lnTo>
                <a:lnTo>
                  <a:pt x="258" y="8"/>
                </a:lnTo>
                <a:lnTo>
                  <a:pt x="262" y="8"/>
                </a:lnTo>
                <a:lnTo>
                  <a:pt x="266" y="8"/>
                </a:lnTo>
                <a:lnTo>
                  <a:pt x="270" y="8"/>
                </a:lnTo>
                <a:lnTo>
                  <a:pt x="274" y="8"/>
                </a:lnTo>
                <a:lnTo>
                  <a:pt x="282" y="8"/>
                </a:lnTo>
                <a:lnTo>
                  <a:pt x="286" y="8"/>
                </a:lnTo>
                <a:lnTo>
                  <a:pt x="290" y="8"/>
                </a:lnTo>
                <a:lnTo>
                  <a:pt x="294" y="8"/>
                </a:lnTo>
                <a:lnTo>
                  <a:pt x="297" y="8"/>
                </a:lnTo>
                <a:lnTo>
                  <a:pt x="301" y="8"/>
                </a:lnTo>
                <a:lnTo>
                  <a:pt x="309" y="8"/>
                </a:lnTo>
                <a:lnTo>
                  <a:pt x="313" y="8"/>
                </a:lnTo>
                <a:lnTo>
                  <a:pt x="317" y="8"/>
                </a:lnTo>
                <a:lnTo>
                  <a:pt x="321" y="8"/>
                </a:lnTo>
                <a:lnTo>
                  <a:pt x="325" y="8"/>
                </a:lnTo>
                <a:lnTo>
                  <a:pt x="329" y="8"/>
                </a:lnTo>
                <a:lnTo>
                  <a:pt x="337" y="8"/>
                </a:lnTo>
                <a:lnTo>
                  <a:pt x="340" y="8"/>
                </a:lnTo>
                <a:lnTo>
                  <a:pt x="344" y="8"/>
                </a:lnTo>
                <a:lnTo>
                  <a:pt x="348" y="8"/>
                </a:lnTo>
                <a:lnTo>
                  <a:pt x="352" y="8"/>
                </a:lnTo>
                <a:lnTo>
                  <a:pt x="356" y="8"/>
                </a:lnTo>
                <a:lnTo>
                  <a:pt x="360" y="8"/>
                </a:lnTo>
                <a:lnTo>
                  <a:pt x="368" y="8"/>
                </a:lnTo>
                <a:lnTo>
                  <a:pt x="372" y="8"/>
                </a:lnTo>
                <a:lnTo>
                  <a:pt x="376" y="8"/>
                </a:lnTo>
                <a:lnTo>
                  <a:pt x="380" y="8"/>
                </a:lnTo>
                <a:lnTo>
                  <a:pt x="383" y="8"/>
                </a:lnTo>
                <a:lnTo>
                  <a:pt x="387" y="8"/>
                </a:lnTo>
                <a:lnTo>
                  <a:pt x="395" y="8"/>
                </a:lnTo>
                <a:lnTo>
                  <a:pt x="399" y="8"/>
                </a:lnTo>
                <a:lnTo>
                  <a:pt x="403" y="8"/>
                </a:lnTo>
                <a:lnTo>
                  <a:pt x="407" y="8"/>
                </a:lnTo>
                <a:lnTo>
                  <a:pt x="411" y="8"/>
                </a:lnTo>
                <a:lnTo>
                  <a:pt x="415" y="8"/>
                </a:lnTo>
                <a:lnTo>
                  <a:pt x="423" y="8"/>
                </a:lnTo>
                <a:lnTo>
                  <a:pt x="426" y="8"/>
                </a:lnTo>
                <a:lnTo>
                  <a:pt x="430" y="8"/>
                </a:lnTo>
                <a:lnTo>
                  <a:pt x="434" y="8"/>
                </a:lnTo>
                <a:lnTo>
                  <a:pt x="438" y="8"/>
                </a:lnTo>
                <a:lnTo>
                  <a:pt x="442" y="8"/>
                </a:lnTo>
                <a:lnTo>
                  <a:pt x="450" y="8"/>
                </a:lnTo>
                <a:lnTo>
                  <a:pt x="454" y="8"/>
                </a:lnTo>
                <a:lnTo>
                  <a:pt x="458" y="8"/>
                </a:lnTo>
                <a:lnTo>
                  <a:pt x="462" y="8"/>
                </a:lnTo>
                <a:lnTo>
                  <a:pt x="466" y="8"/>
                </a:lnTo>
                <a:lnTo>
                  <a:pt x="469" y="8"/>
                </a:lnTo>
                <a:lnTo>
                  <a:pt x="473" y="8"/>
                </a:lnTo>
                <a:lnTo>
                  <a:pt x="481" y="8"/>
                </a:lnTo>
                <a:lnTo>
                  <a:pt x="485" y="8"/>
                </a:lnTo>
                <a:lnTo>
                  <a:pt x="489" y="8"/>
                </a:lnTo>
                <a:lnTo>
                  <a:pt x="493" y="8"/>
                </a:lnTo>
                <a:lnTo>
                  <a:pt x="497" y="8"/>
                </a:lnTo>
                <a:lnTo>
                  <a:pt x="501" y="8"/>
                </a:lnTo>
                <a:lnTo>
                  <a:pt x="509" y="8"/>
                </a:lnTo>
                <a:lnTo>
                  <a:pt x="512" y="8"/>
                </a:lnTo>
                <a:lnTo>
                  <a:pt x="516" y="8"/>
                </a:lnTo>
                <a:lnTo>
                  <a:pt x="520" y="8"/>
                </a:lnTo>
                <a:lnTo>
                  <a:pt x="524" y="8"/>
                </a:lnTo>
                <a:lnTo>
                  <a:pt x="528" y="8"/>
                </a:lnTo>
                <a:lnTo>
                  <a:pt x="536" y="8"/>
                </a:lnTo>
                <a:lnTo>
                  <a:pt x="540" y="8"/>
                </a:lnTo>
                <a:lnTo>
                  <a:pt x="544" y="8"/>
                </a:lnTo>
                <a:lnTo>
                  <a:pt x="548" y="8"/>
                </a:lnTo>
                <a:lnTo>
                  <a:pt x="552" y="8"/>
                </a:lnTo>
                <a:lnTo>
                  <a:pt x="555" y="8"/>
                </a:lnTo>
                <a:lnTo>
                  <a:pt x="563" y="8"/>
                </a:lnTo>
                <a:lnTo>
                  <a:pt x="567" y="8"/>
                </a:lnTo>
                <a:lnTo>
                  <a:pt x="571" y="8"/>
                </a:lnTo>
                <a:lnTo>
                  <a:pt x="575" y="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8" name="Freeform 117"/>
          <p:cNvSpPr>
            <a:spLocks/>
          </p:cNvSpPr>
          <p:nvPr/>
        </p:nvSpPr>
        <p:spPr bwMode="auto">
          <a:xfrm>
            <a:off x="6854826" y="3549651"/>
            <a:ext cx="25400" cy="0"/>
          </a:xfrm>
          <a:custGeom>
            <a:avLst/>
            <a:gdLst>
              <a:gd name="T0" fmla="*/ 0 w 16"/>
              <a:gd name="T1" fmla="*/ 4 w 16"/>
              <a:gd name="T2" fmla="*/ 8 w 16"/>
              <a:gd name="T3" fmla="*/ 16 w 16"/>
            </a:gdLst>
            <a:ahLst/>
            <a:cxnLst>
              <a:cxn ang="0">
                <a:pos x="T0" y="0"/>
              </a:cxn>
              <a:cxn ang="0">
                <a:pos x="T1" y="0"/>
              </a:cxn>
              <a:cxn ang="0">
                <a:pos x="T2" y="0"/>
              </a:cxn>
              <a:cxn ang="0">
                <a:pos x="T3" y="0"/>
              </a:cxn>
            </a:cxnLst>
            <a:rect l="0" t="0" r="r" b="b"/>
            <a:pathLst>
              <a:path w="16">
                <a:moveTo>
                  <a:pt x="0" y="0"/>
                </a:moveTo>
                <a:lnTo>
                  <a:pt x="4" y="0"/>
                </a:lnTo>
                <a:lnTo>
                  <a:pt x="8" y="0"/>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9" name="Freeform 118"/>
          <p:cNvSpPr>
            <a:spLocks/>
          </p:cNvSpPr>
          <p:nvPr/>
        </p:nvSpPr>
        <p:spPr bwMode="auto">
          <a:xfrm>
            <a:off x="3200401" y="3302001"/>
            <a:ext cx="911225" cy="558800"/>
          </a:xfrm>
          <a:custGeom>
            <a:avLst/>
            <a:gdLst>
              <a:gd name="T0" fmla="*/ 8 w 574"/>
              <a:gd name="T1" fmla="*/ 144 h 352"/>
              <a:gd name="T2" fmla="*/ 19 w 574"/>
              <a:gd name="T3" fmla="*/ 82 h 352"/>
              <a:gd name="T4" fmla="*/ 35 w 574"/>
              <a:gd name="T5" fmla="*/ 8 h 352"/>
              <a:gd name="T6" fmla="*/ 47 w 574"/>
              <a:gd name="T7" fmla="*/ 180 h 352"/>
              <a:gd name="T8" fmla="*/ 62 w 574"/>
              <a:gd name="T9" fmla="*/ 230 h 352"/>
              <a:gd name="T10" fmla="*/ 74 w 574"/>
              <a:gd name="T11" fmla="*/ 180 h 352"/>
              <a:gd name="T12" fmla="*/ 90 w 574"/>
              <a:gd name="T13" fmla="*/ 164 h 352"/>
              <a:gd name="T14" fmla="*/ 101 w 574"/>
              <a:gd name="T15" fmla="*/ 180 h 352"/>
              <a:gd name="T16" fmla="*/ 117 w 574"/>
              <a:gd name="T17" fmla="*/ 211 h 352"/>
              <a:gd name="T18" fmla="*/ 129 w 574"/>
              <a:gd name="T19" fmla="*/ 234 h 352"/>
              <a:gd name="T20" fmla="*/ 144 w 574"/>
              <a:gd name="T21" fmla="*/ 172 h 352"/>
              <a:gd name="T22" fmla="*/ 156 w 574"/>
              <a:gd name="T23" fmla="*/ 148 h 352"/>
              <a:gd name="T24" fmla="*/ 172 w 574"/>
              <a:gd name="T25" fmla="*/ 152 h 352"/>
              <a:gd name="T26" fmla="*/ 183 w 574"/>
              <a:gd name="T27" fmla="*/ 148 h 352"/>
              <a:gd name="T28" fmla="*/ 199 w 574"/>
              <a:gd name="T29" fmla="*/ 133 h 352"/>
              <a:gd name="T30" fmla="*/ 211 w 574"/>
              <a:gd name="T31" fmla="*/ 105 h 352"/>
              <a:gd name="T32" fmla="*/ 226 w 574"/>
              <a:gd name="T33" fmla="*/ 94 h 352"/>
              <a:gd name="T34" fmla="*/ 238 w 574"/>
              <a:gd name="T35" fmla="*/ 144 h 352"/>
              <a:gd name="T36" fmla="*/ 254 w 574"/>
              <a:gd name="T37" fmla="*/ 156 h 352"/>
              <a:gd name="T38" fmla="*/ 266 w 574"/>
              <a:gd name="T39" fmla="*/ 148 h 352"/>
              <a:gd name="T40" fmla="*/ 281 w 574"/>
              <a:gd name="T41" fmla="*/ 141 h 352"/>
              <a:gd name="T42" fmla="*/ 293 w 574"/>
              <a:gd name="T43" fmla="*/ 109 h 352"/>
              <a:gd name="T44" fmla="*/ 309 w 574"/>
              <a:gd name="T45" fmla="*/ 39 h 352"/>
              <a:gd name="T46" fmla="*/ 320 w 574"/>
              <a:gd name="T47" fmla="*/ 105 h 352"/>
              <a:gd name="T48" fmla="*/ 336 w 574"/>
              <a:gd name="T49" fmla="*/ 180 h 352"/>
              <a:gd name="T50" fmla="*/ 348 w 574"/>
              <a:gd name="T51" fmla="*/ 176 h 352"/>
              <a:gd name="T52" fmla="*/ 359 w 574"/>
              <a:gd name="T53" fmla="*/ 242 h 352"/>
              <a:gd name="T54" fmla="*/ 375 w 574"/>
              <a:gd name="T55" fmla="*/ 344 h 352"/>
              <a:gd name="T56" fmla="*/ 387 w 574"/>
              <a:gd name="T57" fmla="*/ 156 h 352"/>
              <a:gd name="T58" fmla="*/ 402 w 574"/>
              <a:gd name="T59" fmla="*/ 70 h 352"/>
              <a:gd name="T60" fmla="*/ 414 w 574"/>
              <a:gd name="T61" fmla="*/ 74 h 352"/>
              <a:gd name="T62" fmla="*/ 430 w 574"/>
              <a:gd name="T63" fmla="*/ 156 h 352"/>
              <a:gd name="T64" fmla="*/ 441 w 574"/>
              <a:gd name="T65" fmla="*/ 148 h 352"/>
              <a:gd name="T66" fmla="*/ 457 w 574"/>
              <a:gd name="T67" fmla="*/ 109 h 352"/>
              <a:gd name="T68" fmla="*/ 469 w 574"/>
              <a:gd name="T69" fmla="*/ 8 h 352"/>
              <a:gd name="T70" fmla="*/ 484 w 574"/>
              <a:gd name="T71" fmla="*/ 113 h 352"/>
              <a:gd name="T72" fmla="*/ 496 w 574"/>
              <a:gd name="T73" fmla="*/ 223 h 352"/>
              <a:gd name="T74" fmla="*/ 512 w 574"/>
              <a:gd name="T75" fmla="*/ 219 h 352"/>
              <a:gd name="T76" fmla="*/ 524 w 574"/>
              <a:gd name="T77" fmla="*/ 207 h 352"/>
              <a:gd name="T78" fmla="*/ 539 w 574"/>
              <a:gd name="T79" fmla="*/ 184 h 352"/>
              <a:gd name="T80" fmla="*/ 551 w 574"/>
              <a:gd name="T81" fmla="*/ 199 h 352"/>
              <a:gd name="T82" fmla="*/ 567 w 574"/>
              <a:gd name="T83" fmla="*/ 22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352">
                <a:moveTo>
                  <a:pt x="0" y="152"/>
                </a:moveTo>
                <a:lnTo>
                  <a:pt x="4" y="152"/>
                </a:lnTo>
                <a:lnTo>
                  <a:pt x="8" y="144"/>
                </a:lnTo>
                <a:lnTo>
                  <a:pt x="12" y="133"/>
                </a:lnTo>
                <a:lnTo>
                  <a:pt x="15" y="113"/>
                </a:lnTo>
                <a:lnTo>
                  <a:pt x="19" y="82"/>
                </a:lnTo>
                <a:lnTo>
                  <a:pt x="27" y="39"/>
                </a:lnTo>
                <a:lnTo>
                  <a:pt x="31" y="0"/>
                </a:lnTo>
                <a:lnTo>
                  <a:pt x="35" y="8"/>
                </a:lnTo>
                <a:lnTo>
                  <a:pt x="39" y="51"/>
                </a:lnTo>
                <a:lnTo>
                  <a:pt x="43" y="109"/>
                </a:lnTo>
                <a:lnTo>
                  <a:pt x="47" y="180"/>
                </a:lnTo>
                <a:lnTo>
                  <a:pt x="55" y="230"/>
                </a:lnTo>
                <a:lnTo>
                  <a:pt x="58" y="238"/>
                </a:lnTo>
                <a:lnTo>
                  <a:pt x="62" y="230"/>
                </a:lnTo>
                <a:lnTo>
                  <a:pt x="66" y="215"/>
                </a:lnTo>
                <a:lnTo>
                  <a:pt x="70" y="195"/>
                </a:lnTo>
                <a:lnTo>
                  <a:pt x="74" y="180"/>
                </a:lnTo>
                <a:lnTo>
                  <a:pt x="82" y="164"/>
                </a:lnTo>
                <a:lnTo>
                  <a:pt x="86" y="164"/>
                </a:lnTo>
                <a:lnTo>
                  <a:pt x="90" y="164"/>
                </a:lnTo>
                <a:lnTo>
                  <a:pt x="94" y="168"/>
                </a:lnTo>
                <a:lnTo>
                  <a:pt x="97" y="172"/>
                </a:lnTo>
                <a:lnTo>
                  <a:pt x="101" y="180"/>
                </a:lnTo>
                <a:lnTo>
                  <a:pt x="109" y="187"/>
                </a:lnTo>
                <a:lnTo>
                  <a:pt x="113" y="195"/>
                </a:lnTo>
                <a:lnTo>
                  <a:pt x="117" y="211"/>
                </a:lnTo>
                <a:lnTo>
                  <a:pt x="121" y="223"/>
                </a:lnTo>
                <a:lnTo>
                  <a:pt x="125" y="234"/>
                </a:lnTo>
                <a:lnTo>
                  <a:pt x="129" y="234"/>
                </a:lnTo>
                <a:lnTo>
                  <a:pt x="133" y="219"/>
                </a:lnTo>
                <a:lnTo>
                  <a:pt x="140" y="195"/>
                </a:lnTo>
                <a:lnTo>
                  <a:pt x="144" y="172"/>
                </a:lnTo>
                <a:lnTo>
                  <a:pt x="148" y="152"/>
                </a:lnTo>
                <a:lnTo>
                  <a:pt x="152" y="148"/>
                </a:lnTo>
                <a:lnTo>
                  <a:pt x="156" y="148"/>
                </a:lnTo>
                <a:lnTo>
                  <a:pt x="160" y="152"/>
                </a:lnTo>
                <a:lnTo>
                  <a:pt x="168" y="152"/>
                </a:lnTo>
                <a:lnTo>
                  <a:pt x="172" y="152"/>
                </a:lnTo>
                <a:lnTo>
                  <a:pt x="176" y="152"/>
                </a:lnTo>
                <a:lnTo>
                  <a:pt x="180" y="148"/>
                </a:lnTo>
                <a:lnTo>
                  <a:pt x="183" y="148"/>
                </a:lnTo>
                <a:lnTo>
                  <a:pt x="187" y="144"/>
                </a:lnTo>
                <a:lnTo>
                  <a:pt x="195" y="141"/>
                </a:lnTo>
                <a:lnTo>
                  <a:pt x="199" y="133"/>
                </a:lnTo>
                <a:lnTo>
                  <a:pt x="203" y="125"/>
                </a:lnTo>
                <a:lnTo>
                  <a:pt x="207" y="117"/>
                </a:lnTo>
                <a:lnTo>
                  <a:pt x="211" y="105"/>
                </a:lnTo>
                <a:lnTo>
                  <a:pt x="215" y="94"/>
                </a:lnTo>
                <a:lnTo>
                  <a:pt x="223" y="90"/>
                </a:lnTo>
                <a:lnTo>
                  <a:pt x="226" y="94"/>
                </a:lnTo>
                <a:lnTo>
                  <a:pt x="230" y="109"/>
                </a:lnTo>
                <a:lnTo>
                  <a:pt x="234" y="125"/>
                </a:lnTo>
                <a:lnTo>
                  <a:pt x="238" y="144"/>
                </a:lnTo>
                <a:lnTo>
                  <a:pt x="242" y="156"/>
                </a:lnTo>
                <a:lnTo>
                  <a:pt x="246" y="156"/>
                </a:lnTo>
                <a:lnTo>
                  <a:pt x="254" y="156"/>
                </a:lnTo>
                <a:lnTo>
                  <a:pt x="258" y="152"/>
                </a:lnTo>
                <a:lnTo>
                  <a:pt x="262" y="152"/>
                </a:lnTo>
                <a:lnTo>
                  <a:pt x="266" y="148"/>
                </a:lnTo>
                <a:lnTo>
                  <a:pt x="269" y="148"/>
                </a:lnTo>
                <a:lnTo>
                  <a:pt x="273" y="144"/>
                </a:lnTo>
                <a:lnTo>
                  <a:pt x="281" y="141"/>
                </a:lnTo>
                <a:lnTo>
                  <a:pt x="285" y="133"/>
                </a:lnTo>
                <a:lnTo>
                  <a:pt x="289" y="125"/>
                </a:lnTo>
                <a:lnTo>
                  <a:pt x="293" y="109"/>
                </a:lnTo>
                <a:lnTo>
                  <a:pt x="297" y="90"/>
                </a:lnTo>
                <a:lnTo>
                  <a:pt x="301" y="62"/>
                </a:lnTo>
                <a:lnTo>
                  <a:pt x="309" y="39"/>
                </a:lnTo>
                <a:lnTo>
                  <a:pt x="312" y="43"/>
                </a:lnTo>
                <a:lnTo>
                  <a:pt x="316" y="66"/>
                </a:lnTo>
                <a:lnTo>
                  <a:pt x="320" y="105"/>
                </a:lnTo>
                <a:lnTo>
                  <a:pt x="324" y="148"/>
                </a:lnTo>
                <a:lnTo>
                  <a:pt x="328" y="176"/>
                </a:lnTo>
                <a:lnTo>
                  <a:pt x="336" y="180"/>
                </a:lnTo>
                <a:lnTo>
                  <a:pt x="340" y="172"/>
                </a:lnTo>
                <a:lnTo>
                  <a:pt x="344" y="172"/>
                </a:lnTo>
                <a:lnTo>
                  <a:pt x="348" y="176"/>
                </a:lnTo>
                <a:lnTo>
                  <a:pt x="352" y="184"/>
                </a:lnTo>
                <a:lnTo>
                  <a:pt x="355" y="203"/>
                </a:lnTo>
                <a:lnTo>
                  <a:pt x="359" y="242"/>
                </a:lnTo>
                <a:lnTo>
                  <a:pt x="367" y="301"/>
                </a:lnTo>
                <a:lnTo>
                  <a:pt x="371" y="352"/>
                </a:lnTo>
                <a:lnTo>
                  <a:pt x="375" y="344"/>
                </a:lnTo>
                <a:lnTo>
                  <a:pt x="379" y="297"/>
                </a:lnTo>
                <a:lnTo>
                  <a:pt x="383" y="234"/>
                </a:lnTo>
                <a:lnTo>
                  <a:pt x="387" y="156"/>
                </a:lnTo>
                <a:lnTo>
                  <a:pt x="395" y="86"/>
                </a:lnTo>
                <a:lnTo>
                  <a:pt x="398" y="58"/>
                </a:lnTo>
                <a:lnTo>
                  <a:pt x="402" y="70"/>
                </a:lnTo>
                <a:lnTo>
                  <a:pt x="406" y="55"/>
                </a:lnTo>
                <a:lnTo>
                  <a:pt x="410" y="58"/>
                </a:lnTo>
                <a:lnTo>
                  <a:pt x="414" y="74"/>
                </a:lnTo>
                <a:lnTo>
                  <a:pt x="422" y="101"/>
                </a:lnTo>
                <a:lnTo>
                  <a:pt x="426" y="133"/>
                </a:lnTo>
                <a:lnTo>
                  <a:pt x="430" y="156"/>
                </a:lnTo>
                <a:lnTo>
                  <a:pt x="434" y="164"/>
                </a:lnTo>
                <a:lnTo>
                  <a:pt x="438" y="152"/>
                </a:lnTo>
                <a:lnTo>
                  <a:pt x="441" y="148"/>
                </a:lnTo>
                <a:lnTo>
                  <a:pt x="449" y="137"/>
                </a:lnTo>
                <a:lnTo>
                  <a:pt x="453" y="129"/>
                </a:lnTo>
                <a:lnTo>
                  <a:pt x="457" y="109"/>
                </a:lnTo>
                <a:lnTo>
                  <a:pt x="461" y="82"/>
                </a:lnTo>
                <a:lnTo>
                  <a:pt x="465" y="39"/>
                </a:lnTo>
                <a:lnTo>
                  <a:pt x="469" y="8"/>
                </a:lnTo>
                <a:lnTo>
                  <a:pt x="473" y="15"/>
                </a:lnTo>
                <a:lnTo>
                  <a:pt x="481" y="55"/>
                </a:lnTo>
                <a:lnTo>
                  <a:pt x="484" y="113"/>
                </a:lnTo>
                <a:lnTo>
                  <a:pt x="488" y="172"/>
                </a:lnTo>
                <a:lnTo>
                  <a:pt x="492" y="219"/>
                </a:lnTo>
                <a:lnTo>
                  <a:pt x="496" y="223"/>
                </a:lnTo>
                <a:lnTo>
                  <a:pt x="500" y="219"/>
                </a:lnTo>
                <a:lnTo>
                  <a:pt x="508" y="219"/>
                </a:lnTo>
                <a:lnTo>
                  <a:pt x="512" y="219"/>
                </a:lnTo>
                <a:lnTo>
                  <a:pt x="516" y="219"/>
                </a:lnTo>
                <a:lnTo>
                  <a:pt x="520" y="215"/>
                </a:lnTo>
                <a:lnTo>
                  <a:pt x="524" y="207"/>
                </a:lnTo>
                <a:lnTo>
                  <a:pt x="527" y="195"/>
                </a:lnTo>
                <a:lnTo>
                  <a:pt x="535" y="187"/>
                </a:lnTo>
                <a:lnTo>
                  <a:pt x="539" y="184"/>
                </a:lnTo>
                <a:lnTo>
                  <a:pt x="543" y="184"/>
                </a:lnTo>
                <a:lnTo>
                  <a:pt x="547" y="191"/>
                </a:lnTo>
                <a:lnTo>
                  <a:pt x="551" y="199"/>
                </a:lnTo>
                <a:lnTo>
                  <a:pt x="555" y="207"/>
                </a:lnTo>
                <a:lnTo>
                  <a:pt x="563" y="219"/>
                </a:lnTo>
                <a:lnTo>
                  <a:pt x="567" y="223"/>
                </a:lnTo>
                <a:lnTo>
                  <a:pt x="570" y="227"/>
                </a:lnTo>
                <a:lnTo>
                  <a:pt x="574" y="21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0" name="Freeform 119"/>
          <p:cNvSpPr>
            <a:spLocks/>
          </p:cNvSpPr>
          <p:nvPr/>
        </p:nvSpPr>
        <p:spPr bwMode="auto">
          <a:xfrm>
            <a:off x="4111626" y="3549651"/>
            <a:ext cx="912813" cy="100013"/>
          </a:xfrm>
          <a:custGeom>
            <a:avLst/>
            <a:gdLst>
              <a:gd name="T0" fmla="*/ 8 w 575"/>
              <a:gd name="T1" fmla="*/ 59 h 63"/>
              <a:gd name="T2" fmla="*/ 24 w 575"/>
              <a:gd name="T3" fmla="*/ 31 h 63"/>
              <a:gd name="T4" fmla="*/ 36 w 575"/>
              <a:gd name="T5" fmla="*/ 20 h 63"/>
              <a:gd name="T6" fmla="*/ 51 w 575"/>
              <a:gd name="T7" fmla="*/ 12 h 63"/>
              <a:gd name="T8" fmla="*/ 63 w 575"/>
              <a:gd name="T9" fmla="*/ 8 h 63"/>
              <a:gd name="T10" fmla="*/ 79 w 575"/>
              <a:gd name="T11" fmla="*/ 8 h 63"/>
              <a:gd name="T12" fmla="*/ 90 w 575"/>
              <a:gd name="T13" fmla="*/ 4 h 63"/>
              <a:gd name="T14" fmla="*/ 106 w 575"/>
              <a:gd name="T15" fmla="*/ 4 h 63"/>
              <a:gd name="T16" fmla="*/ 118 w 575"/>
              <a:gd name="T17" fmla="*/ 0 h 63"/>
              <a:gd name="T18" fmla="*/ 133 w 575"/>
              <a:gd name="T19" fmla="*/ 0 h 63"/>
              <a:gd name="T20" fmla="*/ 145 w 575"/>
              <a:gd name="T21" fmla="*/ 0 h 63"/>
              <a:gd name="T22" fmla="*/ 161 w 575"/>
              <a:gd name="T23" fmla="*/ 0 h 63"/>
              <a:gd name="T24" fmla="*/ 172 w 575"/>
              <a:gd name="T25" fmla="*/ 0 h 63"/>
              <a:gd name="T26" fmla="*/ 188 w 575"/>
              <a:gd name="T27" fmla="*/ 0 h 63"/>
              <a:gd name="T28" fmla="*/ 200 w 575"/>
              <a:gd name="T29" fmla="*/ 0 h 63"/>
              <a:gd name="T30" fmla="*/ 215 w 575"/>
              <a:gd name="T31" fmla="*/ 0 h 63"/>
              <a:gd name="T32" fmla="*/ 227 w 575"/>
              <a:gd name="T33" fmla="*/ 0 h 63"/>
              <a:gd name="T34" fmla="*/ 239 w 575"/>
              <a:gd name="T35" fmla="*/ 0 h 63"/>
              <a:gd name="T36" fmla="*/ 254 w 575"/>
              <a:gd name="T37" fmla="*/ 0 h 63"/>
              <a:gd name="T38" fmla="*/ 266 w 575"/>
              <a:gd name="T39" fmla="*/ 0 h 63"/>
              <a:gd name="T40" fmla="*/ 282 w 575"/>
              <a:gd name="T41" fmla="*/ 0 h 63"/>
              <a:gd name="T42" fmla="*/ 294 w 575"/>
              <a:gd name="T43" fmla="*/ 0 h 63"/>
              <a:gd name="T44" fmla="*/ 309 w 575"/>
              <a:gd name="T45" fmla="*/ 0 h 63"/>
              <a:gd name="T46" fmla="*/ 321 w 575"/>
              <a:gd name="T47" fmla="*/ 0 h 63"/>
              <a:gd name="T48" fmla="*/ 337 w 575"/>
              <a:gd name="T49" fmla="*/ 0 h 63"/>
              <a:gd name="T50" fmla="*/ 348 w 575"/>
              <a:gd name="T51" fmla="*/ 0 h 63"/>
              <a:gd name="T52" fmla="*/ 364 w 575"/>
              <a:gd name="T53" fmla="*/ 0 h 63"/>
              <a:gd name="T54" fmla="*/ 376 w 575"/>
              <a:gd name="T55" fmla="*/ 0 h 63"/>
              <a:gd name="T56" fmla="*/ 391 w 575"/>
              <a:gd name="T57" fmla="*/ 0 h 63"/>
              <a:gd name="T58" fmla="*/ 403 w 575"/>
              <a:gd name="T59" fmla="*/ 0 h 63"/>
              <a:gd name="T60" fmla="*/ 419 w 575"/>
              <a:gd name="T61" fmla="*/ 0 h 63"/>
              <a:gd name="T62" fmla="*/ 430 w 575"/>
              <a:gd name="T63" fmla="*/ 0 h 63"/>
              <a:gd name="T64" fmla="*/ 446 w 575"/>
              <a:gd name="T65" fmla="*/ 0 h 63"/>
              <a:gd name="T66" fmla="*/ 458 w 575"/>
              <a:gd name="T67" fmla="*/ 0 h 63"/>
              <a:gd name="T68" fmla="*/ 473 w 575"/>
              <a:gd name="T69" fmla="*/ 0 h 63"/>
              <a:gd name="T70" fmla="*/ 485 w 575"/>
              <a:gd name="T71" fmla="*/ 0 h 63"/>
              <a:gd name="T72" fmla="*/ 501 w 575"/>
              <a:gd name="T73" fmla="*/ 0 h 63"/>
              <a:gd name="T74" fmla="*/ 512 w 575"/>
              <a:gd name="T75" fmla="*/ 0 h 63"/>
              <a:gd name="T76" fmla="*/ 528 w 575"/>
              <a:gd name="T77" fmla="*/ 0 h 63"/>
              <a:gd name="T78" fmla="*/ 540 w 575"/>
              <a:gd name="T79" fmla="*/ 0 h 63"/>
              <a:gd name="T80" fmla="*/ 555 w 575"/>
              <a:gd name="T81" fmla="*/ 0 h 63"/>
              <a:gd name="T82" fmla="*/ 567 w 575"/>
              <a:gd name="T8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63">
                <a:moveTo>
                  <a:pt x="0" y="63"/>
                </a:moveTo>
                <a:lnTo>
                  <a:pt x="4" y="63"/>
                </a:lnTo>
                <a:lnTo>
                  <a:pt x="8" y="59"/>
                </a:lnTo>
                <a:lnTo>
                  <a:pt x="12" y="43"/>
                </a:lnTo>
                <a:lnTo>
                  <a:pt x="20" y="35"/>
                </a:lnTo>
                <a:lnTo>
                  <a:pt x="24" y="31"/>
                </a:lnTo>
                <a:lnTo>
                  <a:pt x="28" y="28"/>
                </a:lnTo>
                <a:lnTo>
                  <a:pt x="32" y="24"/>
                </a:lnTo>
                <a:lnTo>
                  <a:pt x="36" y="20"/>
                </a:lnTo>
                <a:lnTo>
                  <a:pt x="39" y="16"/>
                </a:lnTo>
                <a:lnTo>
                  <a:pt x="47" y="16"/>
                </a:lnTo>
                <a:lnTo>
                  <a:pt x="51" y="12"/>
                </a:lnTo>
                <a:lnTo>
                  <a:pt x="55" y="12"/>
                </a:lnTo>
                <a:lnTo>
                  <a:pt x="59" y="8"/>
                </a:lnTo>
                <a:lnTo>
                  <a:pt x="63" y="8"/>
                </a:lnTo>
                <a:lnTo>
                  <a:pt x="67" y="8"/>
                </a:lnTo>
                <a:lnTo>
                  <a:pt x="75" y="8"/>
                </a:lnTo>
                <a:lnTo>
                  <a:pt x="79" y="8"/>
                </a:lnTo>
                <a:lnTo>
                  <a:pt x="82" y="4"/>
                </a:lnTo>
                <a:lnTo>
                  <a:pt x="86" y="4"/>
                </a:lnTo>
                <a:lnTo>
                  <a:pt x="90" y="4"/>
                </a:lnTo>
                <a:lnTo>
                  <a:pt x="94" y="4"/>
                </a:lnTo>
                <a:lnTo>
                  <a:pt x="102" y="4"/>
                </a:lnTo>
                <a:lnTo>
                  <a:pt x="106" y="4"/>
                </a:lnTo>
                <a:lnTo>
                  <a:pt x="110" y="4"/>
                </a:lnTo>
                <a:lnTo>
                  <a:pt x="114" y="4"/>
                </a:lnTo>
                <a:lnTo>
                  <a:pt x="118" y="0"/>
                </a:lnTo>
                <a:lnTo>
                  <a:pt x="122" y="0"/>
                </a:lnTo>
                <a:lnTo>
                  <a:pt x="125" y="0"/>
                </a:lnTo>
                <a:lnTo>
                  <a:pt x="133" y="0"/>
                </a:lnTo>
                <a:lnTo>
                  <a:pt x="137" y="0"/>
                </a:lnTo>
                <a:lnTo>
                  <a:pt x="141" y="0"/>
                </a:lnTo>
                <a:lnTo>
                  <a:pt x="145" y="0"/>
                </a:lnTo>
                <a:lnTo>
                  <a:pt x="149" y="0"/>
                </a:lnTo>
                <a:lnTo>
                  <a:pt x="153" y="0"/>
                </a:lnTo>
                <a:lnTo>
                  <a:pt x="161" y="0"/>
                </a:lnTo>
                <a:lnTo>
                  <a:pt x="165" y="0"/>
                </a:lnTo>
                <a:lnTo>
                  <a:pt x="168" y="0"/>
                </a:lnTo>
                <a:lnTo>
                  <a:pt x="172" y="0"/>
                </a:lnTo>
                <a:lnTo>
                  <a:pt x="176" y="0"/>
                </a:lnTo>
                <a:lnTo>
                  <a:pt x="180" y="0"/>
                </a:lnTo>
                <a:lnTo>
                  <a:pt x="188" y="0"/>
                </a:lnTo>
                <a:lnTo>
                  <a:pt x="192" y="0"/>
                </a:lnTo>
                <a:lnTo>
                  <a:pt x="196" y="0"/>
                </a:lnTo>
                <a:lnTo>
                  <a:pt x="200" y="0"/>
                </a:lnTo>
                <a:lnTo>
                  <a:pt x="204" y="0"/>
                </a:lnTo>
                <a:lnTo>
                  <a:pt x="208" y="0"/>
                </a:lnTo>
                <a:lnTo>
                  <a:pt x="215" y="0"/>
                </a:lnTo>
                <a:lnTo>
                  <a:pt x="219" y="0"/>
                </a:lnTo>
                <a:lnTo>
                  <a:pt x="223" y="0"/>
                </a:lnTo>
                <a:lnTo>
                  <a:pt x="227" y="0"/>
                </a:lnTo>
                <a:lnTo>
                  <a:pt x="231" y="0"/>
                </a:lnTo>
                <a:lnTo>
                  <a:pt x="235" y="0"/>
                </a:lnTo>
                <a:lnTo>
                  <a:pt x="239" y="0"/>
                </a:lnTo>
                <a:lnTo>
                  <a:pt x="247" y="0"/>
                </a:lnTo>
                <a:lnTo>
                  <a:pt x="251" y="0"/>
                </a:lnTo>
                <a:lnTo>
                  <a:pt x="254" y="0"/>
                </a:lnTo>
                <a:lnTo>
                  <a:pt x="258" y="0"/>
                </a:lnTo>
                <a:lnTo>
                  <a:pt x="262" y="0"/>
                </a:lnTo>
                <a:lnTo>
                  <a:pt x="266" y="0"/>
                </a:lnTo>
                <a:lnTo>
                  <a:pt x="274" y="0"/>
                </a:lnTo>
                <a:lnTo>
                  <a:pt x="278" y="0"/>
                </a:lnTo>
                <a:lnTo>
                  <a:pt x="282" y="0"/>
                </a:lnTo>
                <a:lnTo>
                  <a:pt x="286" y="0"/>
                </a:lnTo>
                <a:lnTo>
                  <a:pt x="290" y="0"/>
                </a:lnTo>
                <a:lnTo>
                  <a:pt x="294" y="0"/>
                </a:lnTo>
                <a:lnTo>
                  <a:pt x="301" y="0"/>
                </a:lnTo>
                <a:lnTo>
                  <a:pt x="305" y="0"/>
                </a:lnTo>
                <a:lnTo>
                  <a:pt x="309" y="0"/>
                </a:lnTo>
                <a:lnTo>
                  <a:pt x="313" y="0"/>
                </a:lnTo>
                <a:lnTo>
                  <a:pt x="317" y="0"/>
                </a:lnTo>
                <a:lnTo>
                  <a:pt x="321" y="0"/>
                </a:lnTo>
                <a:lnTo>
                  <a:pt x="329" y="0"/>
                </a:lnTo>
                <a:lnTo>
                  <a:pt x="333" y="0"/>
                </a:lnTo>
                <a:lnTo>
                  <a:pt x="337" y="0"/>
                </a:lnTo>
                <a:lnTo>
                  <a:pt x="340" y="0"/>
                </a:lnTo>
                <a:lnTo>
                  <a:pt x="344" y="0"/>
                </a:lnTo>
                <a:lnTo>
                  <a:pt x="348" y="0"/>
                </a:lnTo>
                <a:lnTo>
                  <a:pt x="352" y="0"/>
                </a:lnTo>
                <a:lnTo>
                  <a:pt x="360" y="0"/>
                </a:lnTo>
                <a:lnTo>
                  <a:pt x="364" y="0"/>
                </a:lnTo>
                <a:lnTo>
                  <a:pt x="368" y="0"/>
                </a:lnTo>
                <a:lnTo>
                  <a:pt x="372" y="0"/>
                </a:lnTo>
                <a:lnTo>
                  <a:pt x="376" y="0"/>
                </a:lnTo>
                <a:lnTo>
                  <a:pt x="380" y="0"/>
                </a:lnTo>
                <a:lnTo>
                  <a:pt x="387" y="0"/>
                </a:lnTo>
                <a:lnTo>
                  <a:pt x="391" y="0"/>
                </a:lnTo>
                <a:lnTo>
                  <a:pt x="395" y="0"/>
                </a:lnTo>
                <a:lnTo>
                  <a:pt x="399" y="0"/>
                </a:lnTo>
                <a:lnTo>
                  <a:pt x="403" y="0"/>
                </a:lnTo>
                <a:lnTo>
                  <a:pt x="407" y="0"/>
                </a:lnTo>
                <a:lnTo>
                  <a:pt x="415" y="0"/>
                </a:lnTo>
                <a:lnTo>
                  <a:pt x="419" y="0"/>
                </a:lnTo>
                <a:lnTo>
                  <a:pt x="422" y="0"/>
                </a:lnTo>
                <a:lnTo>
                  <a:pt x="426" y="0"/>
                </a:lnTo>
                <a:lnTo>
                  <a:pt x="430" y="0"/>
                </a:lnTo>
                <a:lnTo>
                  <a:pt x="434" y="0"/>
                </a:lnTo>
                <a:lnTo>
                  <a:pt x="442" y="0"/>
                </a:lnTo>
                <a:lnTo>
                  <a:pt x="446" y="0"/>
                </a:lnTo>
                <a:lnTo>
                  <a:pt x="450" y="0"/>
                </a:lnTo>
                <a:lnTo>
                  <a:pt x="454" y="0"/>
                </a:lnTo>
                <a:lnTo>
                  <a:pt x="458" y="0"/>
                </a:lnTo>
                <a:lnTo>
                  <a:pt x="462" y="0"/>
                </a:lnTo>
                <a:lnTo>
                  <a:pt x="465" y="0"/>
                </a:lnTo>
                <a:lnTo>
                  <a:pt x="473" y="0"/>
                </a:lnTo>
                <a:lnTo>
                  <a:pt x="477" y="0"/>
                </a:lnTo>
                <a:lnTo>
                  <a:pt x="481" y="0"/>
                </a:lnTo>
                <a:lnTo>
                  <a:pt x="485" y="0"/>
                </a:lnTo>
                <a:lnTo>
                  <a:pt x="489" y="0"/>
                </a:lnTo>
                <a:lnTo>
                  <a:pt x="493" y="0"/>
                </a:lnTo>
                <a:lnTo>
                  <a:pt x="501" y="0"/>
                </a:lnTo>
                <a:lnTo>
                  <a:pt x="505" y="0"/>
                </a:lnTo>
                <a:lnTo>
                  <a:pt x="508" y="0"/>
                </a:lnTo>
                <a:lnTo>
                  <a:pt x="512" y="0"/>
                </a:lnTo>
                <a:lnTo>
                  <a:pt x="516" y="0"/>
                </a:lnTo>
                <a:lnTo>
                  <a:pt x="520" y="0"/>
                </a:lnTo>
                <a:lnTo>
                  <a:pt x="528" y="0"/>
                </a:lnTo>
                <a:lnTo>
                  <a:pt x="532" y="0"/>
                </a:lnTo>
                <a:lnTo>
                  <a:pt x="536" y="0"/>
                </a:lnTo>
                <a:lnTo>
                  <a:pt x="540" y="0"/>
                </a:lnTo>
                <a:lnTo>
                  <a:pt x="544" y="0"/>
                </a:lnTo>
                <a:lnTo>
                  <a:pt x="548" y="0"/>
                </a:lnTo>
                <a:lnTo>
                  <a:pt x="555" y="0"/>
                </a:lnTo>
                <a:lnTo>
                  <a:pt x="559" y="0"/>
                </a:lnTo>
                <a:lnTo>
                  <a:pt x="563" y="0"/>
                </a:lnTo>
                <a:lnTo>
                  <a:pt x="567" y="0"/>
                </a:lnTo>
                <a:lnTo>
                  <a:pt x="571" y="0"/>
                </a:lnTo>
                <a:lnTo>
                  <a:pt x="57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1" name="Freeform 120"/>
          <p:cNvSpPr>
            <a:spLocks/>
          </p:cNvSpPr>
          <p:nvPr/>
        </p:nvSpPr>
        <p:spPr bwMode="auto">
          <a:xfrm>
            <a:off x="5024438" y="3351213"/>
            <a:ext cx="917575" cy="595313"/>
          </a:xfrm>
          <a:custGeom>
            <a:avLst/>
            <a:gdLst>
              <a:gd name="T0" fmla="*/ 12 w 578"/>
              <a:gd name="T1" fmla="*/ 125 h 375"/>
              <a:gd name="T2" fmla="*/ 23 w 578"/>
              <a:gd name="T3" fmla="*/ 125 h 375"/>
              <a:gd name="T4" fmla="*/ 39 w 578"/>
              <a:gd name="T5" fmla="*/ 125 h 375"/>
              <a:gd name="T6" fmla="*/ 51 w 578"/>
              <a:gd name="T7" fmla="*/ 129 h 375"/>
              <a:gd name="T8" fmla="*/ 66 w 578"/>
              <a:gd name="T9" fmla="*/ 141 h 375"/>
              <a:gd name="T10" fmla="*/ 78 w 578"/>
              <a:gd name="T11" fmla="*/ 235 h 375"/>
              <a:gd name="T12" fmla="*/ 94 w 578"/>
              <a:gd name="T13" fmla="*/ 344 h 375"/>
              <a:gd name="T14" fmla="*/ 105 w 578"/>
              <a:gd name="T15" fmla="*/ 110 h 375"/>
              <a:gd name="T16" fmla="*/ 121 w 578"/>
              <a:gd name="T17" fmla="*/ 4 h 375"/>
              <a:gd name="T18" fmla="*/ 133 w 578"/>
              <a:gd name="T19" fmla="*/ 70 h 375"/>
              <a:gd name="T20" fmla="*/ 145 w 578"/>
              <a:gd name="T21" fmla="*/ 160 h 375"/>
              <a:gd name="T22" fmla="*/ 160 w 578"/>
              <a:gd name="T23" fmla="*/ 172 h 375"/>
              <a:gd name="T24" fmla="*/ 172 w 578"/>
              <a:gd name="T25" fmla="*/ 274 h 375"/>
              <a:gd name="T26" fmla="*/ 188 w 578"/>
              <a:gd name="T27" fmla="*/ 184 h 375"/>
              <a:gd name="T28" fmla="*/ 199 w 578"/>
              <a:gd name="T29" fmla="*/ 63 h 375"/>
              <a:gd name="T30" fmla="*/ 215 w 578"/>
              <a:gd name="T31" fmla="*/ 51 h 375"/>
              <a:gd name="T32" fmla="*/ 227 w 578"/>
              <a:gd name="T33" fmla="*/ 51 h 375"/>
              <a:gd name="T34" fmla="*/ 242 w 578"/>
              <a:gd name="T35" fmla="*/ 121 h 375"/>
              <a:gd name="T36" fmla="*/ 254 w 578"/>
              <a:gd name="T37" fmla="*/ 113 h 375"/>
              <a:gd name="T38" fmla="*/ 270 w 578"/>
              <a:gd name="T39" fmla="*/ 78 h 375"/>
              <a:gd name="T40" fmla="*/ 281 w 578"/>
              <a:gd name="T41" fmla="*/ 8 h 375"/>
              <a:gd name="T42" fmla="*/ 297 w 578"/>
              <a:gd name="T43" fmla="*/ 86 h 375"/>
              <a:gd name="T44" fmla="*/ 309 w 578"/>
              <a:gd name="T45" fmla="*/ 168 h 375"/>
              <a:gd name="T46" fmla="*/ 324 w 578"/>
              <a:gd name="T47" fmla="*/ 168 h 375"/>
              <a:gd name="T48" fmla="*/ 336 w 578"/>
              <a:gd name="T49" fmla="*/ 192 h 375"/>
              <a:gd name="T50" fmla="*/ 352 w 578"/>
              <a:gd name="T51" fmla="*/ 172 h 375"/>
              <a:gd name="T52" fmla="*/ 363 w 578"/>
              <a:gd name="T53" fmla="*/ 137 h 375"/>
              <a:gd name="T54" fmla="*/ 379 w 578"/>
              <a:gd name="T55" fmla="*/ 145 h 375"/>
              <a:gd name="T56" fmla="*/ 391 w 578"/>
              <a:gd name="T57" fmla="*/ 164 h 375"/>
              <a:gd name="T58" fmla="*/ 406 w 578"/>
              <a:gd name="T59" fmla="*/ 196 h 375"/>
              <a:gd name="T60" fmla="*/ 418 w 578"/>
              <a:gd name="T61" fmla="*/ 164 h 375"/>
              <a:gd name="T62" fmla="*/ 434 w 578"/>
              <a:gd name="T63" fmla="*/ 125 h 375"/>
              <a:gd name="T64" fmla="*/ 446 w 578"/>
              <a:gd name="T65" fmla="*/ 133 h 375"/>
              <a:gd name="T66" fmla="*/ 461 w 578"/>
              <a:gd name="T67" fmla="*/ 137 h 375"/>
              <a:gd name="T68" fmla="*/ 473 w 578"/>
              <a:gd name="T69" fmla="*/ 160 h 375"/>
              <a:gd name="T70" fmla="*/ 485 w 578"/>
              <a:gd name="T71" fmla="*/ 199 h 375"/>
              <a:gd name="T72" fmla="*/ 500 w 578"/>
              <a:gd name="T73" fmla="*/ 188 h 375"/>
              <a:gd name="T74" fmla="*/ 512 w 578"/>
              <a:gd name="T75" fmla="*/ 125 h 375"/>
              <a:gd name="T76" fmla="*/ 528 w 578"/>
              <a:gd name="T77" fmla="*/ 133 h 375"/>
              <a:gd name="T78" fmla="*/ 539 w 578"/>
              <a:gd name="T79" fmla="*/ 149 h 375"/>
              <a:gd name="T80" fmla="*/ 555 w 578"/>
              <a:gd name="T81" fmla="*/ 227 h 375"/>
              <a:gd name="T82" fmla="*/ 567 w 578"/>
              <a:gd name="T83" fmla="*/ 26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375">
                <a:moveTo>
                  <a:pt x="0" y="125"/>
                </a:moveTo>
                <a:lnTo>
                  <a:pt x="8" y="125"/>
                </a:lnTo>
                <a:lnTo>
                  <a:pt x="12" y="125"/>
                </a:lnTo>
                <a:lnTo>
                  <a:pt x="16" y="125"/>
                </a:lnTo>
                <a:lnTo>
                  <a:pt x="19" y="125"/>
                </a:lnTo>
                <a:lnTo>
                  <a:pt x="23" y="125"/>
                </a:lnTo>
                <a:lnTo>
                  <a:pt x="27" y="125"/>
                </a:lnTo>
                <a:lnTo>
                  <a:pt x="31" y="125"/>
                </a:lnTo>
                <a:lnTo>
                  <a:pt x="39" y="125"/>
                </a:lnTo>
                <a:lnTo>
                  <a:pt x="43" y="125"/>
                </a:lnTo>
                <a:lnTo>
                  <a:pt x="47" y="125"/>
                </a:lnTo>
                <a:lnTo>
                  <a:pt x="51" y="129"/>
                </a:lnTo>
                <a:lnTo>
                  <a:pt x="55" y="129"/>
                </a:lnTo>
                <a:lnTo>
                  <a:pt x="59" y="133"/>
                </a:lnTo>
                <a:lnTo>
                  <a:pt x="66" y="141"/>
                </a:lnTo>
                <a:lnTo>
                  <a:pt x="70" y="153"/>
                </a:lnTo>
                <a:lnTo>
                  <a:pt x="74" y="180"/>
                </a:lnTo>
                <a:lnTo>
                  <a:pt x="78" y="235"/>
                </a:lnTo>
                <a:lnTo>
                  <a:pt x="82" y="321"/>
                </a:lnTo>
                <a:lnTo>
                  <a:pt x="86" y="375"/>
                </a:lnTo>
                <a:lnTo>
                  <a:pt x="94" y="344"/>
                </a:lnTo>
                <a:lnTo>
                  <a:pt x="98" y="285"/>
                </a:lnTo>
                <a:lnTo>
                  <a:pt x="102" y="203"/>
                </a:lnTo>
                <a:lnTo>
                  <a:pt x="105" y="110"/>
                </a:lnTo>
                <a:lnTo>
                  <a:pt x="109" y="27"/>
                </a:lnTo>
                <a:lnTo>
                  <a:pt x="113" y="0"/>
                </a:lnTo>
                <a:lnTo>
                  <a:pt x="121" y="4"/>
                </a:lnTo>
                <a:lnTo>
                  <a:pt x="125" y="0"/>
                </a:lnTo>
                <a:lnTo>
                  <a:pt x="129" y="31"/>
                </a:lnTo>
                <a:lnTo>
                  <a:pt x="133" y="70"/>
                </a:lnTo>
                <a:lnTo>
                  <a:pt x="137" y="113"/>
                </a:lnTo>
                <a:lnTo>
                  <a:pt x="141" y="153"/>
                </a:lnTo>
                <a:lnTo>
                  <a:pt x="145" y="160"/>
                </a:lnTo>
                <a:lnTo>
                  <a:pt x="152" y="153"/>
                </a:lnTo>
                <a:lnTo>
                  <a:pt x="156" y="160"/>
                </a:lnTo>
                <a:lnTo>
                  <a:pt x="160" y="172"/>
                </a:lnTo>
                <a:lnTo>
                  <a:pt x="164" y="199"/>
                </a:lnTo>
                <a:lnTo>
                  <a:pt x="168" y="239"/>
                </a:lnTo>
                <a:lnTo>
                  <a:pt x="172" y="274"/>
                </a:lnTo>
                <a:lnTo>
                  <a:pt x="180" y="274"/>
                </a:lnTo>
                <a:lnTo>
                  <a:pt x="184" y="239"/>
                </a:lnTo>
                <a:lnTo>
                  <a:pt x="188" y="184"/>
                </a:lnTo>
                <a:lnTo>
                  <a:pt x="191" y="125"/>
                </a:lnTo>
                <a:lnTo>
                  <a:pt x="195" y="74"/>
                </a:lnTo>
                <a:lnTo>
                  <a:pt x="199" y="63"/>
                </a:lnTo>
                <a:lnTo>
                  <a:pt x="207" y="67"/>
                </a:lnTo>
                <a:lnTo>
                  <a:pt x="211" y="59"/>
                </a:lnTo>
                <a:lnTo>
                  <a:pt x="215" y="51"/>
                </a:lnTo>
                <a:lnTo>
                  <a:pt x="219" y="39"/>
                </a:lnTo>
                <a:lnTo>
                  <a:pt x="223" y="35"/>
                </a:lnTo>
                <a:lnTo>
                  <a:pt x="227" y="51"/>
                </a:lnTo>
                <a:lnTo>
                  <a:pt x="234" y="74"/>
                </a:lnTo>
                <a:lnTo>
                  <a:pt x="238" y="102"/>
                </a:lnTo>
                <a:lnTo>
                  <a:pt x="242" y="121"/>
                </a:lnTo>
                <a:lnTo>
                  <a:pt x="246" y="125"/>
                </a:lnTo>
                <a:lnTo>
                  <a:pt x="250" y="121"/>
                </a:lnTo>
                <a:lnTo>
                  <a:pt x="254" y="113"/>
                </a:lnTo>
                <a:lnTo>
                  <a:pt x="258" y="106"/>
                </a:lnTo>
                <a:lnTo>
                  <a:pt x="266" y="94"/>
                </a:lnTo>
                <a:lnTo>
                  <a:pt x="270" y="78"/>
                </a:lnTo>
                <a:lnTo>
                  <a:pt x="274" y="59"/>
                </a:lnTo>
                <a:lnTo>
                  <a:pt x="277" y="27"/>
                </a:lnTo>
                <a:lnTo>
                  <a:pt x="281" y="8"/>
                </a:lnTo>
                <a:lnTo>
                  <a:pt x="285" y="12"/>
                </a:lnTo>
                <a:lnTo>
                  <a:pt x="293" y="43"/>
                </a:lnTo>
                <a:lnTo>
                  <a:pt x="297" y="86"/>
                </a:lnTo>
                <a:lnTo>
                  <a:pt x="301" y="133"/>
                </a:lnTo>
                <a:lnTo>
                  <a:pt x="305" y="168"/>
                </a:lnTo>
                <a:lnTo>
                  <a:pt x="309" y="168"/>
                </a:lnTo>
                <a:lnTo>
                  <a:pt x="313" y="164"/>
                </a:lnTo>
                <a:lnTo>
                  <a:pt x="320" y="164"/>
                </a:lnTo>
                <a:lnTo>
                  <a:pt x="324" y="168"/>
                </a:lnTo>
                <a:lnTo>
                  <a:pt x="328" y="176"/>
                </a:lnTo>
                <a:lnTo>
                  <a:pt x="332" y="184"/>
                </a:lnTo>
                <a:lnTo>
                  <a:pt x="336" y="192"/>
                </a:lnTo>
                <a:lnTo>
                  <a:pt x="340" y="192"/>
                </a:lnTo>
                <a:lnTo>
                  <a:pt x="348" y="184"/>
                </a:lnTo>
                <a:lnTo>
                  <a:pt x="352" y="172"/>
                </a:lnTo>
                <a:lnTo>
                  <a:pt x="356" y="156"/>
                </a:lnTo>
                <a:lnTo>
                  <a:pt x="360" y="141"/>
                </a:lnTo>
                <a:lnTo>
                  <a:pt x="363" y="137"/>
                </a:lnTo>
                <a:lnTo>
                  <a:pt x="367" y="137"/>
                </a:lnTo>
                <a:lnTo>
                  <a:pt x="371" y="141"/>
                </a:lnTo>
                <a:lnTo>
                  <a:pt x="379" y="145"/>
                </a:lnTo>
                <a:lnTo>
                  <a:pt x="383" y="149"/>
                </a:lnTo>
                <a:lnTo>
                  <a:pt x="387" y="156"/>
                </a:lnTo>
                <a:lnTo>
                  <a:pt x="391" y="164"/>
                </a:lnTo>
                <a:lnTo>
                  <a:pt x="395" y="176"/>
                </a:lnTo>
                <a:lnTo>
                  <a:pt x="399" y="188"/>
                </a:lnTo>
                <a:lnTo>
                  <a:pt x="406" y="196"/>
                </a:lnTo>
                <a:lnTo>
                  <a:pt x="410" y="192"/>
                </a:lnTo>
                <a:lnTo>
                  <a:pt x="414" y="184"/>
                </a:lnTo>
                <a:lnTo>
                  <a:pt x="418" y="164"/>
                </a:lnTo>
                <a:lnTo>
                  <a:pt x="422" y="145"/>
                </a:lnTo>
                <a:lnTo>
                  <a:pt x="426" y="133"/>
                </a:lnTo>
                <a:lnTo>
                  <a:pt x="434" y="125"/>
                </a:lnTo>
                <a:lnTo>
                  <a:pt x="438" y="129"/>
                </a:lnTo>
                <a:lnTo>
                  <a:pt x="442" y="129"/>
                </a:lnTo>
                <a:lnTo>
                  <a:pt x="446" y="133"/>
                </a:lnTo>
                <a:lnTo>
                  <a:pt x="449" y="133"/>
                </a:lnTo>
                <a:lnTo>
                  <a:pt x="453" y="137"/>
                </a:lnTo>
                <a:lnTo>
                  <a:pt x="461" y="137"/>
                </a:lnTo>
                <a:lnTo>
                  <a:pt x="465" y="145"/>
                </a:lnTo>
                <a:lnTo>
                  <a:pt x="469" y="149"/>
                </a:lnTo>
                <a:lnTo>
                  <a:pt x="473" y="160"/>
                </a:lnTo>
                <a:lnTo>
                  <a:pt x="477" y="168"/>
                </a:lnTo>
                <a:lnTo>
                  <a:pt x="481" y="184"/>
                </a:lnTo>
                <a:lnTo>
                  <a:pt x="485" y="199"/>
                </a:lnTo>
                <a:lnTo>
                  <a:pt x="492" y="207"/>
                </a:lnTo>
                <a:lnTo>
                  <a:pt x="496" y="203"/>
                </a:lnTo>
                <a:lnTo>
                  <a:pt x="500" y="188"/>
                </a:lnTo>
                <a:lnTo>
                  <a:pt x="504" y="164"/>
                </a:lnTo>
                <a:lnTo>
                  <a:pt x="508" y="137"/>
                </a:lnTo>
                <a:lnTo>
                  <a:pt x="512" y="125"/>
                </a:lnTo>
                <a:lnTo>
                  <a:pt x="520" y="125"/>
                </a:lnTo>
                <a:lnTo>
                  <a:pt x="524" y="129"/>
                </a:lnTo>
                <a:lnTo>
                  <a:pt x="528" y="133"/>
                </a:lnTo>
                <a:lnTo>
                  <a:pt x="532" y="137"/>
                </a:lnTo>
                <a:lnTo>
                  <a:pt x="535" y="141"/>
                </a:lnTo>
                <a:lnTo>
                  <a:pt x="539" y="149"/>
                </a:lnTo>
                <a:lnTo>
                  <a:pt x="547" y="164"/>
                </a:lnTo>
                <a:lnTo>
                  <a:pt x="551" y="188"/>
                </a:lnTo>
                <a:lnTo>
                  <a:pt x="555" y="227"/>
                </a:lnTo>
                <a:lnTo>
                  <a:pt x="559" y="270"/>
                </a:lnTo>
                <a:lnTo>
                  <a:pt x="563" y="289"/>
                </a:lnTo>
                <a:lnTo>
                  <a:pt x="567" y="262"/>
                </a:lnTo>
                <a:lnTo>
                  <a:pt x="575" y="215"/>
                </a:lnTo>
                <a:lnTo>
                  <a:pt x="578" y="15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2" name="Freeform 121"/>
          <p:cNvSpPr>
            <a:spLocks/>
          </p:cNvSpPr>
          <p:nvPr/>
        </p:nvSpPr>
        <p:spPr bwMode="auto">
          <a:xfrm>
            <a:off x="5942013" y="3444876"/>
            <a:ext cx="912813" cy="149225"/>
          </a:xfrm>
          <a:custGeom>
            <a:avLst/>
            <a:gdLst>
              <a:gd name="T0" fmla="*/ 8 w 575"/>
              <a:gd name="T1" fmla="*/ 0 h 94"/>
              <a:gd name="T2" fmla="*/ 20 w 575"/>
              <a:gd name="T3" fmla="*/ 23 h 94"/>
              <a:gd name="T4" fmla="*/ 36 w 575"/>
              <a:gd name="T5" fmla="*/ 35 h 94"/>
              <a:gd name="T6" fmla="*/ 47 w 575"/>
              <a:gd name="T7" fmla="*/ 47 h 94"/>
              <a:gd name="T8" fmla="*/ 63 w 575"/>
              <a:gd name="T9" fmla="*/ 51 h 94"/>
              <a:gd name="T10" fmla="*/ 75 w 575"/>
              <a:gd name="T11" fmla="*/ 58 h 94"/>
              <a:gd name="T12" fmla="*/ 90 w 575"/>
              <a:gd name="T13" fmla="*/ 58 h 94"/>
              <a:gd name="T14" fmla="*/ 102 w 575"/>
              <a:gd name="T15" fmla="*/ 62 h 94"/>
              <a:gd name="T16" fmla="*/ 118 w 575"/>
              <a:gd name="T17" fmla="*/ 62 h 94"/>
              <a:gd name="T18" fmla="*/ 129 w 575"/>
              <a:gd name="T19" fmla="*/ 66 h 94"/>
              <a:gd name="T20" fmla="*/ 145 w 575"/>
              <a:gd name="T21" fmla="*/ 66 h 94"/>
              <a:gd name="T22" fmla="*/ 157 w 575"/>
              <a:gd name="T23" fmla="*/ 66 h 94"/>
              <a:gd name="T24" fmla="*/ 172 w 575"/>
              <a:gd name="T25" fmla="*/ 66 h 94"/>
              <a:gd name="T26" fmla="*/ 184 w 575"/>
              <a:gd name="T27" fmla="*/ 66 h 94"/>
              <a:gd name="T28" fmla="*/ 200 w 575"/>
              <a:gd name="T29" fmla="*/ 66 h 94"/>
              <a:gd name="T30" fmla="*/ 211 w 575"/>
              <a:gd name="T31" fmla="*/ 66 h 94"/>
              <a:gd name="T32" fmla="*/ 227 w 575"/>
              <a:gd name="T33" fmla="*/ 66 h 94"/>
              <a:gd name="T34" fmla="*/ 239 w 575"/>
              <a:gd name="T35" fmla="*/ 66 h 94"/>
              <a:gd name="T36" fmla="*/ 254 w 575"/>
              <a:gd name="T37" fmla="*/ 66 h 94"/>
              <a:gd name="T38" fmla="*/ 266 w 575"/>
              <a:gd name="T39" fmla="*/ 66 h 94"/>
              <a:gd name="T40" fmla="*/ 282 w 575"/>
              <a:gd name="T41" fmla="*/ 66 h 94"/>
              <a:gd name="T42" fmla="*/ 294 w 575"/>
              <a:gd name="T43" fmla="*/ 66 h 94"/>
              <a:gd name="T44" fmla="*/ 309 w 575"/>
              <a:gd name="T45" fmla="*/ 66 h 94"/>
              <a:gd name="T46" fmla="*/ 321 w 575"/>
              <a:gd name="T47" fmla="*/ 66 h 94"/>
              <a:gd name="T48" fmla="*/ 337 w 575"/>
              <a:gd name="T49" fmla="*/ 66 h 94"/>
              <a:gd name="T50" fmla="*/ 348 w 575"/>
              <a:gd name="T51" fmla="*/ 66 h 94"/>
              <a:gd name="T52" fmla="*/ 360 w 575"/>
              <a:gd name="T53" fmla="*/ 66 h 94"/>
              <a:gd name="T54" fmla="*/ 376 w 575"/>
              <a:gd name="T55" fmla="*/ 66 h 94"/>
              <a:gd name="T56" fmla="*/ 387 w 575"/>
              <a:gd name="T57" fmla="*/ 66 h 94"/>
              <a:gd name="T58" fmla="*/ 403 w 575"/>
              <a:gd name="T59" fmla="*/ 66 h 94"/>
              <a:gd name="T60" fmla="*/ 415 w 575"/>
              <a:gd name="T61" fmla="*/ 66 h 94"/>
              <a:gd name="T62" fmla="*/ 430 w 575"/>
              <a:gd name="T63" fmla="*/ 66 h 94"/>
              <a:gd name="T64" fmla="*/ 442 w 575"/>
              <a:gd name="T65" fmla="*/ 66 h 94"/>
              <a:gd name="T66" fmla="*/ 458 w 575"/>
              <a:gd name="T67" fmla="*/ 66 h 94"/>
              <a:gd name="T68" fmla="*/ 469 w 575"/>
              <a:gd name="T69" fmla="*/ 66 h 94"/>
              <a:gd name="T70" fmla="*/ 485 w 575"/>
              <a:gd name="T71" fmla="*/ 66 h 94"/>
              <a:gd name="T72" fmla="*/ 497 w 575"/>
              <a:gd name="T73" fmla="*/ 66 h 94"/>
              <a:gd name="T74" fmla="*/ 512 w 575"/>
              <a:gd name="T75" fmla="*/ 66 h 94"/>
              <a:gd name="T76" fmla="*/ 524 w 575"/>
              <a:gd name="T77" fmla="*/ 66 h 94"/>
              <a:gd name="T78" fmla="*/ 540 w 575"/>
              <a:gd name="T79" fmla="*/ 66 h 94"/>
              <a:gd name="T80" fmla="*/ 552 w 575"/>
              <a:gd name="T81" fmla="*/ 66 h 94"/>
              <a:gd name="T82" fmla="*/ 567 w 575"/>
              <a:gd name="T83"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94">
                <a:moveTo>
                  <a:pt x="0" y="94"/>
                </a:moveTo>
                <a:lnTo>
                  <a:pt x="4" y="35"/>
                </a:lnTo>
                <a:lnTo>
                  <a:pt x="8" y="0"/>
                </a:lnTo>
                <a:lnTo>
                  <a:pt x="12" y="0"/>
                </a:lnTo>
                <a:lnTo>
                  <a:pt x="16" y="11"/>
                </a:lnTo>
                <a:lnTo>
                  <a:pt x="20" y="23"/>
                </a:lnTo>
                <a:lnTo>
                  <a:pt x="28" y="27"/>
                </a:lnTo>
                <a:lnTo>
                  <a:pt x="32" y="35"/>
                </a:lnTo>
                <a:lnTo>
                  <a:pt x="36" y="35"/>
                </a:lnTo>
                <a:lnTo>
                  <a:pt x="40" y="39"/>
                </a:lnTo>
                <a:lnTo>
                  <a:pt x="43" y="43"/>
                </a:lnTo>
                <a:lnTo>
                  <a:pt x="47" y="47"/>
                </a:lnTo>
                <a:lnTo>
                  <a:pt x="55" y="47"/>
                </a:lnTo>
                <a:lnTo>
                  <a:pt x="59" y="51"/>
                </a:lnTo>
                <a:lnTo>
                  <a:pt x="63" y="51"/>
                </a:lnTo>
                <a:lnTo>
                  <a:pt x="67" y="54"/>
                </a:lnTo>
                <a:lnTo>
                  <a:pt x="71" y="54"/>
                </a:lnTo>
                <a:lnTo>
                  <a:pt x="75" y="58"/>
                </a:lnTo>
                <a:lnTo>
                  <a:pt x="83" y="58"/>
                </a:lnTo>
                <a:lnTo>
                  <a:pt x="86" y="58"/>
                </a:lnTo>
                <a:lnTo>
                  <a:pt x="90" y="58"/>
                </a:lnTo>
                <a:lnTo>
                  <a:pt x="94" y="62"/>
                </a:lnTo>
                <a:lnTo>
                  <a:pt x="98" y="62"/>
                </a:lnTo>
                <a:lnTo>
                  <a:pt x="102" y="62"/>
                </a:lnTo>
                <a:lnTo>
                  <a:pt x="110" y="62"/>
                </a:lnTo>
                <a:lnTo>
                  <a:pt x="114" y="62"/>
                </a:lnTo>
                <a:lnTo>
                  <a:pt x="118" y="62"/>
                </a:lnTo>
                <a:lnTo>
                  <a:pt x="122" y="66"/>
                </a:lnTo>
                <a:lnTo>
                  <a:pt x="126" y="66"/>
                </a:lnTo>
                <a:lnTo>
                  <a:pt x="129" y="66"/>
                </a:lnTo>
                <a:lnTo>
                  <a:pt x="133" y="66"/>
                </a:lnTo>
                <a:lnTo>
                  <a:pt x="141" y="66"/>
                </a:lnTo>
                <a:lnTo>
                  <a:pt x="145" y="66"/>
                </a:lnTo>
                <a:lnTo>
                  <a:pt x="149" y="66"/>
                </a:lnTo>
                <a:lnTo>
                  <a:pt x="153" y="66"/>
                </a:lnTo>
                <a:lnTo>
                  <a:pt x="157" y="66"/>
                </a:lnTo>
                <a:lnTo>
                  <a:pt x="161" y="66"/>
                </a:lnTo>
                <a:lnTo>
                  <a:pt x="168" y="66"/>
                </a:lnTo>
                <a:lnTo>
                  <a:pt x="172" y="66"/>
                </a:lnTo>
                <a:lnTo>
                  <a:pt x="176" y="66"/>
                </a:lnTo>
                <a:lnTo>
                  <a:pt x="180" y="66"/>
                </a:lnTo>
                <a:lnTo>
                  <a:pt x="184" y="66"/>
                </a:lnTo>
                <a:lnTo>
                  <a:pt x="188" y="66"/>
                </a:lnTo>
                <a:lnTo>
                  <a:pt x="196" y="66"/>
                </a:lnTo>
                <a:lnTo>
                  <a:pt x="200" y="66"/>
                </a:lnTo>
                <a:lnTo>
                  <a:pt x="204" y="66"/>
                </a:lnTo>
                <a:lnTo>
                  <a:pt x="208" y="66"/>
                </a:lnTo>
                <a:lnTo>
                  <a:pt x="211" y="66"/>
                </a:lnTo>
                <a:lnTo>
                  <a:pt x="215" y="66"/>
                </a:lnTo>
                <a:lnTo>
                  <a:pt x="223" y="66"/>
                </a:lnTo>
                <a:lnTo>
                  <a:pt x="227" y="66"/>
                </a:lnTo>
                <a:lnTo>
                  <a:pt x="231" y="66"/>
                </a:lnTo>
                <a:lnTo>
                  <a:pt x="235" y="66"/>
                </a:lnTo>
                <a:lnTo>
                  <a:pt x="239" y="66"/>
                </a:lnTo>
                <a:lnTo>
                  <a:pt x="243" y="66"/>
                </a:lnTo>
                <a:lnTo>
                  <a:pt x="247" y="66"/>
                </a:lnTo>
                <a:lnTo>
                  <a:pt x="254" y="66"/>
                </a:lnTo>
                <a:lnTo>
                  <a:pt x="258" y="66"/>
                </a:lnTo>
                <a:lnTo>
                  <a:pt x="262" y="66"/>
                </a:lnTo>
                <a:lnTo>
                  <a:pt x="266" y="66"/>
                </a:lnTo>
                <a:lnTo>
                  <a:pt x="270" y="66"/>
                </a:lnTo>
                <a:lnTo>
                  <a:pt x="274" y="66"/>
                </a:lnTo>
                <a:lnTo>
                  <a:pt x="282" y="66"/>
                </a:lnTo>
                <a:lnTo>
                  <a:pt x="286" y="66"/>
                </a:lnTo>
                <a:lnTo>
                  <a:pt x="290" y="66"/>
                </a:lnTo>
                <a:lnTo>
                  <a:pt x="294" y="66"/>
                </a:lnTo>
                <a:lnTo>
                  <a:pt x="297" y="66"/>
                </a:lnTo>
                <a:lnTo>
                  <a:pt x="301" y="66"/>
                </a:lnTo>
                <a:lnTo>
                  <a:pt x="309" y="66"/>
                </a:lnTo>
                <a:lnTo>
                  <a:pt x="313" y="66"/>
                </a:lnTo>
                <a:lnTo>
                  <a:pt x="317" y="66"/>
                </a:lnTo>
                <a:lnTo>
                  <a:pt x="321" y="66"/>
                </a:lnTo>
                <a:lnTo>
                  <a:pt x="325" y="66"/>
                </a:lnTo>
                <a:lnTo>
                  <a:pt x="329" y="66"/>
                </a:lnTo>
                <a:lnTo>
                  <a:pt x="337" y="66"/>
                </a:lnTo>
                <a:lnTo>
                  <a:pt x="340" y="66"/>
                </a:lnTo>
                <a:lnTo>
                  <a:pt x="344" y="66"/>
                </a:lnTo>
                <a:lnTo>
                  <a:pt x="348" y="66"/>
                </a:lnTo>
                <a:lnTo>
                  <a:pt x="352" y="66"/>
                </a:lnTo>
                <a:lnTo>
                  <a:pt x="356" y="66"/>
                </a:lnTo>
                <a:lnTo>
                  <a:pt x="360" y="66"/>
                </a:lnTo>
                <a:lnTo>
                  <a:pt x="368" y="66"/>
                </a:lnTo>
                <a:lnTo>
                  <a:pt x="372" y="66"/>
                </a:lnTo>
                <a:lnTo>
                  <a:pt x="376" y="66"/>
                </a:lnTo>
                <a:lnTo>
                  <a:pt x="380" y="66"/>
                </a:lnTo>
                <a:lnTo>
                  <a:pt x="383" y="66"/>
                </a:lnTo>
                <a:lnTo>
                  <a:pt x="387" y="66"/>
                </a:lnTo>
                <a:lnTo>
                  <a:pt x="395" y="66"/>
                </a:lnTo>
                <a:lnTo>
                  <a:pt x="399" y="66"/>
                </a:lnTo>
                <a:lnTo>
                  <a:pt x="403" y="66"/>
                </a:lnTo>
                <a:lnTo>
                  <a:pt x="407" y="66"/>
                </a:lnTo>
                <a:lnTo>
                  <a:pt x="411" y="66"/>
                </a:lnTo>
                <a:lnTo>
                  <a:pt x="415" y="66"/>
                </a:lnTo>
                <a:lnTo>
                  <a:pt x="423" y="66"/>
                </a:lnTo>
                <a:lnTo>
                  <a:pt x="426" y="66"/>
                </a:lnTo>
                <a:lnTo>
                  <a:pt x="430" y="66"/>
                </a:lnTo>
                <a:lnTo>
                  <a:pt x="434" y="66"/>
                </a:lnTo>
                <a:lnTo>
                  <a:pt x="438" y="66"/>
                </a:lnTo>
                <a:lnTo>
                  <a:pt x="442" y="66"/>
                </a:lnTo>
                <a:lnTo>
                  <a:pt x="450" y="66"/>
                </a:lnTo>
                <a:lnTo>
                  <a:pt x="454" y="66"/>
                </a:lnTo>
                <a:lnTo>
                  <a:pt x="458" y="66"/>
                </a:lnTo>
                <a:lnTo>
                  <a:pt x="462" y="66"/>
                </a:lnTo>
                <a:lnTo>
                  <a:pt x="466" y="66"/>
                </a:lnTo>
                <a:lnTo>
                  <a:pt x="469" y="66"/>
                </a:lnTo>
                <a:lnTo>
                  <a:pt x="473" y="66"/>
                </a:lnTo>
                <a:lnTo>
                  <a:pt x="481" y="66"/>
                </a:lnTo>
                <a:lnTo>
                  <a:pt x="485" y="66"/>
                </a:lnTo>
                <a:lnTo>
                  <a:pt x="489" y="66"/>
                </a:lnTo>
                <a:lnTo>
                  <a:pt x="493" y="66"/>
                </a:lnTo>
                <a:lnTo>
                  <a:pt x="497" y="66"/>
                </a:lnTo>
                <a:lnTo>
                  <a:pt x="501" y="66"/>
                </a:lnTo>
                <a:lnTo>
                  <a:pt x="509" y="66"/>
                </a:lnTo>
                <a:lnTo>
                  <a:pt x="512" y="66"/>
                </a:lnTo>
                <a:lnTo>
                  <a:pt x="516" y="66"/>
                </a:lnTo>
                <a:lnTo>
                  <a:pt x="520" y="66"/>
                </a:lnTo>
                <a:lnTo>
                  <a:pt x="524" y="66"/>
                </a:lnTo>
                <a:lnTo>
                  <a:pt x="528" y="66"/>
                </a:lnTo>
                <a:lnTo>
                  <a:pt x="536" y="66"/>
                </a:lnTo>
                <a:lnTo>
                  <a:pt x="540" y="66"/>
                </a:lnTo>
                <a:lnTo>
                  <a:pt x="544" y="66"/>
                </a:lnTo>
                <a:lnTo>
                  <a:pt x="548" y="66"/>
                </a:lnTo>
                <a:lnTo>
                  <a:pt x="552" y="66"/>
                </a:lnTo>
                <a:lnTo>
                  <a:pt x="555" y="66"/>
                </a:lnTo>
                <a:lnTo>
                  <a:pt x="563" y="66"/>
                </a:lnTo>
                <a:lnTo>
                  <a:pt x="567" y="66"/>
                </a:lnTo>
                <a:lnTo>
                  <a:pt x="571" y="66"/>
                </a:lnTo>
                <a:lnTo>
                  <a:pt x="575" y="6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3" name="Freeform 122"/>
          <p:cNvSpPr>
            <a:spLocks/>
          </p:cNvSpPr>
          <p:nvPr/>
        </p:nvSpPr>
        <p:spPr bwMode="auto">
          <a:xfrm>
            <a:off x="6854826" y="3549651"/>
            <a:ext cx="25400" cy="0"/>
          </a:xfrm>
          <a:custGeom>
            <a:avLst/>
            <a:gdLst>
              <a:gd name="T0" fmla="*/ 0 w 16"/>
              <a:gd name="T1" fmla="*/ 4 w 16"/>
              <a:gd name="T2" fmla="*/ 8 w 16"/>
              <a:gd name="T3" fmla="*/ 16 w 16"/>
            </a:gdLst>
            <a:ahLst/>
            <a:cxnLst>
              <a:cxn ang="0">
                <a:pos x="T0" y="0"/>
              </a:cxn>
              <a:cxn ang="0">
                <a:pos x="T1" y="0"/>
              </a:cxn>
              <a:cxn ang="0">
                <a:pos x="T2" y="0"/>
              </a:cxn>
              <a:cxn ang="0">
                <a:pos x="T3" y="0"/>
              </a:cxn>
            </a:cxnLst>
            <a:rect l="0" t="0" r="r" b="b"/>
            <a:pathLst>
              <a:path w="16">
                <a:moveTo>
                  <a:pt x="0" y="0"/>
                </a:moveTo>
                <a:lnTo>
                  <a:pt x="4" y="0"/>
                </a:lnTo>
                <a:lnTo>
                  <a:pt x="8" y="0"/>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4" name="Freeform 123"/>
          <p:cNvSpPr>
            <a:spLocks/>
          </p:cNvSpPr>
          <p:nvPr/>
        </p:nvSpPr>
        <p:spPr bwMode="auto">
          <a:xfrm>
            <a:off x="3200401" y="2830513"/>
            <a:ext cx="911225" cy="712788"/>
          </a:xfrm>
          <a:custGeom>
            <a:avLst/>
            <a:gdLst>
              <a:gd name="T0" fmla="*/ 8 w 574"/>
              <a:gd name="T1" fmla="*/ 449 h 449"/>
              <a:gd name="T2" fmla="*/ 19 w 574"/>
              <a:gd name="T3" fmla="*/ 434 h 449"/>
              <a:gd name="T4" fmla="*/ 35 w 574"/>
              <a:gd name="T5" fmla="*/ 254 h 449"/>
              <a:gd name="T6" fmla="*/ 47 w 574"/>
              <a:gd name="T7" fmla="*/ 164 h 449"/>
              <a:gd name="T8" fmla="*/ 62 w 574"/>
              <a:gd name="T9" fmla="*/ 285 h 449"/>
              <a:gd name="T10" fmla="*/ 74 w 574"/>
              <a:gd name="T11" fmla="*/ 285 h 449"/>
              <a:gd name="T12" fmla="*/ 90 w 574"/>
              <a:gd name="T13" fmla="*/ 348 h 449"/>
              <a:gd name="T14" fmla="*/ 101 w 574"/>
              <a:gd name="T15" fmla="*/ 383 h 449"/>
              <a:gd name="T16" fmla="*/ 117 w 574"/>
              <a:gd name="T17" fmla="*/ 391 h 449"/>
              <a:gd name="T18" fmla="*/ 129 w 574"/>
              <a:gd name="T19" fmla="*/ 336 h 449"/>
              <a:gd name="T20" fmla="*/ 144 w 574"/>
              <a:gd name="T21" fmla="*/ 305 h 449"/>
              <a:gd name="T22" fmla="*/ 156 w 574"/>
              <a:gd name="T23" fmla="*/ 367 h 449"/>
              <a:gd name="T24" fmla="*/ 172 w 574"/>
              <a:gd name="T25" fmla="*/ 402 h 449"/>
              <a:gd name="T26" fmla="*/ 183 w 574"/>
              <a:gd name="T27" fmla="*/ 422 h 449"/>
              <a:gd name="T28" fmla="*/ 199 w 574"/>
              <a:gd name="T29" fmla="*/ 430 h 449"/>
              <a:gd name="T30" fmla="*/ 211 w 574"/>
              <a:gd name="T31" fmla="*/ 418 h 449"/>
              <a:gd name="T32" fmla="*/ 226 w 574"/>
              <a:gd name="T33" fmla="*/ 363 h 449"/>
              <a:gd name="T34" fmla="*/ 238 w 574"/>
              <a:gd name="T35" fmla="*/ 348 h 449"/>
              <a:gd name="T36" fmla="*/ 254 w 574"/>
              <a:gd name="T37" fmla="*/ 391 h 449"/>
              <a:gd name="T38" fmla="*/ 266 w 574"/>
              <a:gd name="T39" fmla="*/ 414 h 449"/>
              <a:gd name="T40" fmla="*/ 281 w 574"/>
              <a:gd name="T41" fmla="*/ 430 h 449"/>
              <a:gd name="T42" fmla="*/ 293 w 574"/>
              <a:gd name="T43" fmla="*/ 426 h 449"/>
              <a:gd name="T44" fmla="*/ 309 w 574"/>
              <a:gd name="T45" fmla="*/ 344 h 449"/>
              <a:gd name="T46" fmla="*/ 320 w 574"/>
              <a:gd name="T47" fmla="*/ 203 h 449"/>
              <a:gd name="T48" fmla="*/ 336 w 574"/>
              <a:gd name="T49" fmla="*/ 289 h 449"/>
              <a:gd name="T50" fmla="*/ 348 w 574"/>
              <a:gd name="T51" fmla="*/ 355 h 449"/>
              <a:gd name="T52" fmla="*/ 359 w 574"/>
              <a:gd name="T53" fmla="*/ 371 h 449"/>
              <a:gd name="T54" fmla="*/ 375 w 574"/>
              <a:gd name="T55" fmla="*/ 152 h 449"/>
              <a:gd name="T56" fmla="*/ 387 w 574"/>
              <a:gd name="T57" fmla="*/ 8 h 449"/>
              <a:gd name="T58" fmla="*/ 402 w 574"/>
              <a:gd name="T59" fmla="*/ 207 h 449"/>
              <a:gd name="T60" fmla="*/ 414 w 574"/>
              <a:gd name="T61" fmla="*/ 152 h 449"/>
              <a:gd name="T62" fmla="*/ 430 w 574"/>
              <a:gd name="T63" fmla="*/ 187 h 449"/>
              <a:gd name="T64" fmla="*/ 441 w 574"/>
              <a:gd name="T65" fmla="*/ 297 h 449"/>
              <a:gd name="T66" fmla="*/ 457 w 574"/>
              <a:gd name="T67" fmla="*/ 352 h 449"/>
              <a:gd name="T68" fmla="*/ 469 w 574"/>
              <a:gd name="T69" fmla="*/ 273 h 449"/>
              <a:gd name="T70" fmla="*/ 484 w 574"/>
              <a:gd name="T71" fmla="*/ 117 h 449"/>
              <a:gd name="T72" fmla="*/ 496 w 574"/>
              <a:gd name="T73" fmla="*/ 258 h 449"/>
              <a:gd name="T74" fmla="*/ 512 w 574"/>
              <a:gd name="T75" fmla="*/ 277 h 449"/>
              <a:gd name="T76" fmla="*/ 524 w 574"/>
              <a:gd name="T77" fmla="*/ 266 h 449"/>
              <a:gd name="T78" fmla="*/ 539 w 574"/>
              <a:gd name="T79" fmla="*/ 297 h 449"/>
              <a:gd name="T80" fmla="*/ 551 w 574"/>
              <a:gd name="T81" fmla="*/ 336 h 449"/>
              <a:gd name="T82" fmla="*/ 567 w 574"/>
              <a:gd name="T83" fmla="*/ 32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49">
                <a:moveTo>
                  <a:pt x="0" y="449"/>
                </a:moveTo>
                <a:lnTo>
                  <a:pt x="4" y="449"/>
                </a:lnTo>
                <a:lnTo>
                  <a:pt x="8" y="449"/>
                </a:lnTo>
                <a:lnTo>
                  <a:pt x="12" y="449"/>
                </a:lnTo>
                <a:lnTo>
                  <a:pt x="15" y="445"/>
                </a:lnTo>
                <a:lnTo>
                  <a:pt x="19" y="434"/>
                </a:lnTo>
                <a:lnTo>
                  <a:pt x="27" y="406"/>
                </a:lnTo>
                <a:lnTo>
                  <a:pt x="31" y="340"/>
                </a:lnTo>
                <a:lnTo>
                  <a:pt x="35" y="254"/>
                </a:lnTo>
                <a:lnTo>
                  <a:pt x="39" y="183"/>
                </a:lnTo>
                <a:lnTo>
                  <a:pt x="43" y="148"/>
                </a:lnTo>
                <a:lnTo>
                  <a:pt x="47" y="164"/>
                </a:lnTo>
                <a:lnTo>
                  <a:pt x="55" y="223"/>
                </a:lnTo>
                <a:lnTo>
                  <a:pt x="58" y="277"/>
                </a:lnTo>
                <a:lnTo>
                  <a:pt x="62" y="285"/>
                </a:lnTo>
                <a:lnTo>
                  <a:pt x="66" y="281"/>
                </a:lnTo>
                <a:lnTo>
                  <a:pt x="70" y="277"/>
                </a:lnTo>
                <a:lnTo>
                  <a:pt x="74" y="285"/>
                </a:lnTo>
                <a:lnTo>
                  <a:pt x="82" y="309"/>
                </a:lnTo>
                <a:lnTo>
                  <a:pt x="86" y="328"/>
                </a:lnTo>
                <a:lnTo>
                  <a:pt x="90" y="348"/>
                </a:lnTo>
                <a:lnTo>
                  <a:pt x="94" y="363"/>
                </a:lnTo>
                <a:lnTo>
                  <a:pt x="97" y="375"/>
                </a:lnTo>
                <a:lnTo>
                  <a:pt x="101" y="383"/>
                </a:lnTo>
                <a:lnTo>
                  <a:pt x="109" y="391"/>
                </a:lnTo>
                <a:lnTo>
                  <a:pt x="113" y="395"/>
                </a:lnTo>
                <a:lnTo>
                  <a:pt x="117" y="391"/>
                </a:lnTo>
                <a:lnTo>
                  <a:pt x="121" y="383"/>
                </a:lnTo>
                <a:lnTo>
                  <a:pt x="125" y="363"/>
                </a:lnTo>
                <a:lnTo>
                  <a:pt x="129" y="336"/>
                </a:lnTo>
                <a:lnTo>
                  <a:pt x="133" y="312"/>
                </a:lnTo>
                <a:lnTo>
                  <a:pt x="140" y="301"/>
                </a:lnTo>
                <a:lnTo>
                  <a:pt x="144" y="305"/>
                </a:lnTo>
                <a:lnTo>
                  <a:pt x="148" y="324"/>
                </a:lnTo>
                <a:lnTo>
                  <a:pt x="152" y="348"/>
                </a:lnTo>
                <a:lnTo>
                  <a:pt x="156" y="367"/>
                </a:lnTo>
                <a:lnTo>
                  <a:pt x="160" y="383"/>
                </a:lnTo>
                <a:lnTo>
                  <a:pt x="168" y="391"/>
                </a:lnTo>
                <a:lnTo>
                  <a:pt x="172" y="402"/>
                </a:lnTo>
                <a:lnTo>
                  <a:pt x="176" y="410"/>
                </a:lnTo>
                <a:lnTo>
                  <a:pt x="180" y="414"/>
                </a:lnTo>
                <a:lnTo>
                  <a:pt x="183" y="422"/>
                </a:lnTo>
                <a:lnTo>
                  <a:pt x="187" y="426"/>
                </a:lnTo>
                <a:lnTo>
                  <a:pt x="195" y="426"/>
                </a:lnTo>
                <a:lnTo>
                  <a:pt x="199" y="430"/>
                </a:lnTo>
                <a:lnTo>
                  <a:pt x="203" y="430"/>
                </a:lnTo>
                <a:lnTo>
                  <a:pt x="207" y="426"/>
                </a:lnTo>
                <a:lnTo>
                  <a:pt x="211" y="418"/>
                </a:lnTo>
                <a:lnTo>
                  <a:pt x="215" y="406"/>
                </a:lnTo>
                <a:lnTo>
                  <a:pt x="223" y="383"/>
                </a:lnTo>
                <a:lnTo>
                  <a:pt x="226" y="363"/>
                </a:lnTo>
                <a:lnTo>
                  <a:pt x="230" y="348"/>
                </a:lnTo>
                <a:lnTo>
                  <a:pt x="234" y="340"/>
                </a:lnTo>
                <a:lnTo>
                  <a:pt x="238" y="348"/>
                </a:lnTo>
                <a:lnTo>
                  <a:pt x="242" y="359"/>
                </a:lnTo>
                <a:lnTo>
                  <a:pt x="246" y="375"/>
                </a:lnTo>
                <a:lnTo>
                  <a:pt x="254" y="391"/>
                </a:lnTo>
                <a:lnTo>
                  <a:pt x="258" y="398"/>
                </a:lnTo>
                <a:lnTo>
                  <a:pt x="262" y="406"/>
                </a:lnTo>
                <a:lnTo>
                  <a:pt x="266" y="414"/>
                </a:lnTo>
                <a:lnTo>
                  <a:pt x="269" y="418"/>
                </a:lnTo>
                <a:lnTo>
                  <a:pt x="273" y="426"/>
                </a:lnTo>
                <a:lnTo>
                  <a:pt x="281" y="430"/>
                </a:lnTo>
                <a:lnTo>
                  <a:pt x="285" y="430"/>
                </a:lnTo>
                <a:lnTo>
                  <a:pt x="289" y="430"/>
                </a:lnTo>
                <a:lnTo>
                  <a:pt x="293" y="426"/>
                </a:lnTo>
                <a:lnTo>
                  <a:pt x="297" y="414"/>
                </a:lnTo>
                <a:lnTo>
                  <a:pt x="301" y="391"/>
                </a:lnTo>
                <a:lnTo>
                  <a:pt x="309" y="344"/>
                </a:lnTo>
                <a:lnTo>
                  <a:pt x="312" y="285"/>
                </a:lnTo>
                <a:lnTo>
                  <a:pt x="316" y="234"/>
                </a:lnTo>
                <a:lnTo>
                  <a:pt x="320" y="203"/>
                </a:lnTo>
                <a:lnTo>
                  <a:pt x="324" y="207"/>
                </a:lnTo>
                <a:lnTo>
                  <a:pt x="328" y="242"/>
                </a:lnTo>
                <a:lnTo>
                  <a:pt x="336" y="289"/>
                </a:lnTo>
                <a:lnTo>
                  <a:pt x="340" y="316"/>
                </a:lnTo>
                <a:lnTo>
                  <a:pt x="344" y="340"/>
                </a:lnTo>
                <a:lnTo>
                  <a:pt x="348" y="355"/>
                </a:lnTo>
                <a:lnTo>
                  <a:pt x="352" y="367"/>
                </a:lnTo>
                <a:lnTo>
                  <a:pt x="355" y="375"/>
                </a:lnTo>
                <a:lnTo>
                  <a:pt x="359" y="371"/>
                </a:lnTo>
                <a:lnTo>
                  <a:pt x="367" y="340"/>
                </a:lnTo>
                <a:lnTo>
                  <a:pt x="371" y="262"/>
                </a:lnTo>
                <a:lnTo>
                  <a:pt x="375" y="152"/>
                </a:lnTo>
                <a:lnTo>
                  <a:pt x="379" y="58"/>
                </a:lnTo>
                <a:lnTo>
                  <a:pt x="383" y="0"/>
                </a:lnTo>
                <a:lnTo>
                  <a:pt x="387" y="8"/>
                </a:lnTo>
                <a:lnTo>
                  <a:pt x="395" y="70"/>
                </a:lnTo>
                <a:lnTo>
                  <a:pt x="398" y="164"/>
                </a:lnTo>
                <a:lnTo>
                  <a:pt x="402" y="207"/>
                </a:lnTo>
                <a:lnTo>
                  <a:pt x="406" y="199"/>
                </a:lnTo>
                <a:lnTo>
                  <a:pt x="410" y="180"/>
                </a:lnTo>
                <a:lnTo>
                  <a:pt x="414" y="152"/>
                </a:lnTo>
                <a:lnTo>
                  <a:pt x="422" y="144"/>
                </a:lnTo>
                <a:lnTo>
                  <a:pt x="426" y="152"/>
                </a:lnTo>
                <a:lnTo>
                  <a:pt x="430" y="187"/>
                </a:lnTo>
                <a:lnTo>
                  <a:pt x="434" y="234"/>
                </a:lnTo>
                <a:lnTo>
                  <a:pt x="438" y="269"/>
                </a:lnTo>
                <a:lnTo>
                  <a:pt x="441" y="297"/>
                </a:lnTo>
                <a:lnTo>
                  <a:pt x="449" y="320"/>
                </a:lnTo>
                <a:lnTo>
                  <a:pt x="453" y="340"/>
                </a:lnTo>
                <a:lnTo>
                  <a:pt x="457" y="352"/>
                </a:lnTo>
                <a:lnTo>
                  <a:pt x="461" y="352"/>
                </a:lnTo>
                <a:lnTo>
                  <a:pt x="465" y="328"/>
                </a:lnTo>
                <a:lnTo>
                  <a:pt x="469" y="273"/>
                </a:lnTo>
                <a:lnTo>
                  <a:pt x="473" y="203"/>
                </a:lnTo>
                <a:lnTo>
                  <a:pt x="481" y="140"/>
                </a:lnTo>
                <a:lnTo>
                  <a:pt x="484" y="117"/>
                </a:lnTo>
                <a:lnTo>
                  <a:pt x="488" y="137"/>
                </a:lnTo>
                <a:lnTo>
                  <a:pt x="492" y="195"/>
                </a:lnTo>
                <a:lnTo>
                  <a:pt x="496" y="258"/>
                </a:lnTo>
                <a:lnTo>
                  <a:pt x="500" y="273"/>
                </a:lnTo>
                <a:lnTo>
                  <a:pt x="508" y="281"/>
                </a:lnTo>
                <a:lnTo>
                  <a:pt x="512" y="277"/>
                </a:lnTo>
                <a:lnTo>
                  <a:pt x="516" y="269"/>
                </a:lnTo>
                <a:lnTo>
                  <a:pt x="520" y="266"/>
                </a:lnTo>
                <a:lnTo>
                  <a:pt x="524" y="266"/>
                </a:lnTo>
                <a:lnTo>
                  <a:pt x="527" y="269"/>
                </a:lnTo>
                <a:lnTo>
                  <a:pt x="535" y="281"/>
                </a:lnTo>
                <a:lnTo>
                  <a:pt x="539" y="297"/>
                </a:lnTo>
                <a:lnTo>
                  <a:pt x="543" y="312"/>
                </a:lnTo>
                <a:lnTo>
                  <a:pt x="547" y="324"/>
                </a:lnTo>
                <a:lnTo>
                  <a:pt x="551" y="336"/>
                </a:lnTo>
                <a:lnTo>
                  <a:pt x="555" y="340"/>
                </a:lnTo>
                <a:lnTo>
                  <a:pt x="563" y="336"/>
                </a:lnTo>
                <a:lnTo>
                  <a:pt x="567" y="328"/>
                </a:lnTo>
                <a:lnTo>
                  <a:pt x="570" y="312"/>
                </a:lnTo>
                <a:lnTo>
                  <a:pt x="574" y="29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5" name="Freeform 124"/>
          <p:cNvSpPr>
            <a:spLocks/>
          </p:cNvSpPr>
          <p:nvPr/>
        </p:nvSpPr>
        <p:spPr bwMode="auto">
          <a:xfrm>
            <a:off x="4111626" y="3302001"/>
            <a:ext cx="912813" cy="247650"/>
          </a:xfrm>
          <a:custGeom>
            <a:avLst/>
            <a:gdLst>
              <a:gd name="T0" fmla="*/ 8 w 575"/>
              <a:gd name="T1" fmla="*/ 4 h 156"/>
              <a:gd name="T2" fmla="*/ 24 w 575"/>
              <a:gd name="T3" fmla="*/ 23 h 156"/>
              <a:gd name="T4" fmla="*/ 36 w 575"/>
              <a:gd name="T5" fmla="*/ 43 h 156"/>
              <a:gd name="T6" fmla="*/ 51 w 575"/>
              <a:gd name="T7" fmla="*/ 70 h 156"/>
              <a:gd name="T8" fmla="*/ 63 w 575"/>
              <a:gd name="T9" fmla="*/ 94 h 156"/>
              <a:gd name="T10" fmla="*/ 79 w 575"/>
              <a:gd name="T11" fmla="*/ 113 h 156"/>
              <a:gd name="T12" fmla="*/ 90 w 575"/>
              <a:gd name="T13" fmla="*/ 125 h 156"/>
              <a:gd name="T14" fmla="*/ 106 w 575"/>
              <a:gd name="T15" fmla="*/ 137 h 156"/>
              <a:gd name="T16" fmla="*/ 118 w 575"/>
              <a:gd name="T17" fmla="*/ 141 h 156"/>
              <a:gd name="T18" fmla="*/ 133 w 575"/>
              <a:gd name="T19" fmla="*/ 148 h 156"/>
              <a:gd name="T20" fmla="*/ 145 w 575"/>
              <a:gd name="T21" fmla="*/ 152 h 156"/>
              <a:gd name="T22" fmla="*/ 161 w 575"/>
              <a:gd name="T23" fmla="*/ 152 h 156"/>
              <a:gd name="T24" fmla="*/ 172 w 575"/>
              <a:gd name="T25" fmla="*/ 152 h 156"/>
              <a:gd name="T26" fmla="*/ 188 w 575"/>
              <a:gd name="T27" fmla="*/ 156 h 156"/>
              <a:gd name="T28" fmla="*/ 200 w 575"/>
              <a:gd name="T29" fmla="*/ 156 h 156"/>
              <a:gd name="T30" fmla="*/ 215 w 575"/>
              <a:gd name="T31" fmla="*/ 156 h 156"/>
              <a:gd name="T32" fmla="*/ 227 w 575"/>
              <a:gd name="T33" fmla="*/ 156 h 156"/>
              <a:gd name="T34" fmla="*/ 239 w 575"/>
              <a:gd name="T35" fmla="*/ 156 h 156"/>
              <a:gd name="T36" fmla="*/ 254 w 575"/>
              <a:gd name="T37" fmla="*/ 156 h 156"/>
              <a:gd name="T38" fmla="*/ 266 w 575"/>
              <a:gd name="T39" fmla="*/ 156 h 156"/>
              <a:gd name="T40" fmla="*/ 282 w 575"/>
              <a:gd name="T41" fmla="*/ 156 h 156"/>
              <a:gd name="T42" fmla="*/ 294 w 575"/>
              <a:gd name="T43" fmla="*/ 156 h 156"/>
              <a:gd name="T44" fmla="*/ 309 w 575"/>
              <a:gd name="T45" fmla="*/ 156 h 156"/>
              <a:gd name="T46" fmla="*/ 321 w 575"/>
              <a:gd name="T47" fmla="*/ 156 h 156"/>
              <a:gd name="T48" fmla="*/ 337 w 575"/>
              <a:gd name="T49" fmla="*/ 156 h 156"/>
              <a:gd name="T50" fmla="*/ 348 w 575"/>
              <a:gd name="T51" fmla="*/ 156 h 156"/>
              <a:gd name="T52" fmla="*/ 364 w 575"/>
              <a:gd name="T53" fmla="*/ 156 h 156"/>
              <a:gd name="T54" fmla="*/ 376 w 575"/>
              <a:gd name="T55" fmla="*/ 156 h 156"/>
              <a:gd name="T56" fmla="*/ 391 w 575"/>
              <a:gd name="T57" fmla="*/ 156 h 156"/>
              <a:gd name="T58" fmla="*/ 403 w 575"/>
              <a:gd name="T59" fmla="*/ 156 h 156"/>
              <a:gd name="T60" fmla="*/ 419 w 575"/>
              <a:gd name="T61" fmla="*/ 156 h 156"/>
              <a:gd name="T62" fmla="*/ 430 w 575"/>
              <a:gd name="T63" fmla="*/ 156 h 156"/>
              <a:gd name="T64" fmla="*/ 446 w 575"/>
              <a:gd name="T65" fmla="*/ 156 h 156"/>
              <a:gd name="T66" fmla="*/ 458 w 575"/>
              <a:gd name="T67" fmla="*/ 156 h 156"/>
              <a:gd name="T68" fmla="*/ 473 w 575"/>
              <a:gd name="T69" fmla="*/ 156 h 156"/>
              <a:gd name="T70" fmla="*/ 485 w 575"/>
              <a:gd name="T71" fmla="*/ 156 h 156"/>
              <a:gd name="T72" fmla="*/ 501 w 575"/>
              <a:gd name="T73" fmla="*/ 156 h 156"/>
              <a:gd name="T74" fmla="*/ 512 w 575"/>
              <a:gd name="T75" fmla="*/ 156 h 156"/>
              <a:gd name="T76" fmla="*/ 528 w 575"/>
              <a:gd name="T77" fmla="*/ 156 h 156"/>
              <a:gd name="T78" fmla="*/ 540 w 575"/>
              <a:gd name="T79" fmla="*/ 156 h 156"/>
              <a:gd name="T80" fmla="*/ 555 w 575"/>
              <a:gd name="T81" fmla="*/ 156 h 156"/>
              <a:gd name="T82" fmla="*/ 567 w 575"/>
              <a:gd name="T8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56">
                <a:moveTo>
                  <a:pt x="0" y="0"/>
                </a:moveTo>
                <a:lnTo>
                  <a:pt x="4" y="0"/>
                </a:lnTo>
                <a:lnTo>
                  <a:pt x="8" y="4"/>
                </a:lnTo>
                <a:lnTo>
                  <a:pt x="12" y="23"/>
                </a:lnTo>
                <a:lnTo>
                  <a:pt x="20" y="23"/>
                </a:lnTo>
                <a:lnTo>
                  <a:pt x="24" y="23"/>
                </a:lnTo>
                <a:lnTo>
                  <a:pt x="28" y="31"/>
                </a:lnTo>
                <a:lnTo>
                  <a:pt x="32" y="35"/>
                </a:lnTo>
                <a:lnTo>
                  <a:pt x="36" y="43"/>
                </a:lnTo>
                <a:lnTo>
                  <a:pt x="39" y="51"/>
                </a:lnTo>
                <a:lnTo>
                  <a:pt x="47" y="62"/>
                </a:lnTo>
                <a:lnTo>
                  <a:pt x="51" y="70"/>
                </a:lnTo>
                <a:lnTo>
                  <a:pt x="55" y="78"/>
                </a:lnTo>
                <a:lnTo>
                  <a:pt x="59" y="86"/>
                </a:lnTo>
                <a:lnTo>
                  <a:pt x="63" y="94"/>
                </a:lnTo>
                <a:lnTo>
                  <a:pt x="67" y="101"/>
                </a:lnTo>
                <a:lnTo>
                  <a:pt x="75" y="105"/>
                </a:lnTo>
                <a:lnTo>
                  <a:pt x="79" y="113"/>
                </a:lnTo>
                <a:lnTo>
                  <a:pt x="82" y="117"/>
                </a:lnTo>
                <a:lnTo>
                  <a:pt x="86" y="121"/>
                </a:lnTo>
                <a:lnTo>
                  <a:pt x="90" y="125"/>
                </a:lnTo>
                <a:lnTo>
                  <a:pt x="94" y="129"/>
                </a:lnTo>
                <a:lnTo>
                  <a:pt x="102" y="133"/>
                </a:lnTo>
                <a:lnTo>
                  <a:pt x="106" y="137"/>
                </a:lnTo>
                <a:lnTo>
                  <a:pt x="110" y="137"/>
                </a:lnTo>
                <a:lnTo>
                  <a:pt x="114" y="141"/>
                </a:lnTo>
                <a:lnTo>
                  <a:pt x="118" y="141"/>
                </a:lnTo>
                <a:lnTo>
                  <a:pt x="122" y="144"/>
                </a:lnTo>
                <a:lnTo>
                  <a:pt x="125" y="144"/>
                </a:lnTo>
                <a:lnTo>
                  <a:pt x="133" y="148"/>
                </a:lnTo>
                <a:lnTo>
                  <a:pt x="137" y="148"/>
                </a:lnTo>
                <a:lnTo>
                  <a:pt x="141" y="148"/>
                </a:lnTo>
                <a:lnTo>
                  <a:pt x="145" y="152"/>
                </a:lnTo>
                <a:lnTo>
                  <a:pt x="149" y="152"/>
                </a:lnTo>
                <a:lnTo>
                  <a:pt x="153" y="152"/>
                </a:lnTo>
                <a:lnTo>
                  <a:pt x="161" y="152"/>
                </a:lnTo>
                <a:lnTo>
                  <a:pt x="165" y="152"/>
                </a:lnTo>
                <a:lnTo>
                  <a:pt x="168" y="152"/>
                </a:lnTo>
                <a:lnTo>
                  <a:pt x="172" y="152"/>
                </a:lnTo>
                <a:lnTo>
                  <a:pt x="176" y="156"/>
                </a:lnTo>
                <a:lnTo>
                  <a:pt x="180" y="156"/>
                </a:lnTo>
                <a:lnTo>
                  <a:pt x="188" y="156"/>
                </a:lnTo>
                <a:lnTo>
                  <a:pt x="192" y="156"/>
                </a:lnTo>
                <a:lnTo>
                  <a:pt x="196" y="156"/>
                </a:lnTo>
                <a:lnTo>
                  <a:pt x="200" y="156"/>
                </a:lnTo>
                <a:lnTo>
                  <a:pt x="204" y="156"/>
                </a:lnTo>
                <a:lnTo>
                  <a:pt x="208" y="156"/>
                </a:lnTo>
                <a:lnTo>
                  <a:pt x="215" y="156"/>
                </a:lnTo>
                <a:lnTo>
                  <a:pt x="219" y="156"/>
                </a:lnTo>
                <a:lnTo>
                  <a:pt x="223" y="156"/>
                </a:lnTo>
                <a:lnTo>
                  <a:pt x="227" y="156"/>
                </a:lnTo>
                <a:lnTo>
                  <a:pt x="231" y="156"/>
                </a:lnTo>
                <a:lnTo>
                  <a:pt x="235" y="156"/>
                </a:lnTo>
                <a:lnTo>
                  <a:pt x="239" y="156"/>
                </a:lnTo>
                <a:lnTo>
                  <a:pt x="247" y="156"/>
                </a:lnTo>
                <a:lnTo>
                  <a:pt x="251" y="156"/>
                </a:lnTo>
                <a:lnTo>
                  <a:pt x="254" y="156"/>
                </a:lnTo>
                <a:lnTo>
                  <a:pt x="258" y="156"/>
                </a:lnTo>
                <a:lnTo>
                  <a:pt x="262" y="156"/>
                </a:lnTo>
                <a:lnTo>
                  <a:pt x="266" y="156"/>
                </a:lnTo>
                <a:lnTo>
                  <a:pt x="274" y="156"/>
                </a:lnTo>
                <a:lnTo>
                  <a:pt x="278" y="156"/>
                </a:lnTo>
                <a:lnTo>
                  <a:pt x="282" y="156"/>
                </a:lnTo>
                <a:lnTo>
                  <a:pt x="286" y="156"/>
                </a:lnTo>
                <a:lnTo>
                  <a:pt x="290" y="156"/>
                </a:lnTo>
                <a:lnTo>
                  <a:pt x="294" y="156"/>
                </a:lnTo>
                <a:lnTo>
                  <a:pt x="301" y="156"/>
                </a:lnTo>
                <a:lnTo>
                  <a:pt x="305" y="156"/>
                </a:lnTo>
                <a:lnTo>
                  <a:pt x="309" y="156"/>
                </a:lnTo>
                <a:lnTo>
                  <a:pt x="313" y="156"/>
                </a:lnTo>
                <a:lnTo>
                  <a:pt x="317" y="156"/>
                </a:lnTo>
                <a:lnTo>
                  <a:pt x="321" y="156"/>
                </a:lnTo>
                <a:lnTo>
                  <a:pt x="329" y="156"/>
                </a:lnTo>
                <a:lnTo>
                  <a:pt x="333" y="156"/>
                </a:lnTo>
                <a:lnTo>
                  <a:pt x="337" y="156"/>
                </a:lnTo>
                <a:lnTo>
                  <a:pt x="340" y="156"/>
                </a:lnTo>
                <a:lnTo>
                  <a:pt x="344" y="156"/>
                </a:lnTo>
                <a:lnTo>
                  <a:pt x="348" y="156"/>
                </a:lnTo>
                <a:lnTo>
                  <a:pt x="352" y="156"/>
                </a:lnTo>
                <a:lnTo>
                  <a:pt x="360" y="156"/>
                </a:lnTo>
                <a:lnTo>
                  <a:pt x="364" y="156"/>
                </a:lnTo>
                <a:lnTo>
                  <a:pt x="368" y="156"/>
                </a:lnTo>
                <a:lnTo>
                  <a:pt x="372" y="156"/>
                </a:lnTo>
                <a:lnTo>
                  <a:pt x="376" y="156"/>
                </a:lnTo>
                <a:lnTo>
                  <a:pt x="380" y="156"/>
                </a:lnTo>
                <a:lnTo>
                  <a:pt x="387" y="156"/>
                </a:lnTo>
                <a:lnTo>
                  <a:pt x="391" y="156"/>
                </a:lnTo>
                <a:lnTo>
                  <a:pt x="395" y="156"/>
                </a:lnTo>
                <a:lnTo>
                  <a:pt x="399" y="156"/>
                </a:lnTo>
                <a:lnTo>
                  <a:pt x="403" y="156"/>
                </a:lnTo>
                <a:lnTo>
                  <a:pt x="407" y="156"/>
                </a:lnTo>
                <a:lnTo>
                  <a:pt x="415" y="156"/>
                </a:lnTo>
                <a:lnTo>
                  <a:pt x="419" y="156"/>
                </a:lnTo>
                <a:lnTo>
                  <a:pt x="422" y="156"/>
                </a:lnTo>
                <a:lnTo>
                  <a:pt x="426" y="156"/>
                </a:lnTo>
                <a:lnTo>
                  <a:pt x="430" y="156"/>
                </a:lnTo>
                <a:lnTo>
                  <a:pt x="434" y="156"/>
                </a:lnTo>
                <a:lnTo>
                  <a:pt x="442" y="156"/>
                </a:lnTo>
                <a:lnTo>
                  <a:pt x="446" y="156"/>
                </a:lnTo>
                <a:lnTo>
                  <a:pt x="450" y="156"/>
                </a:lnTo>
                <a:lnTo>
                  <a:pt x="454" y="156"/>
                </a:lnTo>
                <a:lnTo>
                  <a:pt x="458" y="156"/>
                </a:lnTo>
                <a:lnTo>
                  <a:pt x="462" y="156"/>
                </a:lnTo>
                <a:lnTo>
                  <a:pt x="465" y="156"/>
                </a:lnTo>
                <a:lnTo>
                  <a:pt x="473" y="156"/>
                </a:lnTo>
                <a:lnTo>
                  <a:pt x="477" y="156"/>
                </a:lnTo>
                <a:lnTo>
                  <a:pt x="481" y="156"/>
                </a:lnTo>
                <a:lnTo>
                  <a:pt x="485" y="156"/>
                </a:lnTo>
                <a:lnTo>
                  <a:pt x="489" y="156"/>
                </a:lnTo>
                <a:lnTo>
                  <a:pt x="493" y="156"/>
                </a:lnTo>
                <a:lnTo>
                  <a:pt x="501" y="156"/>
                </a:lnTo>
                <a:lnTo>
                  <a:pt x="505" y="156"/>
                </a:lnTo>
                <a:lnTo>
                  <a:pt x="508" y="156"/>
                </a:lnTo>
                <a:lnTo>
                  <a:pt x="512" y="156"/>
                </a:lnTo>
                <a:lnTo>
                  <a:pt x="516" y="156"/>
                </a:lnTo>
                <a:lnTo>
                  <a:pt x="520" y="156"/>
                </a:lnTo>
                <a:lnTo>
                  <a:pt x="528" y="156"/>
                </a:lnTo>
                <a:lnTo>
                  <a:pt x="532" y="156"/>
                </a:lnTo>
                <a:lnTo>
                  <a:pt x="536" y="156"/>
                </a:lnTo>
                <a:lnTo>
                  <a:pt x="540" y="156"/>
                </a:lnTo>
                <a:lnTo>
                  <a:pt x="544" y="156"/>
                </a:lnTo>
                <a:lnTo>
                  <a:pt x="548" y="156"/>
                </a:lnTo>
                <a:lnTo>
                  <a:pt x="555" y="156"/>
                </a:lnTo>
                <a:lnTo>
                  <a:pt x="559" y="156"/>
                </a:lnTo>
                <a:lnTo>
                  <a:pt x="563" y="156"/>
                </a:lnTo>
                <a:lnTo>
                  <a:pt x="567" y="156"/>
                </a:lnTo>
                <a:lnTo>
                  <a:pt x="571" y="156"/>
                </a:lnTo>
                <a:lnTo>
                  <a:pt x="575" y="15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6" name="Freeform 125"/>
          <p:cNvSpPr>
            <a:spLocks/>
          </p:cNvSpPr>
          <p:nvPr/>
        </p:nvSpPr>
        <p:spPr bwMode="auto">
          <a:xfrm>
            <a:off x="5024438" y="2693988"/>
            <a:ext cx="917575" cy="855663"/>
          </a:xfrm>
          <a:custGeom>
            <a:avLst/>
            <a:gdLst>
              <a:gd name="T0" fmla="*/ 12 w 578"/>
              <a:gd name="T1" fmla="*/ 539 h 539"/>
              <a:gd name="T2" fmla="*/ 23 w 578"/>
              <a:gd name="T3" fmla="*/ 539 h 539"/>
              <a:gd name="T4" fmla="*/ 39 w 578"/>
              <a:gd name="T5" fmla="*/ 539 h 539"/>
              <a:gd name="T6" fmla="*/ 51 w 578"/>
              <a:gd name="T7" fmla="*/ 539 h 539"/>
              <a:gd name="T8" fmla="*/ 66 w 578"/>
              <a:gd name="T9" fmla="*/ 539 h 539"/>
              <a:gd name="T10" fmla="*/ 78 w 578"/>
              <a:gd name="T11" fmla="*/ 516 h 539"/>
              <a:gd name="T12" fmla="*/ 94 w 578"/>
              <a:gd name="T13" fmla="*/ 187 h 539"/>
              <a:gd name="T14" fmla="*/ 105 w 578"/>
              <a:gd name="T15" fmla="*/ 11 h 539"/>
              <a:gd name="T16" fmla="*/ 121 w 578"/>
              <a:gd name="T17" fmla="*/ 246 h 539"/>
              <a:gd name="T18" fmla="*/ 133 w 578"/>
              <a:gd name="T19" fmla="*/ 164 h 539"/>
              <a:gd name="T20" fmla="*/ 145 w 578"/>
              <a:gd name="T21" fmla="*/ 293 h 539"/>
              <a:gd name="T22" fmla="*/ 160 w 578"/>
              <a:gd name="T23" fmla="*/ 383 h 539"/>
              <a:gd name="T24" fmla="*/ 172 w 578"/>
              <a:gd name="T25" fmla="*/ 332 h 539"/>
              <a:gd name="T26" fmla="*/ 188 w 578"/>
              <a:gd name="T27" fmla="*/ 168 h 539"/>
              <a:gd name="T28" fmla="*/ 199 w 578"/>
              <a:gd name="T29" fmla="*/ 309 h 539"/>
              <a:gd name="T30" fmla="*/ 215 w 578"/>
              <a:gd name="T31" fmla="*/ 352 h 539"/>
              <a:gd name="T32" fmla="*/ 227 w 578"/>
              <a:gd name="T33" fmla="*/ 297 h 539"/>
              <a:gd name="T34" fmla="*/ 242 w 578"/>
              <a:gd name="T35" fmla="*/ 320 h 539"/>
              <a:gd name="T36" fmla="*/ 254 w 578"/>
              <a:gd name="T37" fmla="*/ 410 h 539"/>
              <a:gd name="T38" fmla="*/ 270 w 578"/>
              <a:gd name="T39" fmla="*/ 449 h 539"/>
              <a:gd name="T40" fmla="*/ 281 w 578"/>
              <a:gd name="T41" fmla="*/ 391 h 539"/>
              <a:gd name="T42" fmla="*/ 297 w 578"/>
              <a:gd name="T43" fmla="*/ 277 h 539"/>
              <a:gd name="T44" fmla="*/ 309 w 578"/>
              <a:gd name="T45" fmla="*/ 383 h 539"/>
              <a:gd name="T46" fmla="*/ 324 w 578"/>
              <a:gd name="T47" fmla="*/ 422 h 539"/>
              <a:gd name="T48" fmla="*/ 336 w 578"/>
              <a:gd name="T49" fmla="*/ 414 h 539"/>
              <a:gd name="T50" fmla="*/ 352 w 578"/>
              <a:gd name="T51" fmla="*/ 379 h 539"/>
              <a:gd name="T52" fmla="*/ 363 w 578"/>
              <a:gd name="T53" fmla="*/ 414 h 539"/>
              <a:gd name="T54" fmla="*/ 379 w 578"/>
              <a:gd name="T55" fmla="*/ 461 h 539"/>
              <a:gd name="T56" fmla="*/ 391 w 578"/>
              <a:gd name="T57" fmla="*/ 477 h 539"/>
              <a:gd name="T58" fmla="*/ 406 w 578"/>
              <a:gd name="T59" fmla="*/ 449 h 539"/>
              <a:gd name="T60" fmla="*/ 418 w 578"/>
              <a:gd name="T61" fmla="*/ 402 h 539"/>
              <a:gd name="T62" fmla="*/ 434 w 578"/>
              <a:gd name="T63" fmla="*/ 441 h 539"/>
              <a:gd name="T64" fmla="*/ 446 w 578"/>
              <a:gd name="T65" fmla="*/ 481 h 539"/>
              <a:gd name="T66" fmla="*/ 461 w 578"/>
              <a:gd name="T67" fmla="*/ 504 h 539"/>
              <a:gd name="T68" fmla="*/ 473 w 578"/>
              <a:gd name="T69" fmla="*/ 508 h 539"/>
              <a:gd name="T70" fmla="*/ 485 w 578"/>
              <a:gd name="T71" fmla="*/ 481 h 539"/>
              <a:gd name="T72" fmla="*/ 500 w 578"/>
              <a:gd name="T73" fmla="*/ 395 h 539"/>
              <a:gd name="T74" fmla="*/ 512 w 578"/>
              <a:gd name="T75" fmla="*/ 414 h 539"/>
              <a:gd name="T76" fmla="*/ 528 w 578"/>
              <a:gd name="T77" fmla="*/ 465 h 539"/>
              <a:gd name="T78" fmla="*/ 539 w 578"/>
              <a:gd name="T79" fmla="*/ 492 h 539"/>
              <a:gd name="T80" fmla="*/ 555 w 578"/>
              <a:gd name="T81" fmla="*/ 473 h 539"/>
              <a:gd name="T82" fmla="*/ 567 w 578"/>
              <a:gd name="T83" fmla="*/ 25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539">
                <a:moveTo>
                  <a:pt x="0" y="539"/>
                </a:moveTo>
                <a:lnTo>
                  <a:pt x="8" y="539"/>
                </a:lnTo>
                <a:lnTo>
                  <a:pt x="12" y="539"/>
                </a:lnTo>
                <a:lnTo>
                  <a:pt x="16" y="539"/>
                </a:lnTo>
                <a:lnTo>
                  <a:pt x="19" y="539"/>
                </a:lnTo>
                <a:lnTo>
                  <a:pt x="23" y="539"/>
                </a:lnTo>
                <a:lnTo>
                  <a:pt x="27" y="539"/>
                </a:lnTo>
                <a:lnTo>
                  <a:pt x="31" y="539"/>
                </a:lnTo>
                <a:lnTo>
                  <a:pt x="39" y="539"/>
                </a:lnTo>
                <a:lnTo>
                  <a:pt x="43" y="539"/>
                </a:lnTo>
                <a:lnTo>
                  <a:pt x="47" y="539"/>
                </a:lnTo>
                <a:lnTo>
                  <a:pt x="51" y="539"/>
                </a:lnTo>
                <a:lnTo>
                  <a:pt x="55" y="539"/>
                </a:lnTo>
                <a:lnTo>
                  <a:pt x="59" y="539"/>
                </a:lnTo>
                <a:lnTo>
                  <a:pt x="66" y="539"/>
                </a:lnTo>
                <a:lnTo>
                  <a:pt x="70" y="539"/>
                </a:lnTo>
                <a:lnTo>
                  <a:pt x="74" y="535"/>
                </a:lnTo>
                <a:lnTo>
                  <a:pt x="78" y="516"/>
                </a:lnTo>
                <a:lnTo>
                  <a:pt x="82" y="457"/>
                </a:lnTo>
                <a:lnTo>
                  <a:pt x="86" y="336"/>
                </a:lnTo>
                <a:lnTo>
                  <a:pt x="94" y="187"/>
                </a:lnTo>
                <a:lnTo>
                  <a:pt x="98" y="70"/>
                </a:lnTo>
                <a:lnTo>
                  <a:pt x="102" y="0"/>
                </a:lnTo>
                <a:lnTo>
                  <a:pt x="105" y="11"/>
                </a:lnTo>
                <a:lnTo>
                  <a:pt x="109" y="94"/>
                </a:lnTo>
                <a:lnTo>
                  <a:pt x="113" y="207"/>
                </a:lnTo>
                <a:lnTo>
                  <a:pt x="121" y="246"/>
                </a:lnTo>
                <a:lnTo>
                  <a:pt x="125" y="211"/>
                </a:lnTo>
                <a:lnTo>
                  <a:pt x="129" y="180"/>
                </a:lnTo>
                <a:lnTo>
                  <a:pt x="133" y="164"/>
                </a:lnTo>
                <a:lnTo>
                  <a:pt x="137" y="180"/>
                </a:lnTo>
                <a:lnTo>
                  <a:pt x="141" y="230"/>
                </a:lnTo>
                <a:lnTo>
                  <a:pt x="145" y="293"/>
                </a:lnTo>
                <a:lnTo>
                  <a:pt x="152" y="336"/>
                </a:lnTo>
                <a:lnTo>
                  <a:pt x="156" y="363"/>
                </a:lnTo>
                <a:lnTo>
                  <a:pt x="160" y="383"/>
                </a:lnTo>
                <a:lnTo>
                  <a:pt x="164" y="395"/>
                </a:lnTo>
                <a:lnTo>
                  <a:pt x="168" y="379"/>
                </a:lnTo>
                <a:lnTo>
                  <a:pt x="172" y="332"/>
                </a:lnTo>
                <a:lnTo>
                  <a:pt x="180" y="266"/>
                </a:lnTo>
                <a:lnTo>
                  <a:pt x="184" y="203"/>
                </a:lnTo>
                <a:lnTo>
                  <a:pt x="188" y="168"/>
                </a:lnTo>
                <a:lnTo>
                  <a:pt x="191" y="180"/>
                </a:lnTo>
                <a:lnTo>
                  <a:pt x="195" y="238"/>
                </a:lnTo>
                <a:lnTo>
                  <a:pt x="199" y="309"/>
                </a:lnTo>
                <a:lnTo>
                  <a:pt x="207" y="340"/>
                </a:lnTo>
                <a:lnTo>
                  <a:pt x="211" y="355"/>
                </a:lnTo>
                <a:lnTo>
                  <a:pt x="215" y="352"/>
                </a:lnTo>
                <a:lnTo>
                  <a:pt x="219" y="340"/>
                </a:lnTo>
                <a:lnTo>
                  <a:pt x="223" y="316"/>
                </a:lnTo>
                <a:lnTo>
                  <a:pt x="227" y="297"/>
                </a:lnTo>
                <a:lnTo>
                  <a:pt x="234" y="285"/>
                </a:lnTo>
                <a:lnTo>
                  <a:pt x="238" y="293"/>
                </a:lnTo>
                <a:lnTo>
                  <a:pt x="242" y="320"/>
                </a:lnTo>
                <a:lnTo>
                  <a:pt x="246" y="355"/>
                </a:lnTo>
                <a:lnTo>
                  <a:pt x="250" y="387"/>
                </a:lnTo>
                <a:lnTo>
                  <a:pt x="254" y="410"/>
                </a:lnTo>
                <a:lnTo>
                  <a:pt x="258" y="430"/>
                </a:lnTo>
                <a:lnTo>
                  <a:pt x="266" y="441"/>
                </a:lnTo>
                <a:lnTo>
                  <a:pt x="270" y="449"/>
                </a:lnTo>
                <a:lnTo>
                  <a:pt x="274" y="449"/>
                </a:lnTo>
                <a:lnTo>
                  <a:pt x="277" y="430"/>
                </a:lnTo>
                <a:lnTo>
                  <a:pt x="281" y="391"/>
                </a:lnTo>
                <a:lnTo>
                  <a:pt x="285" y="340"/>
                </a:lnTo>
                <a:lnTo>
                  <a:pt x="293" y="293"/>
                </a:lnTo>
                <a:lnTo>
                  <a:pt x="297" y="277"/>
                </a:lnTo>
                <a:lnTo>
                  <a:pt x="301" y="293"/>
                </a:lnTo>
                <a:lnTo>
                  <a:pt x="305" y="340"/>
                </a:lnTo>
                <a:lnTo>
                  <a:pt x="309" y="383"/>
                </a:lnTo>
                <a:lnTo>
                  <a:pt x="313" y="402"/>
                </a:lnTo>
                <a:lnTo>
                  <a:pt x="320" y="418"/>
                </a:lnTo>
                <a:lnTo>
                  <a:pt x="324" y="422"/>
                </a:lnTo>
                <a:lnTo>
                  <a:pt x="328" y="426"/>
                </a:lnTo>
                <a:lnTo>
                  <a:pt x="332" y="422"/>
                </a:lnTo>
                <a:lnTo>
                  <a:pt x="336" y="414"/>
                </a:lnTo>
                <a:lnTo>
                  <a:pt x="340" y="398"/>
                </a:lnTo>
                <a:lnTo>
                  <a:pt x="348" y="387"/>
                </a:lnTo>
                <a:lnTo>
                  <a:pt x="352" y="379"/>
                </a:lnTo>
                <a:lnTo>
                  <a:pt x="356" y="383"/>
                </a:lnTo>
                <a:lnTo>
                  <a:pt x="360" y="398"/>
                </a:lnTo>
                <a:lnTo>
                  <a:pt x="363" y="414"/>
                </a:lnTo>
                <a:lnTo>
                  <a:pt x="367" y="434"/>
                </a:lnTo>
                <a:lnTo>
                  <a:pt x="371" y="449"/>
                </a:lnTo>
                <a:lnTo>
                  <a:pt x="379" y="461"/>
                </a:lnTo>
                <a:lnTo>
                  <a:pt x="383" y="469"/>
                </a:lnTo>
                <a:lnTo>
                  <a:pt x="387" y="477"/>
                </a:lnTo>
                <a:lnTo>
                  <a:pt x="391" y="477"/>
                </a:lnTo>
                <a:lnTo>
                  <a:pt x="395" y="477"/>
                </a:lnTo>
                <a:lnTo>
                  <a:pt x="399" y="465"/>
                </a:lnTo>
                <a:lnTo>
                  <a:pt x="406" y="449"/>
                </a:lnTo>
                <a:lnTo>
                  <a:pt x="410" y="430"/>
                </a:lnTo>
                <a:lnTo>
                  <a:pt x="414" y="414"/>
                </a:lnTo>
                <a:lnTo>
                  <a:pt x="418" y="402"/>
                </a:lnTo>
                <a:lnTo>
                  <a:pt x="422" y="406"/>
                </a:lnTo>
                <a:lnTo>
                  <a:pt x="426" y="422"/>
                </a:lnTo>
                <a:lnTo>
                  <a:pt x="434" y="441"/>
                </a:lnTo>
                <a:lnTo>
                  <a:pt x="438" y="457"/>
                </a:lnTo>
                <a:lnTo>
                  <a:pt x="442" y="469"/>
                </a:lnTo>
                <a:lnTo>
                  <a:pt x="446" y="481"/>
                </a:lnTo>
                <a:lnTo>
                  <a:pt x="449" y="488"/>
                </a:lnTo>
                <a:lnTo>
                  <a:pt x="453" y="496"/>
                </a:lnTo>
                <a:lnTo>
                  <a:pt x="461" y="504"/>
                </a:lnTo>
                <a:lnTo>
                  <a:pt x="465" y="508"/>
                </a:lnTo>
                <a:lnTo>
                  <a:pt x="469" y="508"/>
                </a:lnTo>
                <a:lnTo>
                  <a:pt x="473" y="508"/>
                </a:lnTo>
                <a:lnTo>
                  <a:pt x="477" y="508"/>
                </a:lnTo>
                <a:lnTo>
                  <a:pt x="481" y="496"/>
                </a:lnTo>
                <a:lnTo>
                  <a:pt x="485" y="481"/>
                </a:lnTo>
                <a:lnTo>
                  <a:pt x="492" y="453"/>
                </a:lnTo>
                <a:lnTo>
                  <a:pt x="496" y="422"/>
                </a:lnTo>
                <a:lnTo>
                  <a:pt x="500" y="395"/>
                </a:lnTo>
                <a:lnTo>
                  <a:pt x="504" y="387"/>
                </a:lnTo>
                <a:lnTo>
                  <a:pt x="508" y="391"/>
                </a:lnTo>
                <a:lnTo>
                  <a:pt x="512" y="414"/>
                </a:lnTo>
                <a:lnTo>
                  <a:pt x="520" y="434"/>
                </a:lnTo>
                <a:lnTo>
                  <a:pt x="524" y="453"/>
                </a:lnTo>
                <a:lnTo>
                  <a:pt x="528" y="465"/>
                </a:lnTo>
                <a:lnTo>
                  <a:pt x="532" y="477"/>
                </a:lnTo>
                <a:lnTo>
                  <a:pt x="535" y="484"/>
                </a:lnTo>
                <a:lnTo>
                  <a:pt x="539" y="492"/>
                </a:lnTo>
                <a:lnTo>
                  <a:pt x="547" y="492"/>
                </a:lnTo>
                <a:lnTo>
                  <a:pt x="551" y="492"/>
                </a:lnTo>
                <a:lnTo>
                  <a:pt x="555" y="473"/>
                </a:lnTo>
                <a:lnTo>
                  <a:pt x="559" y="422"/>
                </a:lnTo>
                <a:lnTo>
                  <a:pt x="563" y="340"/>
                </a:lnTo>
                <a:lnTo>
                  <a:pt x="567" y="254"/>
                </a:lnTo>
                <a:lnTo>
                  <a:pt x="575" y="195"/>
                </a:lnTo>
                <a:lnTo>
                  <a:pt x="578" y="17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7" name="Freeform 126"/>
          <p:cNvSpPr>
            <a:spLocks/>
          </p:cNvSpPr>
          <p:nvPr/>
        </p:nvSpPr>
        <p:spPr bwMode="auto">
          <a:xfrm>
            <a:off x="5942013" y="2973388"/>
            <a:ext cx="912813" cy="576263"/>
          </a:xfrm>
          <a:custGeom>
            <a:avLst/>
            <a:gdLst>
              <a:gd name="T0" fmla="*/ 8 w 575"/>
              <a:gd name="T1" fmla="*/ 105 h 363"/>
              <a:gd name="T2" fmla="*/ 20 w 575"/>
              <a:gd name="T3" fmla="*/ 211 h 363"/>
              <a:gd name="T4" fmla="*/ 36 w 575"/>
              <a:gd name="T5" fmla="*/ 285 h 363"/>
              <a:gd name="T6" fmla="*/ 47 w 575"/>
              <a:gd name="T7" fmla="*/ 324 h 363"/>
              <a:gd name="T8" fmla="*/ 63 w 575"/>
              <a:gd name="T9" fmla="*/ 344 h 363"/>
              <a:gd name="T10" fmla="*/ 75 w 575"/>
              <a:gd name="T11" fmla="*/ 351 h 363"/>
              <a:gd name="T12" fmla="*/ 90 w 575"/>
              <a:gd name="T13" fmla="*/ 359 h 363"/>
              <a:gd name="T14" fmla="*/ 102 w 575"/>
              <a:gd name="T15" fmla="*/ 359 h 363"/>
              <a:gd name="T16" fmla="*/ 118 w 575"/>
              <a:gd name="T17" fmla="*/ 363 h 363"/>
              <a:gd name="T18" fmla="*/ 129 w 575"/>
              <a:gd name="T19" fmla="*/ 363 h 363"/>
              <a:gd name="T20" fmla="*/ 145 w 575"/>
              <a:gd name="T21" fmla="*/ 363 h 363"/>
              <a:gd name="T22" fmla="*/ 157 w 575"/>
              <a:gd name="T23" fmla="*/ 363 h 363"/>
              <a:gd name="T24" fmla="*/ 172 w 575"/>
              <a:gd name="T25" fmla="*/ 363 h 363"/>
              <a:gd name="T26" fmla="*/ 184 w 575"/>
              <a:gd name="T27" fmla="*/ 363 h 363"/>
              <a:gd name="T28" fmla="*/ 200 w 575"/>
              <a:gd name="T29" fmla="*/ 363 h 363"/>
              <a:gd name="T30" fmla="*/ 211 w 575"/>
              <a:gd name="T31" fmla="*/ 363 h 363"/>
              <a:gd name="T32" fmla="*/ 227 w 575"/>
              <a:gd name="T33" fmla="*/ 363 h 363"/>
              <a:gd name="T34" fmla="*/ 239 w 575"/>
              <a:gd name="T35" fmla="*/ 363 h 363"/>
              <a:gd name="T36" fmla="*/ 254 w 575"/>
              <a:gd name="T37" fmla="*/ 363 h 363"/>
              <a:gd name="T38" fmla="*/ 266 w 575"/>
              <a:gd name="T39" fmla="*/ 363 h 363"/>
              <a:gd name="T40" fmla="*/ 282 w 575"/>
              <a:gd name="T41" fmla="*/ 363 h 363"/>
              <a:gd name="T42" fmla="*/ 294 w 575"/>
              <a:gd name="T43" fmla="*/ 363 h 363"/>
              <a:gd name="T44" fmla="*/ 309 w 575"/>
              <a:gd name="T45" fmla="*/ 363 h 363"/>
              <a:gd name="T46" fmla="*/ 321 w 575"/>
              <a:gd name="T47" fmla="*/ 363 h 363"/>
              <a:gd name="T48" fmla="*/ 337 w 575"/>
              <a:gd name="T49" fmla="*/ 363 h 363"/>
              <a:gd name="T50" fmla="*/ 348 w 575"/>
              <a:gd name="T51" fmla="*/ 363 h 363"/>
              <a:gd name="T52" fmla="*/ 360 w 575"/>
              <a:gd name="T53" fmla="*/ 363 h 363"/>
              <a:gd name="T54" fmla="*/ 376 w 575"/>
              <a:gd name="T55" fmla="*/ 363 h 363"/>
              <a:gd name="T56" fmla="*/ 387 w 575"/>
              <a:gd name="T57" fmla="*/ 363 h 363"/>
              <a:gd name="T58" fmla="*/ 403 w 575"/>
              <a:gd name="T59" fmla="*/ 363 h 363"/>
              <a:gd name="T60" fmla="*/ 415 w 575"/>
              <a:gd name="T61" fmla="*/ 363 h 363"/>
              <a:gd name="T62" fmla="*/ 430 w 575"/>
              <a:gd name="T63" fmla="*/ 363 h 363"/>
              <a:gd name="T64" fmla="*/ 442 w 575"/>
              <a:gd name="T65" fmla="*/ 363 h 363"/>
              <a:gd name="T66" fmla="*/ 458 w 575"/>
              <a:gd name="T67" fmla="*/ 363 h 363"/>
              <a:gd name="T68" fmla="*/ 469 w 575"/>
              <a:gd name="T69" fmla="*/ 363 h 363"/>
              <a:gd name="T70" fmla="*/ 485 w 575"/>
              <a:gd name="T71" fmla="*/ 363 h 363"/>
              <a:gd name="T72" fmla="*/ 497 w 575"/>
              <a:gd name="T73" fmla="*/ 363 h 363"/>
              <a:gd name="T74" fmla="*/ 512 w 575"/>
              <a:gd name="T75" fmla="*/ 363 h 363"/>
              <a:gd name="T76" fmla="*/ 524 w 575"/>
              <a:gd name="T77" fmla="*/ 363 h 363"/>
              <a:gd name="T78" fmla="*/ 540 w 575"/>
              <a:gd name="T79" fmla="*/ 363 h 363"/>
              <a:gd name="T80" fmla="*/ 552 w 575"/>
              <a:gd name="T81" fmla="*/ 363 h 363"/>
              <a:gd name="T82" fmla="*/ 567 w 575"/>
              <a:gd name="T83"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63">
                <a:moveTo>
                  <a:pt x="0" y="0"/>
                </a:moveTo>
                <a:lnTo>
                  <a:pt x="4" y="35"/>
                </a:lnTo>
                <a:lnTo>
                  <a:pt x="8" y="105"/>
                </a:lnTo>
                <a:lnTo>
                  <a:pt x="12" y="105"/>
                </a:lnTo>
                <a:lnTo>
                  <a:pt x="16" y="168"/>
                </a:lnTo>
                <a:lnTo>
                  <a:pt x="20" y="211"/>
                </a:lnTo>
                <a:lnTo>
                  <a:pt x="28" y="242"/>
                </a:lnTo>
                <a:lnTo>
                  <a:pt x="32" y="265"/>
                </a:lnTo>
                <a:lnTo>
                  <a:pt x="36" y="285"/>
                </a:lnTo>
                <a:lnTo>
                  <a:pt x="40" y="301"/>
                </a:lnTo>
                <a:lnTo>
                  <a:pt x="43" y="312"/>
                </a:lnTo>
                <a:lnTo>
                  <a:pt x="47" y="324"/>
                </a:lnTo>
                <a:lnTo>
                  <a:pt x="55" y="332"/>
                </a:lnTo>
                <a:lnTo>
                  <a:pt x="59" y="340"/>
                </a:lnTo>
                <a:lnTo>
                  <a:pt x="63" y="344"/>
                </a:lnTo>
                <a:lnTo>
                  <a:pt x="67" y="348"/>
                </a:lnTo>
                <a:lnTo>
                  <a:pt x="71" y="351"/>
                </a:lnTo>
                <a:lnTo>
                  <a:pt x="75" y="351"/>
                </a:lnTo>
                <a:lnTo>
                  <a:pt x="83" y="355"/>
                </a:lnTo>
                <a:lnTo>
                  <a:pt x="86" y="355"/>
                </a:lnTo>
                <a:lnTo>
                  <a:pt x="90" y="359"/>
                </a:lnTo>
                <a:lnTo>
                  <a:pt x="94" y="359"/>
                </a:lnTo>
                <a:lnTo>
                  <a:pt x="98" y="359"/>
                </a:lnTo>
                <a:lnTo>
                  <a:pt x="102" y="359"/>
                </a:lnTo>
                <a:lnTo>
                  <a:pt x="110" y="359"/>
                </a:lnTo>
                <a:lnTo>
                  <a:pt x="114" y="359"/>
                </a:lnTo>
                <a:lnTo>
                  <a:pt x="118" y="363"/>
                </a:lnTo>
                <a:lnTo>
                  <a:pt x="122" y="363"/>
                </a:lnTo>
                <a:lnTo>
                  <a:pt x="126" y="363"/>
                </a:lnTo>
                <a:lnTo>
                  <a:pt x="129" y="363"/>
                </a:lnTo>
                <a:lnTo>
                  <a:pt x="133" y="363"/>
                </a:lnTo>
                <a:lnTo>
                  <a:pt x="141" y="363"/>
                </a:lnTo>
                <a:lnTo>
                  <a:pt x="145" y="363"/>
                </a:lnTo>
                <a:lnTo>
                  <a:pt x="149" y="363"/>
                </a:lnTo>
                <a:lnTo>
                  <a:pt x="153" y="363"/>
                </a:lnTo>
                <a:lnTo>
                  <a:pt x="157" y="363"/>
                </a:lnTo>
                <a:lnTo>
                  <a:pt x="161" y="363"/>
                </a:lnTo>
                <a:lnTo>
                  <a:pt x="168" y="363"/>
                </a:lnTo>
                <a:lnTo>
                  <a:pt x="172" y="363"/>
                </a:lnTo>
                <a:lnTo>
                  <a:pt x="176" y="363"/>
                </a:lnTo>
                <a:lnTo>
                  <a:pt x="180" y="363"/>
                </a:lnTo>
                <a:lnTo>
                  <a:pt x="184" y="363"/>
                </a:lnTo>
                <a:lnTo>
                  <a:pt x="188" y="363"/>
                </a:lnTo>
                <a:lnTo>
                  <a:pt x="196" y="363"/>
                </a:lnTo>
                <a:lnTo>
                  <a:pt x="200" y="363"/>
                </a:lnTo>
                <a:lnTo>
                  <a:pt x="204" y="363"/>
                </a:lnTo>
                <a:lnTo>
                  <a:pt x="208" y="363"/>
                </a:lnTo>
                <a:lnTo>
                  <a:pt x="211" y="363"/>
                </a:lnTo>
                <a:lnTo>
                  <a:pt x="215" y="363"/>
                </a:lnTo>
                <a:lnTo>
                  <a:pt x="223" y="363"/>
                </a:lnTo>
                <a:lnTo>
                  <a:pt x="227" y="363"/>
                </a:lnTo>
                <a:lnTo>
                  <a:pt x="231" y="363"/>
                </a:lnTo>
                <a:lnTo>
                  <a:pt x="235" y="363"/>
                </a:lnTo>
                <a:lnTo>
                  <a:pt x="239" y="363"/>
                </a:lnTo>
                <a:lnTo>
                  <a:pt x="243" y="363"/>
                </a:lnTo>
                <a:lnTo>
                  <a:pt x="247" y="363"/>
                </a:lnTo>
                <a:lnTo>
                  <a:pt x="254" y="363"/>
                </a:lnTo>
                <a:lnTo>
                  <a:pt x="258" y="363"/>
                </a:lnTo>
                <a:lnTo>
                  <a:pt x="262" y="363"/>
                </a:lnTo>
                <a:lnTo>
                  <a:pt x="266" y="363"/>
                </a:lnTo>
                <a:lnTo>
                  <a:pt x="270" y="363"/>
                </a:lnTo>
                <a:lnTo>
                  <a:pt x="274" y="363"/>
                </a:lnTo>
                <a:lnTo>
                  <a:pt x="282" y="363"/>
                </a:lnTo>
                <a:lnTo>
                  <a:pt x="286" y="363"/>
                </a:lnTo>
                <a:lnTo>
                  <a:pt x="290" y="363"/>
                </a:lnTo>
                <a:lnTo>
                  <a:pt x="294" y="363"/>
                </a:lnTo>
                <a:lnTo>
                  <a:pt x="297" y="363"/>
                </a:lnTo>
                <a:lnTo>
                  <a:pt x="301" y="363"/>
                </a:lnTo>
                <a:lnTo>
                  <a:pt x="309" y="363"/>
                </a:lnTo>
                <a:lnTo>
                  <a:pt x="313" y="363"/>
                </a:lnTo>
                <a:lnTo>
                  <a:pt x="317" y="363"/>
                </a:lnTo>
                <a:lnTo>
                  <a:pt x="321" y="363"/>
                </a:lnTo>
                <a:lnTo>
                  <a:pt x="325" y="363"/>
                </a:lnTo>
                <a:lnTo>
                  <a:pt x="329" y="363"/>
                </a:lnTo>
                <a:lnTo>
                  <a:pt x="337" y="363"/>
                </a:lnTo>
                <a:lnTo>
                  <a:pt x="340" y="363"/>
                </a:lnTo>
                <a:lnTo>
                  <a:pt x="344" y="363"/>
                </a:lnTo>
                <a:lnTo>
                  <a:pt x="348" y="363"/>
                </a:lnTo>
                <a:lnTo>
                  <a:pt x="352" y="363"/>
                </a:lnTo>
                <a:lnTo>
                  <a:pt x="356" y="363"/>
                </a:lnTo>
                <a:lnTo>
                  <a:pt x="360" y="363"/>
                </a:lnTo>
                <a:lnTo>
                  <a:pt x="368" y="363"/>
                </a:lnTo>
                <a:lnTo>
                  <a:pt x="372" y="363"/>
                </a:lnTo>
                <a:lnTo>
                  <a:pt x="376" y="363"/>
                </a:lnTo>
                <a:lnTo>
                  <a:pt x="380" y="363"/>
                </a:lnTo>
                <a:lnTo>
                  <a:pt x="383" y="363"/>
                </a:lnTo>
                <a:lnTo>
                  <a:pt x="387" y="363"/>
                </a:lnTo>
                <a:lnTo>
                  <a:pt x="395" y="363"/>
                </a:lnTo>
                <a:lnTo>
                  <a:pt x="399" y="363"/>
                </a:lnTo>
                <a:lnTo>
                  <a:pt x="403" y="363"/>
                </a:lnTo>
                <a:lnTo>
                  <a:pt x="407" y="363"/>
                </a:lnTo>
                <a:lnTo>
                  <a:pt x="411" y="363"/>
                </a:lnTo>
                <a:lnTo>
                  <a:pt x="415" y="363"/>
                </a:lnTo>
                <a:lnTo>
                  <a:pt x="423" y="363"/>
                </a:lnTo>
                <a:lnTo>
                  <a:pt x="426" y="363"/>
                </a:lnTo>
                <a:lnTo>
                  <a:pt x="430" y="363"/>
                </a:lnTo>
                <a:lnTo>
                  <a:pt x="434" y="363"/>
                </a:lnTo>
                <a:lnTo>
                  <a:pt x="438" y="363"/>
                </a:lnTo>
                <a:lnTo>
                  <a:pt x="442" y="363"/>
                </a:lnTo>
                <a:lnTo>
                  <a:pt x="450" y="363"/>
                </a:lnTo>
                <a:lnTo>
                  <a:pt x="454" y="363"/>
                </a:lnTo>
                <a:lnTo>
                  <a:pt x="458" y="363"/>
                </a:lnTo>
                <a:lnTo>
                  <a:pt x="462" y="363"/>
                </a:lnTo>
                <a:lnTo>
                  <a:pt x="466" y="363"/>
                </a:lnTo>
                <a:lnTo>
                  <a:pt x="469" y="363"/>
                </a:lnTo>
                <a:lnTo>
                  <a:pt x="473" y="363"/>
                </a:lnTo>
                <a:lnTo>
                  <a:pt x="481" y="363"/>
                </a:lnTo>
                <a:lnTo>
                  <a:pt x="485" y="363"/>
                </a:lnTo>
                <a:lnTo>
                  <a:pt x="489" y="363"/>
                </a:lnTo>
                <a:lnTo>
                  <a:pt x="493" y="363"/>
                </a:lnTo>
                <a:lnTo>
                  <a:pt x="497" y="363"/>
                </a:lnTo>
                <a:lnTo>
                  <a:pt x="501" y="363"/>
                </a:lnTo>
                <a:lnTo>
                  <a:pt x="509" y="363"/>
                </a:lnTo>
                <a:lnTo>
                  <a:pt x="512" y="363"/>
                </a:lnTo>
                <a:lnTo>
                  <a:pt x="516" y="363"/>
                </a:lnTo>
                <a:lnTo>
                  <a:pt x="520" y="363"/>
                </a:lnTo>
                <a:lnTo>
                  <a:pt x="524" y="363"/>
                </a:lnTo>
                <a:lnTo>
                  <a:pt x="528" y="363"/>
                </a:lnTo>
                <a:lnTo>
                  <a:pt x="536" y="363"/>
                </a:lnTo>
                <a:lnTo>
                  <a:pt x="540" y="363"/>
                </a:lnTo>
                <a:lnTo>
                  <a:pt x="544" y="363"/>
                </a:lnTo>
                <a:lnTo>
                  <a:pt x="548" y="363"/>
                </a:lnTo>
                <a:lnTo>
                  <a:pt x="552" y="363"/>
                </a:lnTo>
                <a:lnTo>
                  <a:pt x="555" y="363"/>
                </a:lnTo>
                <a:lnTo>
                  <a:pt x="563" y="363"/>
                </a:lnTo>
                <a:lnTo>
                  <a:pt x="567" y="363"/>
                </a:lnTo>
                <a:lnTo>
                  <a:pt x="571" y="363"/>
                </a:lnTo>
                <a:lnTo>
                  <a:pt x="575" y="36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8" name="Freeform 127"/>
          <p:cNvSpPr>
            <a:spLocks/>
          </p:cNvSpPr>
          <p:nvPr/>
        </p:nvSpPr>
        <p:spPr bwMode="auto">
          <a:xfrm>
            <a:off x="6854826" y="3549651"/>
            <a:ext cx="25400" cy="0"/>
          </a:xfrm>
          <a:custGeom>
            <a:avLst/>
            <a:gdLst>
              <a:gd name="T0" fmla="*/ 0 w 16"/>
              <a:gd name="T1" fmla="*/ 4 w 16"/>
              <a:gd name="T2" fmla="*/ 8 w 16"/>
              <a:gd name="T3" fmla="*/ 16 w 16"/>
            </a:gdLst>
            <a:ahLst/>
            <a:cxnLst>
              <a:cxn ang="0">
                <a:pos x="T0" y="0"/>
              </a:cxn>
              <a:cxn ang="0">
                <a:pos x="T1" y="0"/>
              </a:cxn>
              <a:cxn ang="0">
                <a:pos x="T2" y="0"/>
              </a:cxn>
              <a:cxn ang="0">
                <a:pos x="T3" y="0"/>
              </a:cxn>
            </a:cxnLst>
            <a:rect l="0" t="0" r="r" b="b"/>
            <a:pathLst>
              <a:path w="16">
                <a:moveTo>
                  <a:pt x="0" y="0"/>
                </a:moveTo>
                <a:lnTo>
                  <a:pt x="4" y="0"/>
                </a:lnTo>
                <a:lnTo>
                  <a:pt x="8" y="0"/>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9" name="Freeform 128"/>
          <p:cNvSpPr>
            <a:spLocks/>
          </p:cNvSpPr>
          <p:nvPr/>
        </p:nvSpPr>
        <p:spPr bwMode="auto">
          <a:xfrm>
            <a:off x="3200401" y="3543301"/>
            <a:ext cx="911225" cy="6350"/>
          </a:xfrm>
          <a:custGeom>
            <a:avLst/>
            <a:gdLst>
              <a:gd name="T0" fmla="*/ 8 w 574"/>
              <a:gd name="T1" fmla="*/ 0 h 4"/>
              <a:gd name="T2" fmla="*/ 19 w 574"/>
              <a:gd name="T3" fmla="*/ 0 h 4"/>
              <a:gd name="T4" fmla="*/ 35 w 574"/>
              <a:gd name="T5" fmla="*/ 4 h 4"/>
              <a:gd name="T6" fmla="*/ 47 w 574"/>
              <a:gd name="T7" fmla="*/ 4 h 4"/>
              <a:gd name="T8" fmla="*/ 62 w 574"/>
              <a:gd name="T9" fmla="*/ 4 h 4"/>
              <a:gd name="T10" fmla="*/ 74 w 574"/>
              <a:gd name="T11" fmla="*/ 4 h 4"/>
              <a:gd name="T12" fmla="*/ 90 w 574"/>
              <a:gd name="T13" fmla="*/ 4 h 4"/>
              <a:gd name="T14" fmla="*/ 101 w 574"/>
              <a:gd name="T15" fmla="*/ 4 h 4"/>
              <a:gd name="T16" fmla="*/ 117 w 574"/>
              <a:gd name="T17" fmla="*/ 4 h 4"/>
              <a:gd name="T18" fmla="*/ 129 w 574"/>
              <a:gd name="T19" fmla="*/ 4 h 4"/>
              <a:gd name="T20" fmla="*/ 144 w 574"/>
              <a:gd name="T21" fmla="*/ 4 h 4"/>
              <a:gd name="T22" fmla="*/ 156 w 574"/>
              <a:gd name="T23" fmla="*/ 4 h 4"/>
              <a:gd name="T24" fmla="*/ 172 w 574"/>
              <a:gd name="T25" fmla="*/ 4 h 4"/>
              <a:gd name="T26" fmla="*/ 183 w 574"/>
              <a:gd name="T27" fmla="*/ 4 h 4"/>
              <a:gd name="T28" fmla="*/ 199 w 574"/>
              <a:gd name="T29" fmla="*/ 4 h 4"/>
              <a:gd name="T30" fmla="*/ 211 w 574"/>
              <a:gd name="T31" fmla="*/ 4 h 4"/>
              <a:gd name="T32" fmla="*/ 226 w 574"/>
              <a:gd name="T33" fmla="*/ 4 h 4"/>
              <a:gd name="T34" fmla="*/ 238 w 574"/>
              <a:gd name="T35" fmla="*/ 4 h 4"/>
              <a:gd name="T36" fmla="*/ 254 w 574"/>
              <a:gd name="T37" fmla="*/ 4 h 4"/>
              <a:gd name="T38" fmla="*/ 266 w 574"/>
              <a:gd name="T39" fmla="*/ 4 h 4"/>
              <a:gd name="T40" fmla="*/ 281 w 574"/>
              <a:gd name="T41" fmla="*/ 4 h 4"/>
              <a:gd name="T42" fmla="*/ 293 w 574"/>
              <a:gd name="T43" fmla="*/ 4 h 4"/>
              <a:gd name="T44" fmla="*/ 309 w 574"/>
              <a:gd name="T45" fmla="*/ 4 h 4"/>
              <a:gd name="T46" fmla="*/ 320 w 574"/>
              <a:gd name="T47" fmla="*/ 4 h 4"/>
              <a:gd name="T48" fmla="*/ 336 w 574"/>
              <a:gd name="T49" fmla="*/ 4 h 4"/>
              <a:gd name="T50" fmla="*/ 348 w 574"/>
              <a:gd name="T51" fmla="*/ 4 h 4"/>
              <a:gd name="T52" fmla="*/ 359 w 574"/>
              <a:gd name="T53" fmla="*/ 4 h 4"/>
              <a:gd name="T54" fmla="*/ 375 w 574"/>
              <a:gd name="T55" fmla="*/ 4 h 4"/>
              <a:gd name="T56" fmla="*/ 387 w 574"/>
              <a:gd name="T57" fmla="*/ 4 h 4"/>
              <a:gd name="T58" fmla="*/ 402 w 574"/>
              <a:gd name="T59" fmla="*/ 4 h 4"/>
              <a:gd name="T60" fmla="*/ 414 w 574"/>
              <a:gd name="T61" fmla="*/ 4 h 4"/>
              <a:gd name="T62" fmla="*/ 430 w 574"/>
              <a:gd name="T63" fmla="*/ 4 h 4"/>
              <a:gd name="T64" fmla="*/ 441 w 574"/>
              <a:gd name="T65" fmla="*/ 4 h 4"/>
              <a:gd name="T66" fmla="*/ 457 w 574"/>
              <a:gd name="T67" fmla="*/ 4 h 4"/>
              <a:gd name="T68" fmla="*/ 469 w 574"/>
              <a:gd name="T69" fmla="*/ 4 h 4"/>
              <a:gd name="T70" fmla="*/ 484 w 574"/>
              <a:gd name="T71" fmla="*/ 4 h 4"/>
              <a:gd name="T72" fmla="*/ 496 w 574"/>
              <a:gd name="T73" fmla="*/ 4 h 4"/>
              <a:gd name="T74" fmla="*/ 512 w 574"/>
              <a:gd name="T75" fmla="*/ 4 h 4"/>
              <a:gd name="T76" fmla="*/ 524 w 574"/>
              <a:gd name="T77" fmla="*/ 4 h 4"/>
              <a:gd name="T78" fmla="*/ 539 w 574"/>
              <a:gd name="T79" fmla="*/ 4 h 4"/>
              <a:gd name="T80" fmla="*/ 551 w 574"/>
              <a:gd name="T81" fmla="*/ 4 h 4"/>
              <a:gd name="T82" fmla="*/ 567 w 574"/>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
                <a:moveTo>
                  <a:pt x="0" y="0"/>
                </a:moveTo>
                <a:lnTo>
                  <a:pt x="4" y="0"/>
                </a:lnTo>
                <a:lnTo>
                  <a:pt x="8" y="0"/>
                </a:lnTo>
                <a:lnTo>
                  <a:pt x="12" y="0"/>
                </a:lnTo>
                <a:lnTo>
                  <a:pt x="15" y="0"/>
                </a:lnTo>
                <a:lnTo>
                  <a:pt x="19" y="0"/>
                </a:lnTo>
                <a:lnTo>
                  <a:pt x="27" y="4"/>
                </a:lnTo>
                <a:lnTo>
                  <a:pt x="31" y="4"/>
                </a:lnTo>
                <a:lnTo>
                  <a:pt x="35" y="4"/>
                </a:lnTo>
                <a:lnTo>
                  <a:pt x="39" y="4"/>
                </a:lnTo>
                <a:lnTo>
                  <a:pt x="43" y="4"/>
                </a:lnTo>
                <a:lnTo>
                  <a:pt x="47" y="4"/>
                </a:lnTo>
                <a:lnTo>
                  <a:pt x="55" y="4"/>
                </a:lnTo>
                <a:lnTo>
                  <a:pt x="58" y="4"/>
                </a:lnTo>
                <a:lnTo>
                  <a:pt x="62" y="4"/>
                </a:lnTo>
                <a:lnTo>
                  <a:pt x="66" y="4"/>
                </a:lnTo>
                <a:lnTo>
                  <a:pt x="70" y="4"/>
                </a:lnTo>
                <a:lnTo>
                  <a:pt x="74" y="4"/>
                </a:lnTo>
                <a:lnTo>
                  <a:pt x="82" y="4"/>
                </a:lnTo>
                <a:lnTo>
                  <a:pt x="86" y="4"/>
                </a:lnTo>
                <a:lnTo>
                  <a:pt x="90" y="4"/>
                </a:lnTo>
                <a:lnTo>
                  <a:pt x="94" y="4"/>
                </a:lnTo>
                <a:lnTo>
                  <a:pt x="97" y="4"/>
                </a:lnTo>
                <a:lnTo>
                  <a:pt x="101" y="4"/>
                </a:lnTo>
                <a:lnTo>
                  <a:pt x="109" y="4"/>
                </a:lnTo>
                <a:lnTo>
                  <a:pt x="113" y="4"/>
                </a:lnTo>
                <a:lnTo>
                  <a:pt x="117" y="4"/>
                </a:lnTo>
                <a:lnTo>
                  <a:pt x="121" y="4"/>
                </a:lnTo>
                <a:lnTo>
                  <a:pt x="125" y="4"/>
                </a:lnTo>
                <a:lnTo>
                  <a:pt x="129" y="4"/>
                </a:lnTo>
                <a:lnTo>
                  <a:pt x="133" y="4"/>
                </a:lnTo>
                <a:lnTo>
                  <a:pt x="140" y="4"/>
                </a:lnTo>
                <a:lnTo>
                  <a:pt x="144" y="4"/>
                </a:lnTo>
                <a:lnTo>
                  <a:pt x="148" y="4"/>
                </a:lnTo>
                <a:lnTo>
                  <a:pt x="152" y="4"/>
                </a:lnTo>
                <a:lnTo>
                  <a:pt x="156" y="4"/>
                </a:lnTo>
                <a:lnTo>
                  <a:pt x="160" y="4"/>
                </a:lnTo>
                <a:lnTo>
                  <a:pt x="168" y="4"/>
                </a:lnTo>
                <a:lnTo>
                  <a:pt x="172" y="4"/>
                </a:lnTo>
                <a:lnTo>
                  <a:pt x="176" y="4"/>
                </a:lnTo>
                <a:lnTo>
                  <a:pt x="180" y="4"/>
                </a:lnTo>
                <a:lnTo>
                  <a:pt x="183" y="4"/>
                </a:lnTo>
                <a:lnTo>
                  <a:pt x="187" y="4"/>
                </a:lnTo>
                <a:lnTo>
                  <a:pt x="195" y="4"/>
                </a:lnTo>
                <a:lnTo>
                  <a:pt x="199" y="4"/>
                </a:lnTo>
                <a:lnTo>
                  <a:pt x="203" y="4"/>
                </a:lnTo>
                <a:lnTo>
                  <a:pt x="207" y="4"/>
                </a:lnTo>
                <a:lnTo>
                  <a:pt x="211" y="4"/>
                </a:lnTo>
                <a:lnTo>
                  <a:pt x="215" y="4"/>
                </a:lnTo>
                <a:lnTo>
                  <a:pt x="223" y="4"/>
                </a:lnTo>
                <a:lnTo>
                  <a:pt x="226" y="4"/>
                </a:lnTo>
                <a:lnTo>
                  <a:pt x="230" y="4"/>
                </a:lnTo>
                <a:lnTo>
                  <a:pt x="234" y="4"/>
                </a:lnTo>
                <a:lnTo>
                  <a:pt x="238" y="4"/>
                </a:lnTo>
                <a:lnTo>
                  <a:pt x="242" y="4"/>
                </a:lnTo>
                <a:lnTo>
                  <a:pt x="246" y="4"/>
                </a:lnTo>
                <a:lnTo>
                  <a:pt x="254" y="4"/>
                </a:lnTo>
                <a:lnTo>
                  <a:pt x="258" y="4"/>
                </a:lnTo>
                <a:lnTo>
                  <a:pt x="262" y="4"/>
                </a:lnTo>
                <a:lnTo>
                  <a:pt x="266" y="4"/>
                </a:lnTo>
                <a:lnTo>
                  <a:pt x="269" y="4"/>
                </a:lnTo>
                <a:lnTo>
                  <a:pt x="273" y="4"/>
                </a:lnTo>
                <a:lnTo>
                  <a:pt x="281" y="4"/>
                </a:lnTo>
                <a:lnTo>
                  <a:pt x="285" y="4"/>
                </a:lnTo>
                <a:lnTo>
                  <a:pt x="289" y="4"/>
                </a:lnTo>
                <a:lnTo>
                  <a:pt x="293" y="4"/>
                </a:lnTo>
                <a:lnTo>
                  <a:pt x="297" y="4"/>
                </a:lnTo>
                <a:lnTo>
                  <a:pt x="301" y="4"/>
                </a:lnTo>
                <a:lnTo>
                  <a:pt x="309" y="4"/>
                </a:lnTo>
                <a:lnTo>
                  <a:pt x="312" y="4"/>
                </a:lnTo>
                <a:lnTo>
                  <a:pt x="316" y="4"/>
                </a:lnTo>
                <a:lnTo>
                  <a:pt x="320" y="4"/>
                </a:lnTo>
                <a:lnTo>
                  <a:pt x="324" y="4"/>
                </a:lnTo>
                <a:lnTo>
                  <a:pt x="328" y="4"/>
                </a:lnTo>
                <a:lnTo>
                  <a:pt x="336" y="4"/>
                </a:lnTo>
                <a:lnTo>
                  <a:pt x="340" y="4"/>
                </a:lnTo>
                <a:lnTo>
                  <a:pt x="344" y="4"/>
                </a:lnTo>
                <a:lnTo>
                  <a:pt x="348" y="4"/>
                </a:lnTo>
                <a:lnTo>
                  <a:pt x="352" y="4"/>
                </a:lnTo>
                <a:lnTo>
                  <a:pt x="355" y="4"/>
                </a:lnTo>
                <a:lnTo>
                  <a:pt x="359" y="4"/>
                </a:lnTo>
                <a:lnTo>
                  <a:pt x="367" y="4"/>
                </a:lnTo>
                <a:lnTo>
                  <a:pt x="371" y="4"/>
                </a:lnTo>
                <a:lnTo>
                  <a:pt x="375" y="4"/>
                </a:lnTo>
                <a:lnTo>
                  <a:pt x="379" y="4"/>
                </a:lnTo>
                <a:lnTo>
                  <a:pt x="383" y="4"/>
                </a:lnTo>
                <a:lnTo>
                  <a:pt x="387" y="4"/>
                </a:lnTo>
                <a:lnTo>
                  <a:pt x="395" y="4"/>
                </a:lnTo>
                <a:lnTo>
                  <a:pt x="398" y="4"/>
                </a:lnTo>
                <a:lnTo>
                  <a:pt x="402" y="4"/>
                </a:lnTo>
                <a:lnTo>
                  <a:pt x="406" y="4"/>
                </a:lnTo>
                <a:lnTo>
                  <a:pt x="410" y="4"/>
                </a:lnTo>
                <a:lnTo>
                  <a:pt x="414" y="4"/>
                </a:lnTo>
                <a:lnTo>
                  <a:pt x="422" y="4"/>
                </a:lnTo>
                <a:lnTo>
                  <a:pt x="426" y="4"/>
                </a:lnTo>
                <a:lnTo>
                  <a:pt x="430" y="4"/>
                </a:lnTo>
                <a:lnTo>
                  <a:pt x="434" y="4"/>
                </a:lnTo>
                <a:lnTo>
                  <a:pt x="438" y="4"/>
                </a:lnTo>
                <a:lnTo>
                  <a:pt x="441" y="4"/>
                </a:lnTo>
                <a:lnTo>
                  <a:pt x="449" y="4"/>
                </a:lnTo>
                <a:lnTo>
                  <a:pt x="453" y="4"/>
                </a:lnTo>
                <a:lnTo>
                  <a:pt x="457" y="4"/>
                </a:lnTo>
                <a:lnTo>
                  <a:pt x="461" y="4"/>
                </a:lnTo>
                <a:lnTo>
                  <a:pt x="465" y="4"/>
                </a:lnTo>
                <a:lnTo>
                  <a:pt x="469" y="4"/>
                </a:lnTo>
                <a:lnTo>
                  <a:pt x="473" y="4"/>
                </a:lnTo>
                <a:lnTo>
                  <a:pt x="481" y="4"/>
                </a:lnTo>
                <a:lnTo>
                  <a:pt x="484" y="4"/>
                </a:lnTo>
                <a:lnTo>
                  <a:pt x="488" y="4"/>
                </a:lnTo>
                <a:lnTo>
                  <a:pt x="492" y="4"/>
                </a:lnTo>
                <a:lnTo>
                  <a:pt x="496" y="4"/>
                </a:lnTo>
                <a:lnTo>
                  <a:pt x="500" y="4"/>
                </a:lnTo>
                <a:lnTo>
                  <a:pt x="508" y="4"/>
                </a:lnTo>
                <a:lnTo>
                  <a:pt x="512" y="4"/>
                </a:lnTo>
                <a:lnTo>
                  <a:pt x="516" y="4"/>
                </a:lnTo>
                <a:lnTo>
                  <a:pt x="520" y="4"/>
                </a:lnTo>
                <a:lnTo>
                  <a:pt x="524" y="4"/>
                </a:lnTo>
                <a:lnTo>
                  <a:pt x="527" y="4"/>
                </a:lnTo>
                <a:lnTo>
                  <a:pt x="535" y="4"/>
                </a:lnTo>
                <a:lnTo>
                  <a:pt x="539" y="4"/>
                </a:lnTo>
                <a:lnTo>
                  <a:pt x="543" y="4"/>
                </a:lnTo>
                <a:lnTo>
                  <a:pt x="547" y="4"/>
                </a:lnTo>
                <a:lnTo>
                  <a:pt x="551" y="4"/>
                </a:lnTo>
                <a:lnTo>
                  <a:pt x="555" y="4"/>
                </a:lnTo>
                <a:lnTo>
                  <a:pt x="563" y="4"/>
                </a:lnTo>
                <a:lnTo>
                  <a:pt x="567" y="4"/>
                </a:lnTo>
                <a:lnTo>
                  <a:pt x="570" y="4"/>
                </a:lnTo>
                <a:lnTo>
                  <a:pt x="574" y="4"/>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0" name="Freeform 129"/>
          <p:cNvSpPr>
            <a:spLocks/>
          </p:cNvSpPr>
          <p:nvPr/>
        </p:nvSpPr>
        <p:spPr bwMode="auto">
          <a:xfrm>
            <a:off x="4111626" y="3394076"/>
            <a:ext cx="912813" cy="347663"/>
          </a:xfrm>
          <a:custGeom>
            <a:avLst/>
            <a:gdLst>
              <a:gd name="T0" fmla="*/ 8 w 575"/>
              <a:gd name="T1" fmla="*/ 98 h 219"/>
              <a:gd name="T2" fmla="*/ 24 w 575"/>
              <a:gd name="T3" fmla="*/ 98 h 219"/>
              <a:gd name="T4" fmla="*/ 36 w 575"/>
              <a:gd name="T5" fmla="*/ 98 h 219"/>
              <a:gd name="T6" fmla="*/ 51 w 575"/>
              <a:gd name="T7" fmla="*/ 98 h 219"/>
              <a:gd name="T8" fmla="*/ 63 w 575"/>
              <a:gd name="T9" fmla="*/ 98 h 219"/>
              <a:gd name="T10" fmla="*/ 79 w 575"/>
              <a:gd name="T11" fmla="*/ 98 h 219"/>
              <a:gd name="T12" fmla="*/ 90 w 575"/>
              <a:gd name="T13" fmla="*/ 98 h 219"/>
              <a:gd name="T14" fmla="*/ 106 w 575"/>
              <a:gd name="T15" fmla="*/ 98 h 219"/>
              <a:gd name="T16" fmla="*/ 118 w 575"/>
              <a:gd name="T17" fmla="*/ 98 h 219"/>
              <a:gd name="T18" fmla="*/ 133 w 575"/>
              <a:gd name="T19" fmla="*/ 98 h 219"/>
              <a:gd name="T20" fmla="*/ 145 w 575"/>
              <a:gd name="T21" fmla="*/ 98 h 219"/>
              <a:gd name="T22" fmla="*/ 161 w 575"/>
              <a:gd name="T23" fmla="*/ 98 h 219"/>
              <a:gd name="T24" fmla="*/ 172 w 575"/>
              <a:gd name="T25" fmla="*/ 102 h 219"/>
              <a:gd name="T26" fmla="*/ 188 w 575"/>
              <a:gd name="T27" fmla="*/ 98 h 219"/>
              <a:gd name="T28" fmla="*/ 200 w 575"/>
              <a:gd name="T29" fmla="*/ 98 h 219"/>
              <a:gd name="T30" fmla="*/ 215 w 575"/>
              <a:gd name="T31" fmla="*/ 98 h 219"/>
              <a:gd name="T32" fmla="*/ 227 w 575"/>
              <a:gd name="T33" fmla="*/ 98 h 219"/>
              <a:gd name="T34" fmla="*/ 239 w 575"/>
              <a:gd name="T35" fmla="*/ 98 h 219"/>
              <a:gd name="T36" fmla="*/ 254 w 575"/>
              <a:gd name="T37" fmla="*/ 98 h 219"/>
              <a:gd name="T38" fmla="*/ 266 w 575"/>
              <a:gd name="T39" fmla="*/ 98 h 219"/>
              <a:gd name="T40" fmla="*/ 282 w 575"/>
              <a:gd name="T41" fmla="*/ 98 h 219"/>
              <a:gd name="T42" fmla="*/ 294 w 575"/>
              <a:gd name="T43" fmla="*/ 98 h 219"/>
              <a:gd name="T44" fmla="*/ 309 w 575"/>
              <a:gd name="T45" fmla="*/ 98 h 219"/>
              <a:gd name="T46" fmla="*/ 321 w 575"/>
              <a:gd name="T47" fmla="*/ 98 h 219"/>
              <a:gd name="T48" fmla="*/ 337 w 575"/>
              <a:gd name="T49" fmla="*/ 102 h 219"/>
              <a:gd name="T50" fmla="*/ 348 w 575"/>
              <a:gd name="T51" fmla="*/ 102 h 219"/>
              <a:gd name="T52" fmla="*/ 364 w 575"/>
              <a:gd name="T53" fmla="*/ 118 h 219"/>
              <a:gd name="T54" fmla="*/ 376 w 575"/>
              <a:gd name="T55" fmla="*/ 200 h 219"/>
              <a:gd name="T56" fmla="*/ 391 w 575"/>
              <a:gd name="T57" fmla="*/ 208 h 219"/>
              <a:gd name="T58" fmla="*/ 403 w 575"/>
              <a:gd name="T59" fmla="*/ 126 h 219"/>
              <a:gd name="T60" fmla="*/ 419 w 575"/>
              <a:gd name="T61" fmla="*/ 16 h 219"/>
              <a:gd name="T62" fmla="*/ 430 w 575"/>
              <a:gd name="T63" fmla="*/ 4 h 219"/>
              <a:gd name="T64" fmla="*/ 446 w 575"/>
              <a:gd name="T65" fmla="*/ 83 h 219"/>
              <a:gd name="T66" fmla="*/ 458 w 575"/>
              <a:gd name="T67" fmla="*/ 118 h 219"/>
              <a:gd name="T68" fmla="*/ 473 w 575"/>
              <a:gd name="T69" fmla="*/ 180 h 219"/>
              <a:gd name="T70" fmla="*/ 485 w 575"/>
              <a:gd name="T71" fmla="*/ 200 h 219"/>
              <a:gd name="T72" fmla="*/ 501 w 575"/>
              <a:gd name="T73" fmla="*/ 118 h 219"/>
              <a:gd name="T74" fmla="*/ 512 w 575"/>
              <a:gd name="T75" fmla="*/ 28 h 219"/>
              <a:gd name="T76" fmla="*/ 528 w 575"/>
              <a:gd name="T77" fmla="*/ 20 h 219"/>
              <a:gd name="T78" fmla="*/ 540 w 575"/>
              <a:gd name="T79" fmla="*/ 79 h 219"/>
              <a:gd name="T80" fmla="*/ 555 w 575"/>
              <a:gd name="T81" fmla="*/ 83 h 219"/>
              <a:gd name="T82" fmla="*/ 567 w 575"/>
              <a:gd name="T83" fmla="*/ 4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19">
                <a:moveTo>
                  <a:pt x="0" y="98"/>
                </a:moveTo>
                <a:lnTo>
                  <a:pt x="4" y="98"/>
                </a:lnTo>
                <a:lnTo>
                  <a:pt x="8" y="98"/>
                </a:lnTo>
                <a:lnTo>
                  <a:pt x="12" y="98"/>
                </a:lnTo>
                <a:lnTo>
                  <a:pt x="20" y="98"/>
                </a:lnTo>
                <a:lnTo>
                  <a:pt x="24" y="98"/>
                </a:lnTo>
                <a:lnTo>
                  <a:pt x="28" y="98"/>
                </a:lnTo>
                <a:lnTo>
                  <a:pt x="32" y="98"/>
                </a:lnTo>
                <a:lnTo>
                  <a:pt x="36" y="98"/>
                </a:lnTo>
                <a:lnTo>
                  <a:pt x="39" y="98"/>
                </a:lnTo>
                <a:lnTo>
                  <a:pt x="47" y="98"/>
                </a:lnTo>
                <a:lnTo>
                  <a:pt x="51" y="98"/>
                </a:lnTo>
                <a:lnTo>
                  <a:pt x="55" y="98"/>
                </a:lnTo>
                <a:lnTo>
                  <a:pt x="59" y="98"/>
                </a:lnTo>
                <a:lnTo>
                  <a:pt x="63" y="98"/>
                </a:lnTo>
                <a:lnTo>
                  <a:pt x="67" y="98"/>
                </a:lnTo>
                <a:lnTo>
                  <a:pt x="75" y="98"/>
                </a:lnTo>
                <a:lnTo>
                  <a:pt x="79" y="98"/>
                </a:lnTo>
                <a:lnTo>
                  <a:pt x="82" y="98"/>
                </a:lnTo>
                <a:lnTo>
                  <a:pt x="86" y="98"/>
                </a:lnTo>
                <a:lnTo>
                  <a:pt x="90" y="98"/>
                </a:lnTo>
                <a:lnTo>
                  <a:pt x="94" y="98"/>
                </a:lnTo>
                <a:lnTo>
                  <a:pt x="102" y="98"/>
                </a:lnTo>
                <a:lnTo>
                  <a:pt x="106" y="98"/>
                </a:lnTo>
                <a:lnTo>
                  <a:pt x="110" y="98"/>
                </a:lnTo>
                <a:lnTo>
                  <a:pt x="114" y="98"/>
                </a:lnTo>
                <a:lnTo>
                  <a:pt x="118" y="98"/>
                </a:lnTo>
                <a:lnTo>
                  <a:pt x="122" y="98"/>
                </a:lnTo>
                <a:lnTo>
                  <a:pt x="125" y="98"/>
                </a:lnTo>
                <a:lnTo>
                  <a:pt x="133" y="98"/>
                </a:lnTo>
                <a:lnTo>
                  <a:pt x="137" y="98"/>
                </a:lnTo>
                <a:lnTo>
                  <a:pt x="141" y="98"/>
                </a:lnTo>
                <a:lnTo>
                  <a:pt x="145" y="98"/>
                </a:lnTo>
                <a:lnTo>
                  <a:pt x="149" y="98"/>
                </a:lnTo>
                <a:lnTo>
                  <a:pt x="153" y="98"/>
                </a:lnTo>
                <a:lnTo>
                  <a:pt x="161" y="98"/>
                </a:lnTo>
                <a:lnTo>
                  <a:pt x="165" y="98"/>
                </a:lnTo>
                <a:lnTo>
                  <a:pt x="168" y="98"/>
                </a:lnTo>
                <a:lnTo>
                  <a:pt x="172" y="102"/>
                </a:lnTo>
                <a:lnTo>
                  <a:pt x="176" y="102"/>
                </a:lnTo>
                <a:lnTo>
                  <a:pt x="180" y="98"/>
                </a:lnTo>
                <a:lnTo>
                  <a:pt x="188" y="98"/>
                </a:lnTo>
                <a:lnTo>
                  <a:pt x="192" y="102"/>
                </a:lnTo>
                <a:lnTo>
                  <a:pt x="196" y="102"/>
                </a:lnTo>
                <a:lnTo>
                  <a:pt x="200" y="98"/>
                </a:lnTo>
                <a:lnTo>
                  <a:pt x="204" y="98"/>
                </a:lnTo>
                <a:lnTo>
                  <a:pt x="208" y="98"/>
                </a:lnTo>
                <a:lnTo>
                  <a:pt x="215" y="98"/>
                </a:lnTo>
                <a:lnTo>
                  <a:pt x="219" y="98"/>
                </a:lnTo>
                <a:lnTo>
                  <a:pt x="223" y="98"/>
                </a:lnTo>
                <a:lnTo>
                  <a:pt x="227" y="98"/>
                </a:lnTo>
                <a:lnTo>
                  <a:pt x="231" y="98"/>
                </a:lnTo>
                <a:lnTo>
                  <a:pt x="235" y="98"/>
                </a:lnTo>
                <a:lnTo>
                  <a:pt x="239" y="98"/>
                </a:lnTo>
                <a:lnTo>
                  <a:pt x="247" y="98"/>
                </a:lnTo>
                <a:lnTo>
                  <a:pt x="251" y="98"/>
                </a:lnTo>
                <a:lnTo>
                  <a:pt x="254" y="98"/>
                </a:lnTo>
                <a:lnTo>
                  <a:pt x="258" y="98"/>
                </a:lnTo>
                <a:lnTo>
                  <a:pt x="262" y="98"/>
                </a:lnTo>
                <a:lnTo>
                  <a:pt x="266" y="98"/>
                </a:lnTo>
                <a:lnTo>
                  <a:pt x="274" y="98"/>
                </a:lnTo>
                <a:lnTo>
                  <a:pt x="278" y="98"/>
                </a:lnTo>
                <a:lnTo>
                  <a:pt x="282" y="98"/>
                </a:lnTo>
                <a:lnTo>
                  <a:pt x="286" y="98"/>
                </a:lnTo>
                <a:lnTo>
                  <a:pt x="290" y="98"/>
                </a:lnTo>
                <a:lnTo>
                  <a:pt x="294" y="98"/>
                </a:lnTo>
                <a:lnTo>
                  <a:pt x="301" y="98"/>
                </a:lnTo>
                <a:lnTo>
                  <a:pt x="305" y="98"/>
                </a:lnTo>
                <a:lnTo>
                  <a:pt x="309" y="98"/>
                </a:lnTo>
                <a:lnTo>
                  <a:pt x="313" y="98"/>
                </a:lnTo>
                <a:lnTo>
                  <a:pt x="317" y="98"/>
                </a:lnTo>
                <a:lnTo>
                  <a:pt x="321" y="98"/>
                </a:lnTo>
                <a:lnTo>
                  <a:pt x="329" y="98"/>
                </a:lnTo>
                <a:lnTo>
                  <a:pt x="333" y="98"/>
                </a:lnTo>
                <a:lnTo>
                  <a:pt x="337" y="102"/>
                </a:lnTo>
                <a:lnTo>
                  <a:pt x="340" y="102"/>
                </a:lnTo>
                <a:lnTo>
                  <a:pt x="344" y="102"/>
                </a:lnTo>
                <a:lnTo>
                  <a:pt x="348" y="102"/>
                </a:lnTo>
                <a:lnTo>
                  <a:pt x="352" y="106"/>
                </a:lnTo>
                <a:lnTo>
                  <a:pt x="360" y="110"/>
                </a:lnTo>
                <a:lnTo>
                  <a:pt x="364" y="118"/>
                </a:lnTo>
                <a:lnTo>
                  <a:pt x="368" y="133"/>
                </a:lnTo>
                <a:lnTo>
                  <a:pt x="372" y="161"/>
                </a:lnTo>
                <a:lnTo>
                  <a:pt x="376" y="200"/>
                </a:lnTo>
                <a:lnTo>
                  <a:pt x="380" y="212"/>
                </a:lnTo>
                <a:lnTo>
                  <a:pt x="387" y="219"/>
                </a:lnTo>
                <a:lnTo>
                  <a:pt x="391" y="208"/>
                </a:lnTo>
                <a:lnTo>
                  <a:pt x="395" y="192"/>
                </a:lnTo>
                <a:lnTo>
                  <a:pt x="399" y="165"/>
                </a:lnTo>
                <a:lnTo>
                  <a:pt x="403" y="126"/>
                </a:lnTo>
                <a:lnTo>
                  <a:pt x="407" y="79"/>
                </a:lnTo>
                <a:lnTo>
                  <a:pt x="415" y="43"/>
                </a:lnTo>
                <a:lnTo>
                  <a:pt x="419" y="16"/>
                </a:lnTo>
                <a:lnTo>
                  <a:pt x="422" y="0"/>
                </a:lnTo>
                <a:lnTo>
                  <a:pt x="426" y="0"/>
                </a:lnTo>
                <a:lnTo>
                  <a:pt x="430" y="4"/>
                </a:lnTo>
                <a:lnTo>
                  <a:pt x="434" y="20"/>
                </a:lnTo>
                <a:lnTo>
                  <a:pt x="442" y="47"/>
                </a:lnTo>
                <a:lnTo>
                  <a:pt x="446" y="83"/>
                </a:lnTo>
                <a:lnTo>
                  <a:pt x="450" y="102"/>
                </a:lnTo>
                <a:lnTo>
                  <a:pt x="454" y="110"/>
                </a:lnTo>
                <a:lnTo>
                  <a:pt x="458" y="118"/>
                </a:lnTo>
                <a:lnTo>
                  <a:pt x="462" y="129"/>
                </a:lnTo>
                <a:lnTo>
                  <a:pt x="465" y="149"/>
                </a:lnTo>
                <a:lnTo>
                  <a:pt x="473" y="180"/>
                </a:lnTo>
                <a:lnTo>
                  <a:pt x="477" y="204"/>
                </a:lnTo>
                <a:lnTo>
                  <a:pt x="481" y="208"/>
                </a:lnTo>
                <a:lnTo>
                  <a:pt x="485" y="200"/>
                </a:lnTo>
                <a:lnTo>
                  <a:pt x="489" y="188"/>
                </a:lnTo>
                <a:lnTo>
                  <a:pt x="493" y="161"/>
                </a:lnTo>
                <a:lnTo>
                  <a:pt x="501" y="118"/>
                </a:lnTo>
                <a:lnTo>
                  <a:pt x="505" y="75"/>
                </a:lnTo>
                <a:lnTo>
                  <a:pt x="508" y="47"/>
                </a:lnTo>
                <a:lnTo>
                  <a:pt x="512" y="28"/>
                </a:lnTo>
                <a:lnTo>
                  <a:pt x="516" y="20"/>
                </a:lnTo>
                <a:lnTo>
                  <a:pt x="520" y="16"/>
                </a:lnTo>
                <a:lnTo>
                  <a:pt x="528" y="20"/>
                </a:lnTo>
                <a:lnTo>
                  <a:pt x="532" y="36"/>
                </a:lnTo>
                <a:lnTo>
                  <a:pt x="536" y="55"/>
                </a:lnTo>
                <a:lnTo>
                  <a:pt x="540" y="79"/>
                </a:lnTo>
                <a:lnTo>
                  <a:pt x="544" y="86"/>
                </a:lnTo>
                <a:lnTo>
                  <a:pt x="548" y="86"/>
                </a:lnTo>
                <a:lnTo>
                  <a:pt x="555" y="83"/>
                </a:lnTo>
                <a:lnTo>
                  <a:pt x="559" y="75"/>
                </a:lnTo>
                <a:lnTo>
                  <a:pt x="563" y="59"/>
                </a:lnTo>
                <a:lnTo>
                  <a:pt x="567" y="40"/>
                </a:lnTo>
                <a:lnTo>
                  <a:pt x="571" y="16"/>
                </a:lnTo>
                <a:lnTo>
                  <a:pt x="575" y="4"/>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1" name="Freeform 130"/>
          <p:cNvSpPr>
            <a:spLocks/>
          </p:cNvSpPr>
          <p:nvPr/>
        </p:nvSpPr>
        <p:spPr bwMode="auto">
          <a:xfrm>
            <a:off x="5024438" y="3394076"/>
            <a:ext cx="917575" cy="187325"/>
          </a:xfrm>
          <a:custGeom>
            <a:avLst/>
            <a:gdLst>
              <a:gd name="T0" fmla="*/ 12 w 578"/>
              <a:gd name="T1" fmla="*/ 0 h 118"/>
              <a:gd name="T2" fmla="*/ 23 w 578"/>
              <a:gd name="T3" fmla="*/ 8 h 118"/>
              <a:gd name="T4" fmla="*/ 39 w 578"/>
              <a:gd name="T5" fmla="*/ 47 h 118"/>
              <a:gd name="T6" fmla="*/ 51 w 578"/>
              <a:gd name="T7" fmla="*/ 106 h 118"/>
              <a:gd name="T8" fmla="*/ 66 w 578"/>
              <a:gd name="T9" fmla="*/ 110 h 118"/>
              <a:gd name="T10" fmla="*/ 78 w 578"/>
              <a:gd name="T11" fmla="*/ 102 h 118"/>
              <a:gd name="T12" fmla="*/ 94 w 578"/>
              <a:gd name="T13" fmla="*/ 102 h 118"/>
              <a:gd name="T14" fmla="*/ 105 w 578"/>
              <a:gd name="T15" fmla="*/ 102 h 118"/>
              <a:gd name="T16" fmla="*/ 121 w 578"/>
              <a:gd name="T17" fmla="*/ 98 h 118"/>
              <a:gd name="T18" fmla="*/ 133 w 578"/>
              <a:gd name="T19" fmla="*/ 98 h 118"/>
              <a:gd name="T20" fmla="*/ 145 w 578"/>
              <a:gd name="T21" fmla="*/ 98 h 118"/>
              <a:gd name="T22" fmla="*/ 160 w 578"/>
              <a:gd name="T23" fmla="*/ 98 h 118"/>
              <a:gd name="T24" fmla="*/ 172 w 578"/>
              <a:gd name="T25" fmla="*/ 98 h 118"/>
              <a:gd name="T26" fmla="*/ 188 w 578"/>
              <a:gd name="T27" fmla="*/ 98 h 118"/>
              <a:gd name="T28" fmla="*/ 199 w 578"/>
              <a:gd name="T29" fmla="*/ 98 h 118"/>
              <a:gd name="T30" fmla="*/ 215 w 578"/>
              <a:gd name="T31" fmla="*/ 98 h 118"/>
              <a:gd name="T32" fmla="*/ 227 w 578"/>
              <a:gd name="T33" fmla="*/ 98 h 118"/>
              <a:gd name="T34" fmla="*/ 242 w 578"/>
              <a:gd name="T35" fmla="*/ 98 h 118"/>
              <a:gd name="T36" fmla="*/ 254 w 578"/>
              <a:gd name="T37" fmla="*/ 98 h 118"/>
              <a:gd name="T38" fmla="*/ 270 w 578"/>
              <a:gd name="T39" fmla="*/ 98 h 118"/>
              <a:gd name="T40" fmla="*/ 281 w 578"/>
              <a:gd name="T41" fmla="*/ 98 h 118"/>
              <a:gd name="T42" fmla="*/ 297 w 578"/>
              <a:gd name="T43" fmla="*/ 98 h 118"/>
              <a:gd name="T44" fmla="*/ 309 w 578"/>
              <a:gd name="T45" fmla="*/ 98 h 118"/>
              <a:gd name="T46" fmla="*/ 324 w 578"/>
              <a:gd name="T47" fmla="*/ 98 h 118"/>
              <a:gd name="T48" fmla="*/ 336 w 578"/>
              <a:gd name="T49" fmla="*/ 98 h 118"/>
              <a:gd name="T50" fmla="*/ 352 w 578"/>
              <a:gd name="T51" fmla="*/ 98 h 118"/>
              <a:gd name="T52" fmla="*/ 363 w 578"/>
              <a:gd name="T53" fmla="*/ 98 h 118"/>
              <a:gd name="T54" fmla="*/ 379 w 578"/>
              <a:gd name="T55" fmla="*/ 98 h 118"/>
              <a:gd name="T56" fmla="*/ 391 w 578"/>
              <a:gd name="T57" fmla="*/ 98 h 118"/>
              <a:gd name="T58" fmla="*/ 406 w 578"/>
              <a:gd name="T59" fmla="*/ 98 h 118"/>
              <a:gd name="T60" fmla="*/ 418 w 578"/>
              <a:gd name="T61" fmla="*/ 98 h 118"/>
              <a:gd name="T62" fmla="*/ 434 w 578"/>
              <a:gd name="T63" fmla="*/ 98 h 118"/>
              <a:gd name="T64" fmla="*/ 446 w 578"/>
              <a:gd name="T65" fmla="*/ 98 h 118"/>
              <a:gd name="T66" fmla="*/ 461 w 578"/>
              <a:gd name="T67" fmla="*/ 98 h 118"/>
              <a:gd name="T68" fmla="*/ 473 w 578"/>
              <a:gd name="T69" fmla="*/ 98 h 118"/>
              <a:gd name="T70" fmla="*/ 485 w 578"/>
              <a:gd name="T71" fmla="*/ 98 h 118"/>
              <a:gd name="T72" fmla="*/ 500 w 578"/>
              <a:gd name="T73" fmla="*/ 98 h 118"/>
              <a:gd name="T74" fmla="*/ 512 w 578"/>
              <a:gd name="T75" fmla="*/ 98 h 118"/>
              <a:gd name="T76" fmla="*/ 528 w 578"/>
              <a:gd name="T77" fmla="*/ 98 h 118"/>
              <a:gd name="T78" fmla="*/ 539 w 578"/>
              <a:gd name="T79" fmla="*/ 98 h 118"/>
              <a:gd name="T80" fmla="*/ 555 w 578"/>
              <a:gd name="T81" fmla="*/ 98 h 118"/>
              <a:gd name="T82" fmla="*/ 567 w 578"/>
              <a:gd name="T83" fmla="*/ 9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18">
                <a:moveTo>
                  <a:pt x="0" y="4"/>
                </a:moveTo>
                <a:lnTo>
                  <a:pt x="8" y="0"/>
                </a:lnTo>
                <a:lnTo>
                  <a:pt x="12" y="0"/>
                </a:lnTo>
                <a:lnTo>
                  <a:pt x="16" y="16"/>
                </a:lnTo>
                <a:lnTo>
                  <a:pt x="19" y="4"/>
                </a:lnTo>
                <a:lnTo>
                  <a:pt x="23" y="8"/>
                </a:lnTo>
                <a:lnTo>
                  <a:pt x="27" y="16"/>
                </a:lnTo>
                <a:lnTo>
                  <a:pt x="31" y="28"/>
                </a:lnTo>
                <a:lnTo>
                  <a:pt x="39" y="47"/>
                </a:lnTo>
                <a:lnTo>
                  <a:pt x="43" y="67"/>
                </a:lnTo>
                <a:lnTo>
                  <a:pt x="47" y="90"/>
                </a:lnTo>
                <a:lnTo>
                  <a:pt x="51" y="106"/>
                </a:lnTo>
                <a:lnTo>
                  <a:pt x="55" y="118"/>
                </a:lnTo>
                <a:lnTo>
                  <a:pt x="59" y="114"/>
                </a:lnTo>
                <a:lnTo>
                  <a:pt x="66" y="110"/>
                </a:lnTo>
                <a:lnTo>
                  <a:pt x="70" y="110"/>
                </a:lnTo>
                <a:lnTo>
                  <a:pt x="74" y="106"/>
                </a:lnTo>
                <a:lnTo>
                  <a:pt x="78" y="102"/>
                </a:lnTo>
                <a:lnTo>
                  <a:pt x="82" y="102"/>
                </a:lnTo>
                <a:lnTo>
                  <a:pt x="86" y="102"/>
                </a:lnTo>
                <a:lnTo>
                  <a:pt x="94" y="102"/>
                </a:lnTo>
                <a:lnTo>
                  <a:pt x="98" y="102"/>
                </a:lnTo>
                <a:lnTo>
                  <a:pt x="102" y="102"/>
                </a:lnTo>
                <a:lnTo>
                  <a:pt x="105" y="102"/>
                </a:lnTo>
                <a:lnTo>
                  <a:pt x="109" y="98"/>
                </a:lnTo>
                <a:lnTo>
                  <a:pt x="113" y="98"/>
                </a:lnTo>
                <a:lnTo>
                  <a:pt x="121" y="98"/>
                </a:lnTo>
                <a:lnTo>
                  <a:pt x="125" y="98"/>
                </a:lnTo>
                <a:lnTo>
                  <a:pt x="129" y="98"/>
                </a:lnTo>
                <a:lnTo>
                  <a:pt x="133" y="98"/>
                </a:lnTo>
                <a:lnTo>
                  <a:pt x="137" y="98"/>
                </a:lnTo>
                <a:lnTo>
                  <a:pt x="141" y="98"/>
                </a:lnTo>
                <a:lnTo>
                  <a:pt x="145" y="98"/>
                </a:lnTo>
                <a:lnTo>
                  <a:pt x="152" y="98"/>
                </a:lnTo>
                <a:lnTo>
                  <a:pt x="156" y="98"/>
                </a:lnTo>
                <a:lnTo>
                  <a:pt x="160" y="98"/>
                </a:lnTo>
                <a:lnTo>
                  <a:pt x="164" y="98"/>
                </a:lnTo>
                <a:lnTo>
                  <a:pt x="168" y="98"/>
                </a:lnTo>
                <a:lnTo>
                  <a:pt x="172" y="98"/>
                </a:lnTo>
                <a:lnTo>
                  <a:pt x="180" y="98"/>
                </a:lnTo>
                <a:lnTo>
                  <a:pt x="184" y="98"/>
                </a:lnTo>
                <a:lnTo>
                  <a:pt x="188" y="98"/>
                </a:lnTo>
                <a:lnTo>
                  <a:pt x="191" y="98"/>
                </a:lnTo>
                <a:lnTo>
                  <a:pt x="195" y="98"/>
                </a:lnTo>
                <a:lnTo>
                  <a:pt x="199" y="98"/>
                </a:lnTo>
                <a:lnTo>
                  <a:pt x="207" y="98"/>
                </a:lnTo>
                <a:lnTo>
                  <a:pt x="211" y="98"/>
                </a:lnTo>
                <a:lnTo>
                  <a:pt x="215" y="98"/>
                </a:lnTo>
                <a:lnTo>
                  <a:pt x="219" y="98"/>
                </a:lnTo>
                <a:lnTo>
                  <a:pt x="223" y="98"/>
                </a:lnTo>
                <a:lnTo>
                  <a:pt x="227" y="98"/>
                </a:lnTo>
                <a:lnTo>
                  <a:pt x="234" y="98"/>
                </a:lnTo>
                <a:lnTo>
                  <a:pt x="238" y="98"/>
                </a:lnTo>
                <a:lnTo>
                  <a:pt x="242" y="98"/>
                </a:lnTo>
                <a:lnTo>
                  <a:pt x="246" y="98"/>
                </a:lnTo>
                <a:lnTo>
                  <a:pt x="250" y="98"/>
                </a:lnTo>
                <a:lnTo>
                  <a:pt x="254" y="98"/>
                </a:lnTo>
                <a:lnTo>
                  <a:pt x="258" y="98"/>
                </a:lnTo>
                <a:lnTo>
                  <a:pt x="266" y="98"/>
                </a:lnTo>
                <a:lnTo>
                  <a:pt x="270" y="98"/>
                </a:lnTo>
                <a:lnTo>
                  <a:pt x="274" y="98"/>
                </a:lnTo>
                <a:lnTo>
                  <a:pt x="277" y="98"/>
                </a:lnTo>
                <a:lnTo>
                  <a:pt x="281" y="98"/>
                </a:lnTo>
                <a:lnTo>
                  <a:pt x="285" y="98"/>
                </a:lnTo>
                <a:lnTo>
                  <a:pt x="293" y="98"/>
                </a:lnTo>
                <a:lnTo>
                  <a:pt x="297" y="98"/>
                </a:lnTo>
                <a:lnTo>
                  <a:pt x="301" y="98"/>
                </a:lnTo>
                <a:lnTo>
                  <a:pt x="305" y="98"/>
                </a:lnTo>
                <a:lnTo>
                  <a:pt x="309" y="98"/>
                </a:lnTo>
                <a:lnTo>
                  <a:pt x="313" y="98"/>
                </a:lnTo>
                <a:lnTo>
                  <a:pt x="320" y="98"/>
                </a:lnTo>
                <a:lnTo>
                  <a:pt x="324" y="98"/>
                </a:lnTo>
                <a:lnTo>
                  <a:pt x="328" y="98"/>
                </a:lnTo>
                <a:lnTo>
                  <a:pt x="332" y="98"/>
                </a:lnTo>
                <a:lnTo>
                  <a:pt x="336" y="98"/>
                </a:lnTo>
                <a:lnTo>
                  <a:pt x="340" y="98"/>
                </a:lnTo>
                <a:lnTo>
                  <a:pt x="348" y="98"/>
                </a:lnTo>
                <a:lnTo>
                  <a:pt x="352" y="98"/>
                </a:lnTo>
                <a:lnTo>
                  <a:pt x="356" y="98"/>
                </a:lnTo>
                <a:lnTo>
                  <a:pt x="360" y="98"/>
                </a:lnTo>
                <a:lnTo>
                  <a:pt x="363" y="98"/>
                </a:lnTo>
                <a:lnTo>
                  <a:pt x="367" y="98"/>
                </a:lnTo>
                <a:lnTo>
                  <a:pt x="371" y="98"/>
                </a:lnTo>
                <a:lnTo>
                  <a:pt x="379" y="98"/>
                </a:lnTo>
                <a:lnTo>
                  <a:pt x="383" y="98"/>
                </a:lnTo>
                <a:lnTo>
                  <a:pt x="387" y="98"/>
                </a:lnTo>
                <a:lnTo>
                  <a:pt x="391" y="98"/>
                </a:lnTo>
                <a:lnTo>
                  <a:pt x="395" y="98"/>
                </a:lnTo>
                <a:lnTo>
                  <a:pt x="399" y="98"/>
                </a:lnTo>
                <a:lnTo>
                  <a:pt x="406" y="98"/>
                </a:lnTo>
                <a:lnTo>
                  <a:pt x="410" y="98"/>
                </a:lnTo>
                <a:lnTo>
                  <a:pt x="414" y="98"/>
                </a:lnTo>
                <a:lnTo>
                  <a:pt x="418" y="98"/>
                </a:lnTo>
                <a:lnTo>
                  <a:pt x="422" y="98"/>
                </a:lnTo>
                <a:lnTo>
                  <a:pt x="426" y="98"/>
                </a:lnTo>
                <a:lnTo>
                  <a:pt x="434" y="98"/>
                </a:lnTo>
                <a:lnTo>
                  <a:pt x="438" y="98"/>
                </a:lnTo>
                <a:lnTo>
                  <a:pt x="442" y="98"/>
                </a:lnTo>
                <a:lnTo>
                  <a:pt x="446" y="98"/>
                </a:lnTo>
                <a:lnTo>
                  <a:pt x="449" y="98"/>
                </a:lnTo>
                <a:lnTo>
                  <a:pt x="453" y="98"/>
                </a:lnTo>
                <a:lnTo>
                  <a:pt x="461" y="98"/>
                </a:lnTo>
                <a:lnTo>
                  <a:pt x="465" y="98"/>
                </a:lnTo>
                <a:lnTo>
                  <a:pt x="469" y="98"/>
                </a:lnTo>
                <a:lnTo>
                  <a:pt x="473" y="98"/>
                </a:lnTo>
                <a:lnTo>
                  <a:pt x="477" y="98"/>
                </a:lnTo>
                <a:lnTo>
                  <a:pt x="481" y="98"/>
                </a:lnTo>
                <a:lnTo>
                  <a:pt x="485" y="98"/>
                </a:lnTo>
                <a:lnTo>
                  <a:pt x="492" y="98"/>
                </a:lnTo>
                <a:lnTo>
                  <a:pt x="496" y="98"/>
                </a:lnTo>
                <a:lnTo>
                  <a:pt x="500" y="98"/>
                </a:lnTo>
                <a:lnTo>
                  <a:pt x="504" y="98"/>
                </a:lnTo>
                <a:lnTo>
                  <a:pt x="508" y="98"/>
                </a:lnTo>
                <a:lnTo>
                  <a:pt x="512" y="98"/>
                </a:lnTo>
                <a:lnTo>
                  <a:pt x="520" y="98"/>
                </a:lnTo>
                <a:lnTo>
                  <a:pt x="524" y="98"/>
                </a:lnTo>
                <a:lnTo>
                  <a:pt x="528" y="98"/>
                </a:lnTo>
                <a:lnTo>
                  <a:pt x="532" y="98"/>
                </a:lnTo>
                <a:lnTo>
                  <a:pt x="535" y="98"/>
                </a:lnTo>
                <a:lnTo>
                  <a:pt x="539" y="98"/>
                </a:lnTo>
                <a:lnTo>
                  <a:pt x="547" y="98"/>
                </a:lnTo>
                <a:lnTo>
                  <a:pt x="551" y="98"/>
                </a:lnTo>
                <a:lnTo>
                  <a:pt x="555" y="98"/>
                </a:lnTo>
                <a:lnTo>
                  <a:pt x="559" y="98"/>
                </a:lnTo>
                <a:lnTo>
                  <a:pt x="563" y="98"/>
                </a:lnTo>
                <a:lnTo>
                  <a:pt x="567" y="98"/>
                </a:lnTo>
                <a:lnTo>
                  <a:pt x="575" y="98"/>
                </a:lnTo>
                <a:lnTo>
                  <a:pt x="578" y="9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2" name="Freeform 131"/>
          <p:cNvSpPr>
            <a:spLocks/>
          </p:cNvSpPr>
          <p:nvPr/>
        </p:nvSpPr>
        <p:spPr bwMode="auto">
          <a:xfrm>
            <a:off x="5942013" y="3400426"/>
            <a:ext cx="912813" cy="311150"/>
          </a:xfrm>
          <a:custGeom>
            <a:avLst/>
            <a:gdLst>
              <a:gd name="T0" fmla="*/ 8 w 575"/>
              <a:gd name="T1" fmla="*/ 94 h 196"/>
              <a:gd name="T2" fmla="*/ 20 w 575"/>
              <a:gd name="T3" fmla="*/ 94 h 196"/>
              <a:gd name="T4" fmla="*/ 36 w 575"/>
              <a:gd name="T5" fmla="*/ 94 h 196"/>
              <a:gd name="T6" fmla="*/ 47 w 575"/>
              <a:gd name="T7" fmla="*/ 90 h 196"/>
              <a:gd name="T8" fmla="*/ 63 w 575"/>
              <a:gd name="T9" fmla="*/ 75 h 196"/>
              <a:gd name="T10" fmla="*/ 75 w 575"/>
              <a:gd name="T11" fmla="*/ 8 h 196"/>
              <a:gd name="T12" fmla="*/ 90 w 575"/>
              <a:gd name="T13" fmla="*/ 12 h 196"/>
              <a:gd name="T14" fmla="*/ 102 w 575"/>
              <a:gd name="T15" fmla="*/ 114 h 196"/>
              <a:gd name="T16" fmla="*/ 118 w 575"/>
              <a:gd name="T17" fmla="*/ 149 h 196"/>
              <a:gd name="T18" fmla="*/ 129 w 575"/>
              <a:gd name="T19" fmla="*/ 114 h 196"/>
              <a:gd name="T20" fmla="*/ 145 w 575"/>
              <a:gd name="T21" fmla="*/ 110 h 196"/>
              <a:gd name="T22" fmla="*/ 157 w 575"/>
              <a:gd name="T23" fmla="*/ 122 h 196"/>
              <a:gd name="T24" fmla="*/ 172 w 575"/>
              <a:gd name="T25" fmla="*/ 153 h 196"/>
              <a:gd name="T26" fmla="*/ 184 w 575"/>
              <a:gd name="T27" fmla="*/ 157 h 196"/>
              <a:gd name="T28" fmla="*/ 200 w 575"/>
              <a:gd name="T29" fmla="*/ 106 h 196"/>
              <a:gd name="T30" fmla="*/ 211 w 575"/>
              <a:gd name="T31" fmla="*/ 90 h 196"/>
              <a:gd name="T32" fmla="*/ 227 w 575"/>
              <a:gd name="T33" fmla="*/ 86 h 196"/>
              <a:gd name="T34" fmla="*/ 239 w 575"/>
              <a:gd name="T35" fmla="*/ 79 h 196"/>
              <a:gd name="T36" fmla="*/ 254 w 575"/>
              <a:gd name="T37" fmla="*/ 47 h 196"/>
              <a:gd name="T38" fmla="*/ 266 w 575"/>
              <a:gd name="T39" fmla="*/ 24 h 196"/>
              <a:gd name="T40" fmla="*/ 282 w 575"/>
              <a:gd name="T41" fmla="*/ 63 h 196"/>
              <a:gd name="T42" fmla="*/ 294 w 575"/>
              <a:gd name="T43" fmla="*/ 98 h 196"/>
              <a:gd name="T44" fmla="*/ 309 w 575"/>
              <a:gd name="T45" fmla="*/ 102 h 196"/>
              <a:gd name="T46" fmla="*/ 321 w 575"/>
              <a:gd name="T47" fmla="*/ 118 h 196"/>
              <a:gd name="T48" fmla="*/ 337 w 575"/>
              <a:gd name="T49" fmla="*/ 180 h 196"/>
              <a:gd name="T50" fmla="*/ 348 w 575"/>
              <a:gd name="T51" fmla="*/ 188 h 196"/>
              <a:gd name="T52" fmla="*/ 360 w 575"/>
              <a:gd name="T53" fmla="*/ 94 h 196"/>
              <a:gd name="T54" fmla="*/ 376 w 575"/>
              <a:gd name="T55" fmla="*/ 39 h 196"/>
              <a:gd name="T56" fmla="*/ 387 w 575"/>
              <a:gd name="T57" fmla="*/ 8 h 196"/>
              <a:gd name="T58" fmla="*/ 403 w 575"/>
              <a:gd name="T59" fmla="*/ 51 h 196"/>
              <a:gd name="T60" fmla="*/ 415 w 575"/>
              <a:gd name="T61" fmla="*/ 94 h 196"/>
              <a:gd name="T62" fmla="*/ 430 w 575"/>
              <a:gd name="T63" fmla="*/ 98 h 196"/>
              <a:gd name="T64" fmla="*/ 442 w 575"/>
              <a:gd name="T65" fmla="*/ 106 h 196"/>
              <a:gd name="T66" fmla="*/ 458 w 575"/>
              <a:gd name="T67" fmla="*/ 153 h 196"/>
              <a:gd name="T68" fmla="*/ 469 w 575"/>
              <a:gd name="T69" fmla="*/ 196 h 196"/>
              <a:gd name="T70" fmla="*/ 485 w 575"/>
              <a:gd name="T71" fmla="*/ 129 h 196"/>
              <a:gd name="T72" fmla="*/ 497 w 575"/>
              <a:gd name="T73" fmla="*/ 36 h 196"/>
              <a:gd name="T74" fmla="*/ 512 w 575"/>
              <a:gd name="T75" fmla="*/ 47 h 196"/>
              <a:gd name="T76" fmla="*/ 524 w 575"/>
              <a:gd name="T77" fmla="*/ 79 h 196"/>
              <a:gd name="T78" fmla="*/ 540 w 575"/>
              <a:gd name="T79" fmla="*/ 67 h 196"/>
              <a:gd name="T80" fmla="*/ 552 w 575"/>
              <a:gd name="T81" fmla="*/ 32 h 196"/>
              <a:gd name="T82" fmla="*/ 567 w 575"/>
              <a:gd name="T83" fmla="*/ 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96">
                <a:moveTo>
                  <a:pt x="0" y="94"/>
                </a:moveTo>
                <a:lnTo>
                  <a:pt x="4" y="94"/>
                </a:lnTo>
                <a:lnTo>
                  <a:pt x="8" y="94"/>
                </a:lnTo>
                <a:lnTo>
                  <a:pt x="12" y="94"/>
                </a:lnTo>
                <a:lnTo>
                  <a:pt x="16" y="94"/>
                </a:lnTo>
                <a:lnTo>
                  <a:pt x="20" y="94"/>
                </a:lnTo>
                <a:lnTo>
                  <a:pt x="28" y="94"/>
                </a:lnTo>
                <a:lnTo>
                  <a:pt x="32" y="94"/>
                </a:lnTo>
                <a:lnTo>
                  <a:pt x="36" y="94"/>
                </a:lnTo>
                <a:lnTo>
                  <a:pt x="40" y="94"/>
                </a:lnTo>
                <a:lnTo>
                  <a:pt x="43" y="94"/>
                </a:lnTo>
                <a:lnTo>
                  <a:pt x="47" y="90"/>
                </a:lnTo>
                <a:lnTo>
                  <a:pt x="55" y="90"/>
                </a:lnTo>
                <a:lnTo>
                  <a:pt x="59" y="82"/>
                </a:lnTo>
                <a:lnTo>
                  <a:pt x="63" y="75"/>
                </a:lnTo>
                <a:lnTo>
                  <a:pt x="67" y="59"/>
                </a:lnTo>
                <a:lnTo>
                  <a:pt x="71" y="36"/>
                </a:lnTo>
                <a:lnTo>
                  <a:pt x="75" y="8"/>
                </a:lnTo>
                <a:lnTo>
                  <a:pt x="83" y="0"/>
                </a:lnTo>
                <a:lnTo>
                  <a:pt x="86" y="0"/>
                </a:lnTo>
                <a:lnTo>
                  <a:pt x="90" y="12"/>
                </a:lnTo>
                <a:lnTo>
                  <a:pt x="94" y="39"/>
                </a:lnTo>
                <a:lnTo>
                  <a:pt x="98" y="71"/>
                </a:lnTo>
                <a:lnTo>
                  <a:pt x="102" y="114"/>
                </a:lnTo>
                <a:lnTo>
                  <a:pt x="110" y="141"/>
                </a:lnTo>
                <a:lnTo>
                  <a:pt x="114" y="153"/>
                </a:lnTo>
                <a:lnTo>
                  <a:pt x="118" y="149"/>
                </a:lnTo>
                <a:lnTo>
                  <a:pt x="122" y="141"/>
                </a:lnTo>
                <a:lnTo>
                  <a:pt x="126" y="125"/>
                </a:lnTo>
                <a:lnTo>
                  <a:pt x="129" y="114"/>
                </a:lnTo>
                <a:lnTo>
                  <a:pt x="133" y="110"/>
                </a:lnTo>
                <a:lnTo>
                  <a:pt x="141" y="106"/>
                </a:lnTo>
                <a:lnTo>
                  <a:pt x="145" y="110"/>
                </a:lnTo>
                <a:lnTo>
                  <a:pt x="149" y="110"/>
                </a:lnTo>
                <a:lnTo>
                  <a:pt x="153" y="118"/>
                </a:lnTo>
                <a:lnTo>
                  <a:pt x="157" y="122"/>
                </a:lnTo>
                <a:lnTo>
                  <a:pt x="161" y="133"/>
                </a:lnTo>
                <a:lnTo>
                  <a:pt x="168" y="145"/>
                </a:lnTo>
                <a:lnTo>
                  <a:pt x="172" y="153"/>
                </a:lnTo>
                <a:lnTo>
                  <a:pt x="176" y="161"/>
                </a:lnTo>
                <a:lnTo>
                  <a:pt x="180" y="161"/>
                </a:lnTo>
                <a:lnTo>
                  <a:pt x="184" y="157"/>
                </a:lnTo>
                <a:lnTo>
                  <a:pt x="188" y="141"/>
                </a:lnTo>
                <a:lnTo>
                  <a:pt x="196" y="122"/>
                </a:lnTo>
                <a:lnTo>
                  <a:pt x="200" y="106"/>
                </a:lnTo>
                <a:lnTo>
                  <a:pt x="204" y="94"/>
                </a:lnTo>
                <a:lnTo>
                  <a:pt x="208" y="94"/>
                </a:lnTo>
                <a:lnTo>
                  <a:pt x="211" y="90"/>
                </a:lnTo>
                <a:lnTo>
                  <a:pt x="215" y="90"/>
                </a:lnTo>
                <a:lnTo>
                  <a:pt x="223" y="90"/>
                </a:lnTo>
                <a:lnTo>
                  <a:pt x="227" y="86"/>
                </a:lnTo>
                <a:lnTo>
                  <a:pt x="231" y="86"/>
                </a:lnTo>
                <a:lnTo>
                  <a:pt x="235" y="82"/>
                </a:lnTo>
                <a:lnTo>
                  <a:pt x="239" y="79"/>
                </a:lnTo>
                <a:lnTo>
                  <a:pt x="243" y="71"/>
                </a:lnTo>
                <a:lnTo>
                  <a:pt x="247" y="63"/>
                </a:lnTo>
                <a:lnTo>
                  <a:pt x="254" y="47"/>
                </a:lnTo>
                <a:lnTo>
                  <a:pt x="258" y="36"/>
                </a:lnTo>
                <a:lnTo>
                  <a:pt x="262" y="28"/>
                </a:lnTo>
                <a:lnTo>
                  <a:pt x="266" y="24"/>
                </a:lnTo>
                <a:lnTo>
                  <a:pt x="270" y="28"/>
                </a:lnTo>
                <a:lnTo>
                  <a:pt x="274" y="43"/>
                </a:lnTo>
                <a:lnTo>
                  <a:pt x="282" y="63"/>
                </a:lnTo>
                <a:lnTo>
                  <a:pt x="286" y="82"/>
                </a:lnTo>
                <a:lnTo>
                  <a:pt x="290" y="94"/>
                </a:lnTo>
                <a:lnTo>
                  <a:pt x="294" y="98"/>
                </a:lnTo>
                <a:lnTo>
                  <a:pt x="297" y="98"/>
                </a:lnTo>
                <a:lnTo>
                  <a:pt x="301" y="98"/>
                </a:lnTo>
                <a:lnTo>
                  <a:pt x="309" y="102"/>
                </a:lnTo>
                <a:lnTo>
                  <a:pt x="313" y="106"/>
                </a:lnTo>
                <a:lnTo>
                  <a:pt x="317" y="110"/>
                </a:lnTo>
                <a:lnTo>
                  <a:pt x="321" y="118"/>
                </a:lnTo>
                <a:lnTo>
                  <a:pt x="325" y="133"/>
                </a:lnTo>
                <a:lnTo>
                  <a:pt x="329" y="157"/>
                </a:lnTo>
                <a:lnTo>
                  <a:pt x="337" y="180"/>
                </a:lnTo>
                <a:lnTo>
                  <a:pt x="340" y="196"/>
                </a:lnTo>
                <a:lnTo>
                  <a:pt x="344" y="196"/>
                </a:lnTo>
                <a:lnTo>
                  <a:pt x="348" y="188"/>
                </a:lnTo>
                <a:lnTo>
                  <a:pt x="352" y="168"/>
                </a:lnTo>
                <a:lnTo>
                  <a:pt x="356" y="133"/>
                </a:lnTo>
                <a:lnTo>
                  <a:pt x="360" y="94"/>
                </a:lnTo>
                <a:lnTo>
                  <a:pt x="368" y="71"/>
                </a:lnTo>
                <a:lnTo>
                  <a:pt x="372" y="51"/>
                </a:lnTo>
                <a:lnTo>
                  <a:pt x="376" y="39"/>
                </a:lnTo>
                <a:lnTo>
                  <a:pt x="380" y="24"/>
                </a:lnTo>
                <a:lnTo>
                  <a:pt x="383" y="12"/>
                </a:lnTo>
                <a:lnTo>
                  <a:pt x="387" y="8"/>
                </a:lnTo>
                <a:lnTo>
                  <a:pt x="395" y="12"/>
                </a:lnTo>
                <a:lnTo>
                  <a:pt x="399" y="28"/>
                </a:lnTo>
                <a:lnTo>
                  <a:pt x="403" y="51"/>
                </a:lnTo>
                <a:lnTo>
                  <a:pt x="407" y="79"/>
                </a:lnTo>
                <a:lnTo>
                  <a:pt x="411" y="90"/>
                </a:lnTo>
                <a:lnTo>
                  <a:pt x="415" y="94"/>
                </a:lnTo>
                <a:lnTo>
                  <a:pt x="423" y="94"/>
                </a:lnTo>
                <a:lnTo>
                  <a:pt x="426" y="98"/>
                </a:lnTo>
                <a:lnTo>
                  <a:pt x="430" y="98"/>
                </a:lnTo>
                <a:lnTo>
                  <a:pt x="434" y="98"/>
                </a:lnTo>
                <a:lnTo>
                  <a:pt x="438" y="102"/>
                </a:lnTo>
                <a:lnTo>
                  <a:pt x="442" y="106"/>
                </a:lnTo>
                <a:lnTo>
                  <a:pt x="450" y="114"/>
                </a:lnTo>
                <a:lnTo>
                  <a:pt x="454" y="129"/>
                </a:lnTo>
                <a:lnTo>
                  <a:pt x="458" y="153"/>
                </a:lnTo>
                <a:lnTo>
                  <a:pt x="462" y="180"/>
                </a:lnTo>
                <a:lnTo>
                  <a:pt x="466" y="192"/>
                </a:lnTo>
                <a:lnTo>
                  <a:pt x="469" y="196"/>
                </a:lnTo>
                <a:lnTo>
                  <a:pt x="473" y="184"/>
                </a:lnTo>
                <a:lnTo>
                  <a:pt x="481" y="165"/>
                </a:lnTo>
                <a:lnTo>
                  <a:pt x="485" y="129"/>
                </a:lnTo>
                <a:lnTo>
                  <a:pt x="489" y="90"/>
                </a:lnTo>
                <a:lnTo>
                  <a:pt x="493" y="55"/>
                </a:lnTo>
                <a:lnTo>
                  <a:pt x="497" y="36"/>
                </a:lnTo>
                <a:lnTo>
                  <a:pt x="501" y="32"/>
                </a:lnTo>
                <a:lnTo>
                  <a:pt x="509" y="36"/>
                </a:lnTo>
                <a:lnTo>
                  <a:pt x="512" y="47"/>
                </a:lnTo>
                <a:lnTo>
                  <a:pt x="516" y="59"/>
                </a:lnTo>
                <a:lnTo>
                  <a:pt x="520" y="71"/>
                </a:lnTo>
                <a:lnTo>
                  <a:pt x="524" y="79"/>
                </a:lnTo>
                <a:lnTo>
                  <a:pt x="528" y="75"/>
                </a:lnTo>
                <a:lnTo>
                  <a:pt x="536" y="75"/>
                </a:lnTo>
                <a:lnTo>
                  <a:pt x="540" y="67"/>
                </a:lnTo>
                <a:lnTo>
                  <a:pt x="544" y="59"/>
                </a:lnTo>
                <a:lnTo>
                  <a:pt x="548" y="47"/>
                </a:lnTo>
                <a:lnTo>
                  <a:pt x="552" y="32"/>
                </a:lnTo>
                <a:lnTo>
                  <a:pt x="555" y="24"/>
                </a:lnTo>
                <a:lnTo>
                  <a:pt x="563" y="20"/>
                </a:lnTo>
                <a:lnTo>
                  <a:pt x="567" y="28"/>
                </a:lnTo>
                <a:lnTo>
                  <a:pt x="571" y="43"/>
                </a:lnTo>
                <a:lnTo>
                  <a:pt x="575" y="63"/>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3" name="Freeform 132"/>
          <p:cNvSpPr>
            <a:spLocks/>
          </p:cNvSpPr>
          <p:nvPr/>
        </p:nvSpPr>
        <p:spPr bwMode="auto">
          <a:xfrm>
            <a:off x="6854826" y="3500438"/>
            <a:ext cx="25400" cy="61913"/>
          </a:xfrm>
          <a:custGeom>
            <a:avLst/>
            <a:gdLst>
              <a:gd name="T0" fmla="*/ 0 w 16"/>
              <a:gd name="T1" fmla="*/ 0 h 39"/>
              <a:gd name="T2" fmla="*/ 4 w 16"/>
              <a:gd name="T3" fmla="*/ 23 h 39"/>
              <a:gd name="T4" fmla="*/ 8 w 16"/>
              <a:gd name="T5" fmla="*/ 35 h 39"/>
              <a:gd name="T6" fmla="*/ 16 w 16"/>
              <a:gd name="T7" fmla="*/ 39 h 39"/>
            </a:gdLst>
            <a:ahLst/>
            <a:cxnLst>
              <a:cxn ang="0">
                <a:pos x="T0" y="T1"/>
              </a:cxn>
              <a:cxn ang="0">
                <a:pos x="T2" y="T3"/>
              </a:cxn>
              <a:cxn ang="0">
                <a:pos x="T4" y="T5"/>
              </a:cxn>
              <a:cxn ang="0">
                <a:pos x="T6" y="T7"/>
              </a:cxn>
            </a:cxnLst>
            <a:rect l="0" t="0" r="r" b="b"/>
            <a:pathLst>
              <a:path w="16" h="39">
                <a:moveTo>
                  <a:pt x="0" y="0"/>
                </a:moveTo>
                <a:lnTo>
                  <a:pt x="4" y="23"/>
                </a:lnTo>
                <a:lnTo>
                  <a:pt x="8" y="35"/>
                </a:lnTo>
                <a:lnTo>
                  <a:pt x="16" y="39"/>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4" name="Freeform 133"/>
          <p:cNvSpPr>
            <a:spLocks/>
          </p:cNvSpPr>
          <p:nvPr/>
        </p:nvSpPr>
        <p:spPr bwMode="auto">
          <a:xfrm>
            <a:off x="3200401" y="3543301"/>
            <a:ext cx="911225" cy="6350"/>
          </a:xfrm>
          <a:custGeom>
            <a:avLst/>
            <a:gdLst>
              <a:gd name="T0" fmla="*/ 8 w 574"/>
              <a:gd name="T1" fmla="*/ 0 h 4"/>
              <a:gd name="T2" fmla="*/ 19 w 574"/>
              <a:gd name="T3" fmla="*/ 4 h 4"/>
              <a:gd name="T4" fmla="*/ 35 w 574"/>
              <a:gd name="T5" fmla="*/ 4 h 4"/>
              <a:gd name="T6" fmla="*/ 47 w 574"/>
              <a:gd name="T7" fmla="*/ 4 h 4"/>
              <a:gd name="T8" fmla="*/ 62 w 574"/>
              <a:gd name="T9" fmla="*/ 4 h 4"/>
              <a:gd name="T10" fmla="*/ 74 w 574"/>
              <a:gd name="T11" fmla="*/ 4 h 4"/>
              <a:gd name="T12" fmla="*/ 90 w 574"/>
              <a:gd name="T13" fmla="*/ 4 h 4"/>
              <a:gd name="T14" fmla="*/ 101 w 574"/>
              <a:gd name="T15" fmla="*/ 4 h 4"/>
              <a:gd name="T16" fmla="*/ 117 w 574"/>
              <a:gd name="T17" fmla="*/ 4 h 4"/>
              <a:gd name="T18" fmla="*/ 129 w 574"/>
              <a:gd name="T19" fmla="*/ 4 h 4"/>
              <a:gd name="T20" fmla="*/ 144 w 574"/>
              <a:gd name="T21" fmla="*/ 4 h 4"/>
              <a:gd name="T22" fmla="*/ 156 w 574"/>
              <a:gd name="T23" fmla="*/ 4 h 4"/>
              <a:gd name="T24" fmla="*/ 172 w 574"/>
              <a:gd name="T25" fmla="*/ 4 h 4"/>
              <a:gd name="T26" fmla="*/ 183 w 574"/>
              <a:gd name="T27" fmla="*/ 4 h 4"/>
              <a:gd name="T28" fmla="*/ 199 w 574"/>
              <a:gd name="T29" fmla="*/ 4 h 4"/>
              <a:gd name="T30" fmla="*/ 211 w 574"/>
              <a:gd name="T31" fmla="*/ 4 h 4"/>
              <a:gd name="T32" fmla="*/ 226 w 574"/>
              <a:gd name="T33" fmla="*/ 4 h 4"/>
              <a:gd name="T34" fmla="*/ 238 w 574"/>
              <a:gd name="T35" fmla="*/ 4 h 4"/>
              <a:gd name="T36" fmla="*/ 254 w 574"/>
              <a:gd name="T37" fmla="*/ 4 h 4"/>
              <a:gd name="T38" fmla="*/ 266 w 574"/>
              <a:gd name="T39" fmla="*/ 4 h 4"/>
              <a:gd name="T40" fmla="*/ 281 w 574"/>
              <a:gd name="T41" fmla="*/ 4 h 4"/>
              <a:gd name="T42" fmla="*/ 293 w 574"/>
              <a:gd name="T43" fmla="*/ 4 h 4"/>
              <a:gd name="T44" fmla="*/ 309 w 574"/>
              <a:gd name="T45" fmla="*/ 4 h 4"/>
              <a:gd name="T46" fmla="*/ 320 w 574"/>
              <a:gd name="T47" fmla="*/ 4 h 4"/>
              <a:gd name="T48" fmla="*/ 336 w 574"/>
              <a:gd name="T49" fmla="*/ 4 h 4"/>
              <a:gd name="T50" fmla="*/ 348 w 574"/>
              <a:gd name="T51" fmla="*/ 4 h 4"/>
              <a:gd name="T52" fmla="*/ 359 w 574"/>
              <a:gd name="T53" fmla="*/ 4 h 4"/>
              <a:gd name="T54" fmla="*/ 375 w 574"/>
              <a:gd name="T55" fmla="*/ 4 h 4"/>
              <a:gd name="T56" fmla="*/ 387 w 574"/>
              <a:gd name="T57" fmla="*/ 4 h 4"/>
              <a:gd name="T58" fmla="*/ 402 w 574"/>
              <a:gd name="T59" fmla="*/ 4 h 4"/>
              <a:gd name="T60" fmla="*/ 414 w 574"/>
              <a:gd name="T61" fmla="*/ 4 h 4"/>
              <a:gd name="T62" fmla="*/ 430 w 574"/>
              <a:gd name="T63" fmla="*/ 4 h 4"/>
              <a:gd name="T64" fmla="*/ 441 w 574"/>
              <a:gd name="T65" fmla="*/ 4 h 4"/>
              <a:gd name="T66" fmla="*/ 457 w 574"/>
              <a:gd name="T67" fmla="*/ 4 h 4"/>
              <a:gd name="T68" fmla="*/ 469 w 574"/>
              <a:gd name="T69" fmla="*/ 4 h 4"/>
              <a:gd name="T70" fmla="*/ 484 w 574"/>
              <a:gd name="T71" fmla="*/ 4 h 4"/>
              <a:gd name="T72" fmla="*/ 496 w 574"/>
              <a:gd name="T73" fmla="*/ 4 h 4"/>
              <a:gd name="T74" fmla="*/ 512 w 574"/>
              <a:gd name="T75" fmla="*/ 4 h 4"/>
              <a:gd name="T76" fmla="*/ 524 w 574"/>
              <a:gd name="T77" fmla="*/ 4 h 4"/>
              <a:gd name="T78" fmla="*/ 539 w 574"/>
              <a:gd name="T79" fmla="*/ 4 h 4"/>
              <a:gd name="T80" fmla="*/ 551 w 574"/>
              <a:gd name="T81" fmla="*/ 4 h 4"/>
              <a:gd name="T82" fmla="*/ 567 w 574"/>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
                <a:moveTo>
                  <a:pt x="0" y="0"/>
                </a:moveTo>
                <a:lnTo>
                  <a:pt x="4" y="0"/>
                </a:lnTo>
                <a:lnTo>
                  <a:pt x="8" y="0"/>
                </a:lnTo>
                <a:lnTo>
                  <a:pt x="12" y="0"/>
                </a:lnTo>
                <a:lnTo>
                  <a:pt x="15" y="0"/>
                </a:lnTo>
                <a:lnTo>
                  <a:pt x="19" y="4"/>
                </a:lnTo>
                <a:lnTo>
                  <a:pt x="27" y="4"/>
                </a:lnTo>
                <a:lnTo>
                  <a:pt x="31" y="4"/>
                </a:lnTo>
                <a:lnTo>
                  <a:pt x="35" y="4"/>
                </a:lnTo>
                <a:lnTo>
                  <a:pt x="39" y="4"/>
                </a:lnTo>
                <a:lnTo>
                  <a:pt x="43" y="4"/>
                </a:lnTo>
                <a:lnTo>
                  <a:pt x="47" y="4"/>
                </a:lnTo>
                <a:lnTo>
                  <a:pt x="55" y="4"/>
                </a:lnTo>
                <a:lnTo>
                  <a:pt x="58" y="4"/>
                </a:lnTo>
                <a:lnTo>
                  <a:pt x="62" y="4"/>
                </a:lnTo>
                <a:lnTo>
                  <a:pt x="66" y="4"/>
                </a:lnTo>
                <a:lnTo>
                  <a:pt x="70" y="4"/>
                </a:lnTo>
                <a:lnTo>
                  <a:pt x="74" y="4"/>
                </a:lnTo>
                <a:lnTo>
                  <a:pt x="82" y="4"/>
                </a:lnTo>
                <a:lnTo>
                  <a:pt x="86" y="4"/>
                </a:lnTo>
                <a:lnTo>
                  <a:pt x="90" y="4"/>
                </a:lnTo>
                <a:lnTo>
                  <a:pt x="94" y="4"/>
                </a:lnTo>
                <a:lnTo>
                  <a:pt x="97" y="4"/>
                </a:lnTo>
                <a:lnTo>
                  <a:pt x="101" y="4"/>
                </a:lnTo>
                <a:lnTo>
                  <a:pt x="109" y="4"/>
                </a:lnTo>
                <a:lnTo>
                  <a:pt x="113" y="4"/>
                </a:lnTo>
                <a:lnTo>
                  <a:pt x="117" y="4"/>
                </a:lnTo>
                <a:lnTo>
                  <a:pt x="121" y="4"/>
                </a:lnTo>
                <a:lnTo>
                  <a:pt x="125" y="4"/>
                </a:lnTo>
                <a:lnTo>
                  <a:pt x="129" y="4"/>
                </a:lnTo>
                <a:lnTo>
                  <a:pt x="133" y="4"/>
                </a:lnTo>
                <a:lnTo>
                  <a:pt x="140" y="4"/>
                </a:lnTo>
                <a:lnTo>
                  <a:pt x="144" y="4"/>
                </a:lnTo>
                <a:lnTo>
                  <a:pt x="148" y="4"/>
                </a:lnTo>
                <a:lnTo>
                  <a:pt x="152" y="4"/>
                </a:lnTo>
                <a:lnTo>
                  <a:pt x="156" y="4"/>
                </a:lnTo>
                <a:lnTo>
                  <a:pt x="160" y="4"/>
                </a:lnTo>
                <a:lnTo>
                  <a:pt x="168" y="4"/>
                </a:lnTo>
                <a:lnTo>
                  <a:pt x="172" y="4"/>
                </a:lnTo>
                <a:lnTo>
                  <a:pt x="176" y="4"/>
                </a:lnTo>
                <a:lnTo>
                  <a:pt x="180" y="4"/>
                </a:lnTo>
                <a:lnTo>
                  <a:pt x="183" y="4"/>
                </a:lnTo>
                <a:lnTo>
                  <a:pt x="187" y="4"/>
                </a:lnTo>
                <a:lnTo>
                  <a:pt x="195" y="4"/>
                </a:lnTo>
                <a:lnTo>
                  <a:pt x="199" y="4"/>
                </a:lnTo>
                <a:lnTo>
                  <a:pt x="203" y="4"/>
                </a:lnTo>
                <a:lnTo>
                  <a:pt x="207" y="4"/>
                </a:lnTo>
                <a:lnTo>
                  <a:pt x="211" y="4"/>
                </a:lnTo>
                <a:lnTo>
                  <a:pt x="215" y="4"/>
                </a:lnTo>
                <a:lnTo>
                  <a:pt x="223" y="4"/>
                </a:lnTo>
                <a:lnTo>
                  <a:pt x="226" y="4"/>
                </a:lnTo>
                <a:lnTo>
                  <a:pt x="230" y="4"/>
                </a:lnTo>
                <a:lnTo>
                  <a:pt x="234" y="4"/>
                </a:lnTo>
                <a:lnTo>
                  <a:pt x="238" y="4"/>
                </a:lnTo>
                <a:lnTo>
                  <a:pt x="242" y="4"/>
                </a:lnTo>
                <a:lnTo>
                  <a:pt x="246" y="4"/>
                </a:lnTo>
                <a:lnTo>
                  <a:pt x="254" y="4"/>
                </a:lnTo>
                <a:lnTo>
                  <a:pt x="258" y="4"/>
                </a:lnTo>
                <a:lnTo>
                  <a:pt x="262" y="4"/>
                </a:lnTo>
                <a:lnTo>
                  <a:pt x="266" y="4"/>
                </a:lnTo>
                <a:lnTo>
                  <a:pt x="269" y="4"/>
                </a:lnTo>
                <a:lnTo>
                  <a:pt x="273" y="4"/>
                </a:lnTo>
                <a:lnTo>
                  <a:pt x="281" y="4"/>
                </a:lnTo>
                <a:lnTo>
                  <a:pt x="285" y="4"/>
                </a:lnTo>
                <a:lnTo>
                  <a:pt x="289" y="4"/>
                </a:lnTo>
                <a:lnTo>
                  <a:pt x="293" y="4"/>
                </a:lnTo>
                <a:lnTo>
                  <a:pt x="297" y="4"/>
                </a:lnTo>
                <a:lnTo>
                  <a:pt x="301" y="4"/>
                </a:lnTo>
                <a:lnTo>
                  <a:pt x="309" y="4"/>
                </a:lnTo>
                <a:lnTo>
                  <a:pt x="312" y="4"/>
                </a:lnTo>
                <a:lnTo>
                  <a:pt x="316" y="4"/>
                </a:lnTo>
                <a:lnTo>
                  <a:pt x="320" y="4"/>
                </a:lnTo>
                <a:lnTo>
                  <a:pt x="324" y="4"/>
                </a:lnTo>
                <a:lnTo>
                  <a:pt x="328" y="4"/>
                </a:lnTo>
                <a:lnTo>
                  <a:pt x="336" y="4"/>
                </a:lnTo>
                <a:lnTo>
                  <a:pt x="340" y="4"/>
                </a:lnTo>
                <a:lnTo>
                  <a:pt x="344" y="4"/>
                </a:lnTo>
                <a:lnTo>
                  <a:pt x="348" y="4"/>
                </a:lnTo>
                <a:lnTo>
                  <a:pt x="352" y="4"/>
                </a:lnTo>
                <a:lnTo>
                  <a:pt x="355" y="4"/>
                </a:lnTo>
                <a:lnTo>
                  <a:pt x="359" y="4"/>
                </a:lnTo>
                <a:lnTo>
                  <a:pt x="367" y="4"/>
                </a:lnTo>
                <a:lnTo>
                  <a:pt x="371" y="4"/>
                </a:lnTo>
                <a:lnTo>
                  <a:pt x="375" y="4"/>
                </a:lnTo>
                <a:lnTo>
                  <a:pt x="379" y="4"/>
                </a:lnTo>
                <a:lnTo>
                  <a:pt x="383" y="4"/>
                </a:lnTo>
                <a:lnTo>
                  <a:pt x="387" y="4"/>
                </a:lnTo>
                <a:lnTo>
                  <a:pt x="395" y="4"/>
                </a:lnTo>
                <a:lnTo>
                  <a:pt x="398" y="4"/>
                </a:lnTo>
                <a:lnTo>
                  <a:pt x="402" y="4"/>
                </a:lnTo>
                <a:lnTo>
                  <a:pt x="406" y="4"/>
                </a:lnTo>
                <a:lnTo>
                  <a:pt x="410" y="4"/>
                </a:lnTo>
                <a:lnTo>
                  <a:pt x="414" y="4"/>
                </a:lnTo>
                <a:lnTo>
                  <a:pt x="422" y="4"/>
                </a:lnTo>
                <a:lnTo>
                  <a:pt x="426" y="4"/>
                </a:lnTo>
                <a:lnTo>
                  <a:pt x="430" y="4"/>
                </a:lnTo>
                <a:lnTo>
                  <a:pt x="434" y="4"/>
                </a:lnTo>
                <a:lnTo>
                  <a:pt x="438" y="4"/>
                </a:lnTo>
                <a:lnTo>
                  <a:pt x="441" y="4"/>
                </a:lnTo>
                <a:lnTo>
                  <a:pt x="449" y="4"/>
                </a:lnTo>
                <a:lnTo>
                  <a:pt x="453" y="4"/>
                </a:lnTo>
                <a:lnTo>
                  <a:pt x="457" y="4"/>
                </a:lnTo>
                <a:lnTo>
                  <a:pt x="461" y="4"/>
                </a:lnTo>
                <a:lnTo>
                  <a:pt x="465" y="4"/>
                </a:lnTo>
                <a:lnTo>
                  <a:pt x="469" y="4"/>
                </a:lnTo>
                <a:lnTo>
                  <a:pt x="473" y="4"/>
                </a:lnTo>
                <a:lnTo>
                  <a:pt x="481" y="4"/>
                </a:lnTo>
                <a:lnTo>
                  <a:pt x="484" y="4"/>
                </a:lnTo>
                <a:lnTo>
                  <a:pt x="488" y="4"/>
                </a:lnTo>
                <a:lnTo>
                  <a:pt x="492" y="4"/>
                </a:lnTo>
                <a:lnTo>
                  <a:pt x="496" y="4"/>
                </a:lnTo>
                <a:lnTo>
                  <a:pt x="500" y="4"/>
                </a:lnTo>
                <a:lnTo>
                  <a:pt x="508" y="4"/>
                </a:lnTo>
                <a:lnTo>
                  <a:pt x="512" y="4"/>
                </a:lnTo>
                <a:lnTo>
                  <a:pt x="516" y="4"/>
                </a:lnTo>
                <a:lnTo>
                  <a:pt x="520" y="4"/>
                </a:lnTo>
                <a:lnTo>
                  <a:pt x="524" y="4"/>
                </a:lnTo>
                <a:lnTo>
                  <a:pt x="527" y="4"/>
                </a:lnTo>
                <a:lnTo>
                  <a:pt x="535" y="4"/>
                </a:lnTo>
                <a:lnTo>
                  <a:pt x="539" y="4"/>
                </a:lnTo>
                <a:lnTo>
                  <a:pt x="543" y="4"/>
                </a:lnTo>
                <a:lnTo>
                  <a:pt x="547" y="4"/>
                </a:lnTo>
                <a:lnTo>
                  <a:pt x="551" y="4"/>
                </a:lnTo>
                <a:lnTo>
                  <a:pt x="555" y="4"/>
                </a:lnTo>
                <a:lnTo>
                  <a:pt x="563" y="4"/>
                </a:lnTo>
                <a:lnTo>
                  <a:pt x="567" y="4"/>
                </a:lnTo>
                <a:lnTo>
                  <a:pt x="570" y="4"/>
                </a:lnTo>
                <a:lnTo>
                  <a:pt x="574" y="4"/>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5" name="Freeform 134"/>
          <p:cNvSpPr>
            <a:spLocks/>
          </p:cNvSpPr>
          <p:nvPr/>
        </p:nvSpPr>
        <p:spPr bwMode="auto">
          <a:xfrm>
            <a:off x="4111626" y="3314701"/>
            <a:ext cx="912813" cy="595313"/>
          </a:xfrm>
          <a:custGeom>
            <a:avLst/>
            <a:gdLst>
              <a:gd name="T0" fmla="*/ 8 w 575"/>
              <a:gd name="T1" fmla="*/ 148 h 375"/>
              <a:gd name="T2" fmla="*/ 24 w 575"/>
              <a:gd name="T3" fmla="*/ 148 h 375"/>
              <a:gd name="T4" fmla="*/ 36 w 575"/>
              <a:gd name="T5" fmla="*/ 148 h 375"/>
              <a:gd name="T6" fmla="*/ 51 w 575"/>
              <a:gd name="T7" fmla="*/ 148 h 375"/>
              <a:gd name="T8" fmla="*/ 63 w 575"/>
              <a:gd name="T9" fmla="*/ 148 h 375"/>
              <a:gd name="T10" fmla="*/ 79 w 575"/>
              <a:gd name="T11" fmla="*/ 148 h 375"/>
              <a:gd name="T12" fmla="*/ 90 w 575"/>
              <a:gd name="T13" fmla="*/ 148 h 375"/>
              <a:gd name="T14" fmla="*/ 106 w 575"/>
              <a:gd name="T15" fmla="*/ 148 h 375"/>
              <a:gd name="T16" fmla="*/ 118 w 575"/>
              <a:gd name="T17" fmla="*/ 152 h 375"/>
              <a:gd name="T18" fmla="*/ 133 w 575"/>
              <a:gd name="T19" fmla="*/ 148 h 375"/>
              <a:gd name="T20" fmla="*/ 145 w 575"/>
              <a:gd name="T21" fmla="*/ 148 h 375"/>
              <a:gd name="T22" fmla="*/ 161 w 575"/>
              <a:gd name="T23" fmla="*/ 152 h 375"/>
              <a:gd name="T24" fmla="*/ 172 w 575"/>
              <a:gd name="T25" fmla="*/ 152 h 375"/>
              <a:gd name="T26" fmla="*/ 188 w 575"/>
              <a:gd name="T27" fmla="*/ 152 h 375"/>
              <a:gd name="T28" fmla="*/ 200 w 575"/>
              <a:gd name="T29" fmla="*/ 148 h 375"/>
              <a:gd name="T30" fmla="*/ 215 w 575"/>
              <a:gd name="T31" fmla="*/ 148 h 375"/>
              <a:gd name="T32" fmla="*/ 227 w 575"/>
              <a:gd name="T33" fmla="*/ 148 h 375"/>
              <a:gd name="T34" fmla="*/ 239 w 575"/>
              <a:gd name="T35" fmla="*/ 148 h 375"/>
              <a:gd name="T36" fmla="*/ 254 w 575"/>
              <a:gd name="T37" fmla="*/ 148 h 375"/>
              <a:gd name="T38" fmla="*/ 266 w 575"/>
              <a:gd name="T39" fmla="*/ 148 h 375"/>
              <a:gd name="T40" fmla="*/ 282 w 575"/>
              <a:gd name="T41" fmla="*/ 148 h 375"/>
              <a:gd name="T42" fmla="*/ 294 w 575"/>
              <a:gd name="T43" fmla="*/ 148 h 375"/>
              <a:gd name="T44" fmla="*/ 309 w 575"/>
              <a:gd name="T45" fmla="*/ 148 h 375"/>
              <a:gd name="T46" fmla="*/ 321 w 575"/>
              <a:gd name="T47" fmla="*/ 148 h 375"/>
              <a:gd name="T48" fmla="*/ 337 w 575"/>
              <a:gd name="T49" fmla="*/ 152 h 375"/>
              <a:gd name="T50" fmla="*/ 348 w 575"/>
              <a:gd name="T51" fmla="*/ 156 h 375"/>
              <a:gd name="T52" fmla="*/ 364 w 575"/>
              <a:gd name="T53" fmla="*/ 187 h 375"/>
              <a:gd name="T54" fmla="*/ 376 w 575"/>
              <a:gd name="T55" fmla="*/ 359 h 375"/>
              <a:gd name="T56" fmla="*/ 391 w 575"/>
              <a:gd name="T57" fmla="*/ 281 h 375"/>
              <a:gd name="T58" fmla="*/ 403 w 575"/>
              <a:gd name="T59" fmla="*/ 50 h 375"/>
              <a:gd name="T60" fmla="*/ 419 w 575"/>
              <a:gd name="T61" fmla="*/ 15 h 375"/>
              <a:gd name="T62" fmla="*/ 430 w 575"/>
              <a:gd name="T63" fmla="*/ 74 h 375"/>
              <a:gd name="T64" fmla="*/ 446 w 575"/>
              <a:gd name="T65" fmla="*/ 187 h 375"/>
              <a:gd name="T66" fmla="*/ 458 w 575"/>
              <a:gd name="T67" fmla="*/ 187 h 375"/>
              <a:gd name="T68" fmla="*/ 473 w 575"/>
              <a:gd name="T69" fmla="*/ 308 h 375"/>
              <a:gd name="T70" fmla="*/ 485 w 575"/>
              <a:gd name="T71" fmla="*/ 262 h 375"/>
              <a:gd name="T72" fmla="*/ 501 w 575"/>
              <a:gd name="T73" fmla="*/ 66 h 375"/>
              <a:gd name="T74" fmla="*/ 512 w 575"/>
              <a:gd name="T75" fmla="*/ 50 h 375"/>
              <a:gd name="T76" fmla="*/ 528 w 575"/>
              <a:gd name="T77" fmla="*/ 93 h 375"/>
              <a:gd name="T78" fmla="*/ 540 w 575"/>
              <a:gd name="T79" fmla="*/ 152 h 375"/>
              <a:gd name="T80" fmla="*/ 555 w 575"/>
              <a:gd name="T81" fmla="*/ 121 h 375"/>
              <a:gd name="T82" fmla="*/ 567 w 575"/>
              <a:gd name="T83" fmla="*/ 4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75">
                <a:moveTo>
                  <a:pt x="0" y="148"/>
                </a:moveTo>
                <a:lnTo>
                  <a:pt x="4" y="148"/>
                </a:lnTo>
                <a:lnTo>
                  <a:pt x="8" y="148"/>
                </a:lnTo>
                <a:lnTo>
                  <a:pt x="12" y="148"/>
                </a:lnTo>
                <a:lnTo>
                  <a:pt x="20" y="148"/>
                </a:lnTo>
                <a:lnTo>
                  <a:pt x="24" y="148"/>
                </a:lnTo>
                <a:lnTo>
                  <a:pt x="28" y="148"/>
                </a:lnTo>
                <a:lnTo>
                  <a:pt x="32" y="148"/>
                </a:lnTo>
                <a:lnTo>
                  <a:pt x="36" y="148"/>
                </a:lnTo>
                <a:lnTo>
                  <a:pt x="39" y="148"/>
                </a:lnTo>
                <a:lnTo>
                  <a:pt x="47" y="148"/>
                </a:lnTo>
                <a:lnTo>
                  <a:pt x="51" y="148"/>
                </a:lnTo>
                <a:lnTo>
                  <a:pt x="55" y="148"/>
                </a:lnTo>
                <a:lnTo>
                  <a:pt x="59" y="148"/>
                </a:lnTo>
                <a:lnTo>
                  <a:pt x="63" y="148"/>
                </a:lnTo>
                <a:lnTo>
                  <a:pt x="67" y="148"/>
                </a:lnTo>
                <a:lnTo>
                  <a:pt x="75" y="148"/>
                </a:lnTo>
                <a:lnTo>
                  <a:pt x="79" y="148"/>
                </a:lnTo>
                <a:lnTo>
                  <a:pt x="82" y="148"/>
                </a:lnTo>
                <a:lnTo>
                  <a:pt x="86" y="148"/>
                </a:lnTo>
                <a:lnTo>
                  <a:pt x="90" y="148"/>
                </a:lnTo>
                <a:lnTo>
                  <a:pt x="94" y="148"/>
                </a:lnTo>
                <a:lnTo>
                  <a:pt x="102" y="148"/>
                </a:lnTo>
                <a:lnTo>
                  <a:pt x="106" y="148"/>
                </a:lnTo>
                <a:lnTo>
                  <a:pt x="110" y="148"/>
                </a:lnTo>
                <a:lnTo>
                  <a:pt x="114" y="148"/>
                </a:lnTo>
                <a:lnTo>
                  <a:pt x="118" y="152"/>
                </a:lnTo>
                <a:lnTo>
                  <a:pt x="122" y="148"/>
                </a:lnTo>
                <a:lnTo>
                  <a:pt x="125" y="148"/>
                </a:lnTo>
                <a:lnTo>
                  <a:pt x="133" y="148"/>
                </a:lnTo>
                <a:lnTo>
                  <a:pt x="137" y="152"/>
                </a:lnTo>
                <a:lnTo>
                  <a:pt x="141" y="152"/>
                </a:lnTo>
                <a:lnTo>
                  <a:pt x="145" y="148"/>
                </a:lnTo>
                <a:lnTo>
                  <a:pt x="149" y="152"/>
                </a:lnTo>
                <a:lnTo>
                  <a:pt x="153" y="148"/>
                </a:lnTo>
                <a:lnTo>
                  <a:pt x="161" y="152"/>
                </a:lnTo>
                <a:lnTo>
                  <a:pt x="165" y="148"/>
                </a:lnTo>
                <a:lnTo>
                  <a:pt x="168" y="152"/>
                </a:lnTo>
                <a:lnTo>
                  <a:pt x="172" y="152"/>
                </a:lnTo>
                <a:lnTo>
                  <a:pt x="176" y="148"/>
                </a:lnTo>
                <a:lnTo>
                  <a:pt x="180" y="148"/>
                </a:lnTo>
                <a:lnTo>
                  <a:pt x="188" y="152"/>
                </a:lnTo>
                <a:lnTo>
                  <a:pt x="192" y="152"/>
                </a:lnTo>
                <a:lnTo>
                  <a:pt x="196" y="148"/>
                </a:lnTo>
                <a:lnTo>
                  <a:pt x="200" y="148"/>
                </a:lnTo>
                <a:lnTo>
                  <a:pt x="204" y="148"/>
                </a:lnTo>
                <a:lnTo>
                  <a:pt x="208" y="148"/>
                </a:lnTo>
                <a:lnTo>
                  <a:pt x="215" y="148"/>
                </a:lnTo>
                <a:lnTo>
                  <a:pt x="219" y="152"/>
                </a:lnTo>
                <a:lnTo>
                  <a:pt x="223" y="148"/>
                </a:lnTo>
                <a:lnTo>
                  <a:pt x="227" y="148"/>
                </a:lnTo>
                <a:lnTo>
                  <a:pt x="231" y="148"/>
                </a:lnTo>
                <a:lnTo>
                  <a:pt x="235" y="148"/>
                </a:lnTo>
                <a:lnTo>
                  <a:pt x="239" y="148"/>
                </a:lnTo>
                <a:lnTo>
                  <a:pt x="247" y="148"/>
                </a:lnTo>
                <a:lnTo>
                  <a:pt x="251" y="148"/>
                </a:lnTo>
                <a:lnTo>
                  <a:pt x="254" y="148"/>
                </a:lnTo>
                <a:lnTo>
                  <a:pt x="258" y="148"/>
                </a:lnTo>
                <a:lnTo>
                  <a:pt x="262" y="148"/>
                </a:lnTo>
                <a:lnTo>
                  <a:pt x="266" y="148"/>
                </a:lnTo>
                <a:lnTo>
                  <a:pt x="274" y="148"/>
                </a:lnTo>
                <a:lnTo>
                  <a:pt x="278" y="148"/>
                </a:lnTo>
                <a:lnTo>
                  <a:pt x="282" y="148"/>
                </a:lnTo>
                <a:lnTo>
                  <a:pt x="286" y="148"/>
                </a:lnTo>
                <a:lnTo>
                  <a:pt x="290" y="148"/>
                </a:lnTo>
                <a:lnTo>
                  <a:pt x="294" y="148"/>
                </a:lnTo>
                <a:lnTo>
                  <a:pt x="301" y="148"/>
                </a:lnTo>
                <a:lnTo>
                  <a:pt x="305" y="148"/>
                </a:lnTo>
                <a:lnTo>
                  <a:pt x="309" y="148"/>
                </a:lnTo>
                <a:lnTo>
                  <a:pt x="313" y="148"/>
                </a:lnTo>
                <a:lnTo>
                  <a:pt x="317" y="148"/>
                </a:lnTo>
                <a:lnTo>
                  <a:pt x="321" y="148"/>
                </a:lnTo>
                <a:lnTo>
                  <a:pt x="329" y="148"/>
                </a:lnTo>
                <a:lnTo>
                  <a:pt x="333" y="152"/>
                </a:lnTo>
                <a:lnTo>
                  <a:pt x="337" y="152"/>
                </a:lnTo>
                <a:lnTo>
                  <a:pt x="340" y="152"/>
                </a:lnTo>
                <a:lnTo>
                  <a:pt x="344" y="152"/>
                </a:lnTo>
                <a:lnTo>
                  <a:pt x="348" y="156"/>
                </a:lnTo>
                <a:lnTo>
                  <a:pt x="352" y="164"/>
                </a:lnTo>
                <a:lnTo>
                  <a:pt x="360" y="172"/>
                </a:lnTo>
                <a:lnTo>
                  <a:pt x="364" y="187"/>
                </a:lnTo>
                <a:lnTo>
                  <a:pt x="368" y="222"/>
                </a:lnTo>
                <a:lnTo>
                  <a:pt x="372" y="277"/>
                </a:lnTo>
                <a:lnTo>
                  <a:pt x="376" y="359"/>
                </a:lnTo>
                <a:lnTo>
                  <a:pt x="380" y="375"/>
                </a:lnTo>
                <a:lnTo>
                  <a:pt x="387" y="340"/>
                </a:lnTo>
                <a:lnTo>
                  <a:pt x="391" y="281"/>
                </a:lnTo>
                <a:lnTo>
                  <a:pt x="395" y="199"/>
                </a:lnTo>
                <a:lnTo>
                  <a:pt x="399" y="117"/>
                </a:lnTo>
                <a:lnTo>
                  <a:pt x="403" y="50"/>
                </a:lnTo>
                <a:lnTo>
                  <a:pt x="407" y="47"/>
                </a:lnTo>
                <a:lnTo>
                  <a:pt x="415" y="47"/>
                </a:lnTo>
                <a:lnTo>
                  <a:pt x="419" y="15"/>
                </a:lnTo>
                <a:lnTo>
                  <a:pt x="422" y="11"/>
                </a:lnTo>
                <a:lnTo>
                  <a:pt x="426" y="31"/>
                </a:lnTo>
                <a:lnTo>
                  <a:pt x="430" y="74"/>
                </a:lnTo>
                <a:lnTo>
                  <a:pt x="434" y="121"/>
                </a:lnTo>
                <a:lnTo>
                  <a:pt x="442" y="168"/>
                </a:lnTo>
                <a:lnTo>
                  <a:pt x="446" y="187"/>
                </a:lnTo>
                <a:lnTo>
                  <a:pt x="450" y="176"/>
                </a:lnTo>
                <a:lnTo>
                  <a:pt x="454" y="176"/>
                </a:lnTo>
                <a:lnTo>
                  <a:pt x="458" y="187"/>
                </a:lnTo>
                <a:lnTo>
                  <a:pt x="462" y="211"/>
                </a:lnTo>
                <a:lnTo>
                  <a:pt x="465" y="250"/>
                </a:lnTo>
                <a:lnTo>
                  <a:pt x="473" y="308"/>
                </a:lnTo>
                <a:lnTo>
                  <a:pt x="477" y="340"/>
                </a:lnTo>
                <a:lnTo>
                  <a:pt x="481" y="312"/>
                </a:lnTo>
                <a:lnTo>
                  <a:pt x="485" y="262"/>
                </a:lnTo>
                <a:lnTo>
                  <a:pt x="489" y="191"/>
                </a:lnTo>
                <a:lnTo>
                  <a:pt x="493" y="117"/>
                </a:lnTo>
                <a:lnTo>
                  <a:pt x="501" y="66"/>
                </a:lnTo>
                <a:lnTo>
                  <a:pt x="505" y="62"/>
                </a:lnTo>
                <a:lnTo>
                  <a:pt x="508" y="62"/>
                </a:lnTo>
                <a:lnTo>
                  <a:pt x="512" y="50"/>
                </a:lnTo>
                <a:lnTo>
                  <a:pt x="516" y="50"/>
                </a:lnTo>
                <a:lnTo>
                  <a:pt x="520" y="66"/>
                </a:lnTo>
                <a:lnTo>
                  <a:pt x="528" y="93"/>
                </a:lnTo>
                <a:lnTo>
                  <a:pt x="532" y="121"/>
                </a:lnTo>
                <a:lnTo>
                  <a:pt x="536" y="148"/>
                </a:lnTo>
                <a:lnTo>
                  <a:pt x="540" y="152"/>
                </a:lnTo>
                <a:lnTo>
                  <a:pt x="544" y="140"/>
                </a:lnTo>
                <a:lnTo>
                  <a:pt x="548" y="133"/>
                </a:lnTo>
                <a:lnTo>
                  <a:pt x="555" y="121"/>
                </a:lnTo>
                <a:lnTo>
                  <a:pt x="559" y="105"/>
                </a:lnTo>
                <a:lnTo>
                  <a:pt x="563" y="82"/>
                </a:lnTo>
                <a:lnTo>
                  <a:pt x="567" y="43"/>
                </a:lnTo>
                <a:lnTo>
                  <a:pt x="571" y="4"/>
                </a:lnTo>
                <a:lnTo>
                  <a:pt x="575"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6" name="Freeform 135"/>
          <p:cNvSpPr>
            <a:spLocks/>
          </p:cNvSpPr>
          <p:nvPr/>
        </p:nvSpPr>
        <p:spPr bwMode="auto">
          <a:xfrm>
            <a:off x="5024438" y="3314701"/>
            <a:ext cx="917575" cy="266700"/>
          </a:xfrm>
          <a:custGeom>
            <a:avLst/>
            <a:gdLst>
              <a:gd name="T0" fmla="*/ 12 w 578"/>
              <a:gd name="T1" fmla="*/ 35 h 168"/>
              <a:gd name="T2" fmla="*/ 23 w 578"/>
              <a:gd name="T3" fmla="*/ 105 h 168"/>
              <a:gd name="T4" fmla="*/ 39 w 578"/>
              <a:gd name="T5" fmla="*/ 144 h 168"/>
              <a:gd name="T6" fmla="*/ 51 w 578"/>
              <a:gd name="T7" fmla="*/ 164 h 168"/>
              <a:gd name="T8" fmla="*/ 66 w 578"/>
              <a:gd name="T9" fmla="*/ 164 h 168"/>
              <a:gd name="T10" fmla="*/ 78 w 578"/>
              <a:gd name="T11" fmla="*/ 160 h 168"/>
              <a:gd name="T12" fmla="*/ 94 w 578"/>
              <a:gd name="T13" fmla="*/ 160 h 168"/>
              <a:gd name="T14" fmla="*/ 105 w 578"/>
              <a:gd name="T15" fmla="*/ 156 h 168"/>
              <a:gd name="T16" fmla="*/ 121 w 578"/>
              <a:gd name="T17" fmla="*/ 152 h 168"/>
              <a:gd name="T18" fmla="*/ 133 w 578"/>
              <a:gd name="T19" fmla="*/ 152 h 168"/>
              <a:gd name="T20" fmla="*/ 145 w 578"/>
              <a:gd name="T21" fmla="*/ 152 h 168"/>
              <a:gd name="T22" fmla="*/ 160 w 578"/>
              <a:gd name="T23" fmla="*/ 152 h 168"/>
              <a:gd name="T24" fmla="*/ 172 w 578"/>
              <a:gd name="T25" fmla="*/ 148 h 168"/>
              <a:gd name="T26" fmla="*/ 188 w 578"/>
              <a:gd name="T27" fmla="*/ 148 h 168"/>
              <a:gd name="T28" fmla="*/ 199 w 578"/>
              <a:gd name="T29" fmla="*/ 148 h 168"/>
              <a:gd name="T30" fmla="*/ 215 w 578"/>
              <a:gd name="T31" fmla="*/ 148 h 168"/>
              <a:gd name="T32" fmla="*/ 227 w 578"/>
              <a:gd name="T33" fmla="*/ 148 h 168"/>
              <a:gd name="T34" fmla="*/ 242 w 578"/>
              <a:gd name="T35" fmla="*/ 148 h 168"/>
              <a:gd name="T36" fmla="*/ 254 w 578"/>
              <a:gd name="T37" fmla="*/ 148 h 168"/>
              <a:gd name="T38" fmla="*/ 270 w 578"/>
              <a:gd name="T39" fmla="*/ 148 h 168"/>
              <a:gd name="T40" fmla="*/ 281 w 578"/>
              <a:gd name="T41" fmla="*/ 148 h 168"/>
              <a:gd name="T42" fmla="*/ 297 w 578"/>
              <a:gd name="T43" fmla="*/ 148 h 168"/>
              <a:gd name="T44" fmla="*/ 309 w 578"/>
              <a:gd name="T45" fmla="*/ 148 h 168"/>
              <a:gd name="T46" fmla="*/ 324 w 578"/>
              <a:gd name="T47" fmla="*/ 148 h 168"/>
              <a:gd name="T48" fmla="*/ 336 w 578"/>
              <a:gd name="T49" fmla="*/ 148 h 168"/>
              <a:gd name="T50" fmla="*/ 352 w 578"/>
              <a:gd name="T51" fmla="*/ 148 h 168"/>
              <a:gd name="T52" fmla="*/ 363 w 578"/>
              <a:gd name="T53" fmla="*/ 148 h 168"/>
              <a:gd name="T54" fmla="*/ 379 w 578"/>
              <a:gd name="T55" fmla="*/ 148 h 168"/>
              <a:gd name="T56" fmla="*/ 391 w 578"/>
              <a:gd name="T57" fmla="*/ 148 h 168"/>
              <a:gd name="T58" fmla="*/ 406 w 578"/>
              <a:gd name="T59" fmla="*/ 148 h 168"/>
              <a:gd name="T60" fmla="*/ 418 w 578"/>
              <a:gd name="T61" fmla="*/ 148 h 168"/>
              <a:gd name="T62" fmla="*/ 434 w 578"/>
              <a:gd name="T63" fmla="*/ 148 h 168"/>
              <a:gd name="T64" fmla="*/ 446 w 578"/>
              <a:gd name="T65" fmla="*/ 148 h 168"/>
              <a:gd name="T66" fmla="*/ 461 w 578"/>
              <a:gd name="T67" fmla="*/ 148 h 168"/>
              <a:gd name="T68" fmla="*/ 473 w 578"/>
              <a:gd name="T69" fmla="*/ 148 h 168"/>
              <a:gd name="T70" fmla="*/ 485 w 578"/>
              <a:gd name="T71" fmla="*/ 148 h 168"/>
              <a:gd name="T72" fmla="*/ 500 w 578"/>
              <a:gd name="T73" fmla="*/ 148 h 168"/>
              <a:gd name="T74" fmla="*/ 512 w 578"/>
              <a:gd name="T75" fmla="*/ 148 h 168"/>
              <a:gd name="T76" fmla="*/ 528 w 578"/>
              <a:gd name="T77" fmla="*/ 148 h 168"/>
              <a:gd name="T78" fmla="*/ 539 w 578"/>
              <a:gd name="T79" fmla="*/ 148 h 168"/>
              <a:gd name="T80" fmla="*/ 555 w 578"/>
              <a:gd name="T81" fmla="*/ 148 h 168"/>
              <a:gd name="T82" fmla="*/ 567 w 578"/>
              <a:gd name="T83" fmla="*/ 1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68">
                <a:moveTo>
                  <a:pt x="0" y="0"/>
                </a:moveTo>
                <a:lnTo>
                  <a:pt x="8" y="35"/>
                </a:lnTo>
                <a:lnTo>
                  <a:pt x="12" y="35"/>
                </a:lnTo>
                <a:lnTo>
                  <a:pt x="16" y="43"/>
                </a:lnTo>
                <a:lnTo>
                  <a:pt x="19" y="78"/>
                </a:lnTo>
                <a:lnTo>
                  <a:pt x="23" y="105"/>
                </a:lnTo>
                <a:lnTo>
                  <a:pt x="27" y="121"/>
                </a:lnTo>
                <a:lnTo>
                  <a:pt x="31" y="136"/>
                </a:lnTo>
                <a:lnTo>
                  <a:pt x="39" y="144"/>
                </a:lnTo>
                <a:lnTo>
                  <a:pt x="43" y="152"/>
                </a:lnTo>
                <a:lnTo>
                  <a:pt x="47" y="160"/>
                </a:lnTo>
                <a:lnTo>
                  <a:pt x="51" y="164"/>
                </a:lnTo>
                <a:lnTo>
                  <a:pt x="55" y="164"/>
                </a:lnTo>
                <a:lnTo>
                  <a:pt x="59" y="168"/>
                </a:lnTo>
                <a:lnTo>
                  <a:pt x="66" y="164"/>
                </a:lnTo>
                <a:lnTo>
                  <a:pt x="70" y="164"/>
                </a:lnTo>
                <a:lnTo>
                  <a:pt x="74" y="164"/>
                </a:lnTo>
                <a:lnTo>
                  <a:pt x="78" y="160"/>
                </a:lnTo>
                <a:lnTo>
                  <a:pt x="82" y="160"/>
                </a:lnTo>
                <a:lnTo>
                  <a:pt x="86" y="160"/>
                </a:lnTo>
                <a:lnTo>
                  <a:pt x="94" y="160"/>
                </a:lnTo>
                <a:lnTo>
                  <a:pt x="98" y="156"/>
                </a:lnTo>
                <a:lnTo>
                  <a:pt x="102" y="156"/>
                </a:lnTo>
                <a:lnTo>
                  <a:pt x="105" y="156"/>
                </a:lnTo>
                <a:lnTo>
                  <a:pt x="109" y="156"/>
                </a:lnTo>
                <a:lnTo>
                  <a:pt x="113" y="156"/>
                </a:lnTo>
                <a:lnTo>
                  <a:pt x="121" y="152"/>
                </a:lnTo>
                <a:lnTo>
                  <a:pt x="125" y="152"/>
                </a:lnTo>
                <a:lnTo>
                  <a:pt x="129" y="152"/>
                </a:lnTo>
                <a:lnTo>
                  <a:pt x="133" y="152"/>
                </a:lnTo>
                <a:lnTo>
                  <a:pt x="137" y="152"/>
                </a:lnTo>
                <a:lnTo>
                  <a:pt x="141" y="152"/>
                </a:lnTo>
                <a:lnTo>
                  <a:pt x="145" y="152"/>
                </a:lnTo>
                <a:lnTo>
                  <a:pt x="152" y="152"/>
                </a:lnTo>
                <a:lnTo>
                  <a:pt x="156" y="152"/>
                </a:lnTo>
                <a:lnTo>
                  <a:pt x="160" y="152"/>
                </a:lnTo>
                <a:lnTo>
                  <a:pt x="164" y="152"/>
                </a:lnTo>
                <a:lnTo>
                  <a:pt x="168" y="148"/>
                </a:lnTo>
                <a:lnTo>
                  <a:pt x="172" y="148"/>
                </a:lnTo>
                <a:lnTo>
                  <a:pt x="180" y="148"/>
                </a:lnTo>
                <a:lnTo>
                  <a:pt x="184" y="148"/>
                </a:lnTo>
                <a:lnTo>
                  <a:pt x="188" y="148"/>
                </a:lnTo>
                <a:lnTo>
                  <a:pt x="191" y="148"/>
                </a:lnTo>
                <a:lnTo>
                  <a:pt x="195" y="148"/>
                </a:lnTo>
                <a:lnTo>
                  <a:pt x="199" y="148"/>
                </a:lnTo>
                <a:lnTo>
                  <a:pt x="207" y="148"/>
                </a:lnTo>
                <a:lnTo>
                  <a:pt x="211" y="148"/>
                </a:lnTo>
                <a:lnTo>
                  <a:pt x="215" y="148"/>
                </a:lnTo>
                <a:lnTo>
                  <a:pt x="219" y="148"/>
                </a:lnTo>
                <a:lnTo>
                  <a:pt x="223" y="148"/>
                </a:lnTo>
                <a:lnTo>
                  <a:pt x="227" y="148"/>
                </a:lnTo>
                <a:lnTo>
                  <a:pt x="234" y="148"/>
                </a:lnTo>
                <a:lnTo>
                  <a:pt x="238" y="148"/>
                </a:lnTo>
                <a:lnTo>
                  <a:pt x="242" y="148"/>
                </a:lnTo>
                <a:lnTo>
                  <a:pt x="246" y="148"/>
                </a:lnTo>
                <a:lnTo>
                  <a:pt x="250" y="148"/>
                </a:lnTo>
                <a:lnTo>
                  <a:pt x="254" y="148"/>
                </a:lnTo>
                <a:lnTo>
                  <a:pt x="258" y="148"/>
                </a:lnTo>
                <a:lnTo>
                  <a:pt x="266" y="148"/>
                </a:lnTo>
                <a:lnTo>
                  <a:pt x="270" y="148"/>
                </a:lnTo>
                <a:lnTo>
                  <a:pt x="274" y="148"/>
                </a:lnTo>
                <a:lnTo>
                  <a:pt x="277" y="148"/>
                </a:lnTo>
                <a:lnTo>
                  <a:pt x="281" y="148"/>
                </a:lnTo>
                <a:lnTo>
                  <a:pt x="285" y="148"/>
                </a:lnTo>
                <a:lnTo>
                  <a:pt x="293" y="148"/>
                </a:lnTo>
                <a:lnTo>
                  <a:pt x="297" y="148"/>
                </a:lnTo>
                <a:lnTo>
                  <a:pt x="301" y="148"/>
                </a:lnTo>
                <a:lnTo>
                  <a:pt x="305" y="148"/>
                </a:lnTo>
                <a:lnTo>
                  <a:pt x="309" y="148"/>
                </a:lnTo>
                <a:lnTo>
                  <a:pt x="313" y="148"/>
                </a:lnTo>
                <a:lnTo>
                  <a:pt x="320" y="148"/>
                </a:lnTo>
                <a:lnTo>
                  <a:pt x="324" y="148"/>
                </a:lnTo>
                <a:lnTo>
                  <a:pt x="328" y="148"/>
                </a:lnTo>
                <a:lnTo>
                  <a:pt x="332" y="148"/>
                </a:lnTo>
                <a:lnTo>
                  <a:pt x="336" y="148"/>
                </a:lnTo>
                <a:lnTo>
                  <a:pt x="340" y="148"/>
                </a:lnTo>
                <a:lnTo>
                  <a:pt x="348" y="148"/>
                </a:lnTo>
                <a:lnTo>
                  <a:pt x="352" y="148"/>
                </a:lnTo>
                <a:lnTo>
                  <a:pt x="356" y="148"/>
                </a:lnTo>
                <a:lnTo>
                  <a:pt x="360" y="148"/>
                </a:lnTo>
                <a:lnTo>
                  <a:pt x="363" y="148"/>
                </a:lnTo>
                <a:lnTo>
                  <a:pt x="367" y="148"/>
                </a:lnTo>
                <a:lnTo>
                  <a:pt x="371" y="148"/>
                </a:lnTo>
                <a:lnTo>
                  <a:pt x="379" y="148"/>
                </a:lnTo>
                <a:lnTo>
                  <a:pt x="383" y="148"/>
                </a:lnTo>
                <a:lnTo>
                  <a:pt x="387" y="148"/>
                </a:lnTo>
                <a:lnTo>
                  <a:pt x="391" y="148"/>
                </a:lnTo>
                <a:lnTo>
                  <a:pt x="395" y="148"/>
                </a:lnTo>
                <a:lnTo>
                  <a:pt x="399" y="148"/>
                </a:lnTo>
                <a:lnTo>
                  <a:pt x="406" y="148"/>
                </a:lnTo>
                <a:lnTo>
                  <a:pt x="410" y="148"/>
                </a:lnTo>
                <a:lnTo>
                  <a:pt x="414" y="148"/>
                </a:lnTo>
                <a:lnTo>
                  <a:pt x="418" y="148"/>
                </a:lnTo>
                <a:lnTo>
                  <a:pt x="422" y="148"/>
                </a:lnTo>
                <a:lnTo>
                  <a:pt x="426" y="148"/>
                </a:lnTo>
                <a:lnTo>
                  <a:pt x="434" y="148"/>
                </a:lnTo>
                <a:lnTo>
                  <a:pt x="438" y="148"/>
                </a:lnTo>
                <a:lnTo>
                  <a:pt x="442" y="148"/>
                </a:lnTo>
                <a:lnTo>
                  <a:pt x="446" y="148"/>
                </a:lnTo>
                <a:lnTo>
                  <a:pt x="449" y="148"/>
                </a:lnTo>
                <a:lnTo>
                  <a:pt x="453" y="148"/>
                </a:lnTo>
                <a:lnTo>
                  <a:pt x="461" y="148"/>
                </a:lnTo>
                <a:lnTo>
                  <a:pt x="465" y="148"/>
                </a:lnTo>
                <a:lnTo>
                  <a:pt x="469" y="148"/>
                </a:lnTo>
                <a:lnTo>
                  <a:pt x="473" y="148"/>
                </a:lnTo>
                <a:lnTo>
                  <a:pt x="477" y="148"/>
                </a:lnTo>
                <a:lnTo>
                  <a:pt x="481" y="148"/>
                </a:lnTo>
                <a:lnTo>
                  <a:pt x="485" y="148"/>
                </a:lnTo>
                <a:lnTo>
                  <a:pt x="492" y="148"/>
                </a:lnTo>
                <a:lnTo>
                  <a:pt x="496" y="148"/>
                </a:lnTo>
                <a:lnTo>
                  <a:pt x="500" y="148"/>
                </a:lnTo>
                <a:lnTo>
                  <a:pt x="504" y="148"/>
                </a:lnTo>
                <a:lnTo>
                  <a:pt x="508" y="148"/>
                </a:lnTo>
                <a:lnTo>
                  <a:pt x="512" y="148"/>
                </a:lnTo>
                <a:lnTo>
                  <a:pt x="520" y="148"/>
                </a:lnTo>
                <a:lnTo>
                  <a:pt x="524" y="148"/>
                </a:lnTo>
                <a:lnTo>
                  <a:pt x="528" y="148"/>
                </a:lnTo>
                <a:lnTo>
                  <a:pt x="532" y="148"/>
                </a:lnTo>
                <a:lnTo>
                  <a:pt x="535" y="148"/>
                </a:lnTo>
                <a:lnTo>
                  <a:pt x="539" y="148"/>
                </a:lnTo>
                <a:lnTo>
                  <a:pt x="547" y="148"/>
                </a:lnTo>
                <a:lnTo>
                  <a:pt x="551" y="148"/>
                </a:lnTo>
                <a:lnTo>
                  <a:pt x="555" y="148"/>
                </a:lnTo>
                <a:lnTo>
                  <a:pt x="559" y="148"/>
                </a:lnTo>
                <a:lnTo>
                  <a:pt x="563" y="148"/>
                </a:lnTo>
                <a:lnTo>
                  <a:pt x="567" y="148"/>
                </a:lnTo>
                <a:lnTo>
                  <a:pt x="575" y="148"/>
                </a:lnTo>
                <a:lnTo>
                  <a:pt x="578" y="14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7" name="Freeform 136"/>
          <p:cNvSpPr>
            <a:spLocks/>
          </p:cNvSpPr>
          <p:nvPr/>
        </p:nvSpPr>
        <p:spPr bwMode="auto">
          <a:xfrm>
            <a:off x="5942013" y="3302001"/>
            <a:ext cx="912813" cy="514350"/>
          </a:xfrm>
          <a:custGeom>
            <a:avLst/>
            <a:gdLst>
              <a:gd name="T0" fmla="*/ 8 w 575"/>
              <a:gd name="T1" fmla="*/ 156 h 324"/>
              <a:gd name="T2" fmla="*/ 20 w 575"/>
              <a:gd name="T3" fmla="*/ 156 h 324"/>
              <a:gd name="T4" fmla="*/ 36 w 575"/>
              <a:gd name="T5" fmla="*/ 156 h 324"/>
              <a:gd name="T6" fmla="*/ 47 w 575"/>
              <a:gd name="T7" fmla="*/ 148 h 324"/>
              <a:gd name="T8" fmla="*/ 63 w 575"/>
              <a:gd name="T9" fmla="*/ 117 h 324"/>
              <a:gd name="T10" fmla="*/ 75 w 575"/>
              <a:gd name="T11" fmla="*/ 0 h 324"/>
              <a:gd name="T12" fmla="*/ 90 w 575"/>
              <a:gd name="T13" fmla="*/ 105 h 324"/>
              <a:gd name="T14" fmla="*/ 102 w 575"/>
              <a:gd name="T15" fmla="*/ 238 h 324"/>
              <a:gd name="T16" fmla="*/ 118 w 575"/>
              <a:gd name="T17" fmla="*/ 199 h 324"/>
              <a:gd name="T18" fmla="*/ 129 w 575"/>
              <a:gd name="T19" fmla="*/ 164 h 324"/>
              <a:gd name="T20" fmla="*/ 145 w 575"/>
              <a:gd name="T21" fmla="*/ 172 h 324"/>
              <a:gd name="T22" fmla="*/ 157 w 575"/>
              <a:gd name="T23" fmla="*/ 199 h 324"/>
              <a:gd name="T24" fmla="*/ 172 w 575"/>
              <a:gd name="T25" fmla="*/ 238 h 324"/>
              <a:gd name="T26" fmla="*/ 184 w 575"/>
              <a:gd name="T27" fmla="*/ 195 h 324"/>
              <a:gd name="T28" fmla="*/ 200 w 575"/>
              <a:gd name="T29" fmla="*/ 148 h 324"/>
              <a:gd name="T30" fmla="*/ 211 w 575"/>
              <a:gd name="T31" fmla="*/ 152 h 324"/>
              <a:gd name="T32" fmla="*/ 227 w 575"/>
              <a:gd name="T33" fmla="*/ 148 h 324"/>
              <a:gd name="T34" fmla="*/ 239 w 575"/>
              <a:gd name="T35" fmla="*/ 129 h 324"/>
              <a:gd name="T36" fmla="*/ 254 w 575"/>
              <a:gd name="T37" fmla="*/ 86 h 324"/>
              <a:gd name="T38" fmla="*/ 266 w 575"/>
              <a:gd name="T39" fmla="*/ 82 h 324"/>
              <a:gd name="T40" fmla="*/ 282 w 575"/>
              <a:gd name="T41" fmla="*/ 164 h 324"/>
              <a:gd name="T42" fmla="*/ 294 w 575"/>
              <a:gd name="T43" fmla="*/ 164 h 324"/>
              <a:gd name="T44" fmla="*/ 309 w 575"/>
              <a:gd name="T45" fmla="*/ 168 h 324"/>
              <a:gd name="T46" fmla="*/ 321 w 575"/>
              <a:gd name="T47" fmla="*/ 199 h 324"/>
              <a:gd name="T48" fmla="*/ 337 w 575"/>
              <a:gd name="T49" fmla="*/ 313 h 324"/>
              <a:gd name="T50" fmla="*/ 348 w 575"/>
              <a:gd name="T51" fmla="*/ 230 h 324"/>
              <a:gd name="T52" fmla="*/ 360 w 575"/>
              <a:gd name="T53" fmla="*/ 90 h 324"/>
              <a:gd name="T54" fmla="*/ 376 w 575"/>
              <a:gd name="T55" fmla="*/ 74 h 324"/>
              <a:gd name="T56" fmla="*/ 387 w 575"/>
              <a:gd name="T57" fmla="*/ 62 h 324"/>
              <a:gd name="T58" fmla="*/ 403 w 575"/>
              <a:gd name="T59" fmla="*/ 164 h 324"/>
              <a:gd name="T60" fmla="*/ 415 w 575"/>
              <a:gd name="T61" fmla="*/ 164 h 324"/>
              <a:gd name="T62" fmla="*/ 430 w 575"/>
              <a:gd name="T63" fmla="*/ 160 h 324"/>
              <a:gd name="T64" fmla="*/ 442 w 575"/>
              <a:gd name="T65" fmla="*/ 180 h 324"/>
              <a:gd name="T66" fmla="*/ 458 w 575"/>
              <a:gd name="T67" fmla="*/ 266 h 324"/>
              <a:gd name="T68" fmla="*/ 469 w 575"/>
              <a:gd name="T69" fmla="*/ 289 h 324"/>
              <a:gd name="T70" fmla="*/ 485 w 575"/>
              <a:gd name="T71" fmla="*/ 94 h 324"/>
              <a:gd name="T72" fmla="*/ 497 w 575"/>
              <a:gd name="T73" fmla="*/ 82 h 324"/>
              <a:gd name="T74" fmla="*/ 512 w 575"/>
              <a:gd name="T75" fmla="*/ 133 h 324"/>
              <a:gd name="T76" fmla="*/ 524 w 575"/>
              <a:gd name="T77" fmla="*/ 141 h 324"/>
              <a:gd name="T78" fmla="*/ 540 w 575"/>
              <a:gd name="T79" fmla="*/ 117 h 324"/>
              <a:gd name="T80" fmla="*/ 552 w 575"/>
              <a:gd name="T81" fmla="*/ 70 h 324"/>
              <a:gd name="T82" fmla="*/ 567 w 575"/>
              <a:gd name="T83" fmla="*/ 10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24">
                <a:moveTo>
                  <a:pt x="0" y="156"/>
                </a:moveTo>
                <a:lnTo>
                  <a:pt x="4" y="156"/>
                </a:lnTo>
                <a:lnTo>
                  <a:pt x="8" y="156"/>
                </a:lnTo>
                <a:lnTo>
                  <a:pt x="12" y="156"/>
                </a:lnTo>
                <a:lnTo>
                  <a:pt x="16" y="156"/>
                </a:lnTo>
                <a:lnTo>
                  <a:pt x="20" y="156"/>
                </a:lnTo>
                <a:lnTo>
                  <a:pt x="28" y="156"/>
                </a:lnTo>
                <a:lnTo>
                  <a:pt x="32" y="156"/>
                </a:lnTo>
                <a:lnTo>
                  <a:pt x="36" y="156"/>
                </a:lnTo>
                <a:lnTo>
                  <a:pt x="40" y="156"/>
                </a:lnTo>
                <a:lnTo>
                  <a:pt x="43" y="152"/>
                </a:lnTo>
                <a:lnTo>
                  <a:pt x="47" y="148"/>
                </a:lnTo>
                <a:lnTo>
                  <a:pt x="55" y="144"/>
                </a:lnTo>
                <a:lnTo>
                  <a:pt x="59" y="133"/>
                </a:lnTo>
                <a:lnTo>
                  <a:pt x="63" y="117"/>
                </a:lnTo>
                <a:lnTo>
                  <a:pt x="67" y="86"/>
                </a:lnTo>
                <a:lnTo>
                  <a:pt x="71" y="43"/>
                </a:lnTo>
                <a:lnTo>
                  <a:pt x="75" y="0"/>
                </a:lnTo>
                <a:lnTo>
                  <a:pt x="83" y="4"/>
                </a:lnTo>
                <a:lnTo>
                  <a:pt x="86" y="43"/>
                </a:lnTo>
                <a:lnTo>
                  <a:pt x="90" y="105"/>
                </a:lnTo>
                <a:lnTo>
                  <a:pt x="94" y="176"/>
                </a:lnTo>
                <a:lnTo>
                  <a:pt x="98" y="227"/>
                </a:lnTo>
                <a:lnTo>
                  <a:pt x="102" y="238"/>
                </a:lnTo>
                <a:lnTo>
                  <a:pt x="110" y="230"/>
                </a:lnTo>
                <a:lnTo>
                  <a:pt x="114" y="219"/>
                </a:lnTo>
                <a:lnTo>
                  <a:pt x="118" y="199"/>
                </a:lnTo>
                <a:lnTo>
                  <a:pt x="122" y="180"/>
                </a:lnTo>
                <a:lnTo>
                  <a:pt x="126" y="168"/>
                </a:lnTo>
                <a:lnTo>
                  <a:pt x="129" y="164"/>
                </a:lnTo>
                <a:lnTo>
                  <a:pt x="133" y="164"/>
                </a:lnTo>
                <a:lnTo>
                  <a:pt x="141" y="168"/>
                </a:lnTo>
                <a:lnTo>
                  <a:pt x="145" y="172"/>
                </a:lnTo>
                <a:lnTo>
                  <a:pt x="149" y="180"/>
                </a:lnTo>
                <a:lnTo>
                  <a:pt x="153" y="187"/>
                </a:lnTo>
                <a:lnTo>
                  <a:pt x="157" y="199"/>
                </a:lnTo>
                <a:lnTo>
                  <a:pt x="161" y="211"/>
                </a:lnTo>
                <a:lnTo>
                  <a:pt x="168" y="227"/>
                </a:lnTo>
                <a:lnTo>
                  <a:pt x="172" y="238"/>
                </a:lnTo>
                <a:lnTo>
                  <a:pt x="176" y="234"/>
                </a:lnTo>
                <a:lnTo>
                  <a:pt x="180" y="223"/>
                </a:lnTo>
                <a:lnTo>
                  <a:pt x="184" y="195"/>
                </a:lnTo>
                <a:lnTo>
                  <a:pt x="188" y="168"/>
                </a:lnTo>
                <a:lnTo>
                  <a:pt x="196" y="152"/>
                </a:lnTo>
                <a:lnTo>
                  <a:pt x="200" y="148"/>
                </a:lnTo>
                <a:lnTo>
                  <a:pt x="204" y="148"/>
                </a:lnTo>
                <a:lnTo>
                  <a:pt x="208" y="152"/>
                </a:lnTo>
                <a:lnTo>
                  <a:pt x="211" y="152"/>
                </a:lnTo>
                <a:lnTo>
                  <a:pt x="215" y="148"/>
                </a:lnTo>
                <a:lnTo>
                  <a:pt x="223" y="148"/>
                </a:lnTo>
                <a:lnTo>
                  <a:pt x="227" y="148"/>
                </a:lnTo>
                <a:lnTo>
                  <a:pt x="231" y="144"/>
                </a:lnTo>
                <a:lnTo>
                  <a:pt x="235" y="137"/>
                </a:lnTo>
                <a:lnTo>
                  <a:pt x="239" y="129"/>
                </a:lnTo>
                <a:lnTo>
                  <a:pt x="243" y="121"/>
                </a:lnTo>
                <a:lnTo>
                  <a:pt x="247" y="105"/>
                </a:lnTo>
                <a:lnTo>
                  <a:pt x="254" y="86"/>
                </a:lnTo>
                <a:lnTo>
                  <a:pt x="258" y="74"/>
                </a:lnTo>
                <a:lnTo>
                  <a:pt x="262" y="70"/>
                </a:lnTo>
                <a:lnTo>
                  <a:pt x="266" y="82"/>
                </a:lnTo>
                <a:lnTo>
                  <a:pt x="270" y="109"/>
                </a:lnTo>
                <a:lnTo>
                  <a:pt x="274" y="137"/>
                </a:lnTo>
                <a:lnTo>
                  <a:pt x="282" y="164"/>
                </a:lnTo>
                <a:lnTo>
                  <a:pt x="286" y="168"/>
                </a:lnTo>
                <a:lnTo>
                  <a:pt x="290" y="168"/>
                </a:lnTo>
                <a:lnTo>
                  <a:pt x="294" y="164"/>
                </a:lnTo>
                <a:lnTo>
                  <a:pt x="297" y="164"/>
                </a:lnTo>
                <a:lnTo>
                  <a:pt x="301" y="164"/>
                </a:lnTo>
                <a:lnTo>
                  <a:pt x="309" y="168"/>
                </a:lnTo>
                <a:lnTo>
                  <a:pt x="313" y="172"/>
                </a:lnTo>
                <a:lnTo>
                  <a:pt x="317" y="184"/>
                </a:lnTo>
                <a:lnTo>
                  <a:pt x="321" y="199"/>
                </a:lnTo>
                <a:lnTo>
                  <a:pt x="325" y="227"/>
                </a:lnTo>
                <a:lnTo>
                  <a:pt x="329" y="270"/>
                </a:lnTo>
                <a:lnTo>
                  <a:pt x="337" y="313"/>
                </a:lnTo>
                <a:lnTo>
                  <a:pt x="340" y="316"/>
                </a:lnTo>
                <a:lnTo>
                  <a:pt x="344" y="281"/>
                </a:lnTo>
                <a:lnTo>
                  <a:pt x="348" y="230"/>
                </a:lnTo>
                <a:lnTo>
                  <a:pt x="352" y="164"/>
                </a:lnTo>
                <a:lnTo>
                  <a:pt x="356" y="109"/>
                </a:lnTo>
                <a:lnTo>
                  <a:pt x="360" y="90"/>
                </a:lnTo>
                <a:lnTo>
                  <a:pt x="368" y="98"/>
                </a:lnTo>
                <a:lnTo>
                  <a:pt x="372" y="90"/>
                </a:lnTo>
                <a:lnTo>
                  <a:pt x="376" y="74"/>
                </a:lnTo>
                <a:lnTo>
                  <a:pt x="380" y="55"/>
                </a:lnTo>
                <a:lnTo>
                  <a:pt x="383" y="47"/>
                </a:lnTo>
                <a:lnTo>
                  <a:pt x="387" y="62"/>
                </a:lnTo>
                <a:lnTo>
                  <a:pt x="395" y="94"/>
                </a:lnTo>
                <a:lnTo>
                  <a:pt x="399" y="133"/>
                </a:lnTo>
                <a:lnTo>
                  <a:pt x="403" y="164"/>
                </a:lnTo>
                <a:lnTo>
                  <a:pt x="407" y="176"/>
                </a:lnTo>
                <a:lnTo>
                  <a:pt x="411" y="168"/>
                </a:lnTo>
                <a:lnTo>
                  <a:pt x="415" y="164"/>
                </a:lnTo>
                <a:lnTo>
                  <a:pt x="423" y="160"/>
                </a:lnTo>
                <a:lnTo>
                  <a:pt x="426" y="160"/>
                </a:lnTo>
                <a:lnTo>
                  <a:pt x="430" y="160"/>
                </a:lnTo>
                <a:lnTo>
                  <a:pt x="434" y="164"/>
                </a:lnTo>
                <a:lnTo>
                  <a:pt x="438" y="168"/>
                </a:lnTo>
                <a:lnTo>
                  <a:pt x="442" y="180"/>
                </a:lnTo>
                <a:lnTo>
                  <a:pt x="450" y="195"/>
                </a:lnTo>
                <a:lnTo>
                  <a:pt x="454" y="223"/>
                </a:lnTo>
                <a:lnTo>
                  <a:pt x="458" y="266"/>
                </a:lnTo>
                <a:lnTo>
                  <a:pt x="462" y="316"/>
                </a:lnTo>
                <a:lnTo>
                  <a:pt x="466" y="324"/>
                </a:lnTo>
                <a:lnTo>
                  <a:pt x="469" y="289"/>
                </a:lnTo>
                <a:lnTo>
                  <a:pt x="473" y="230"/>
                </a:lnTo>
                <a:lnTo>
                  <a:pt x="481" y="160"/>
                </a:lnTo>
                <a:lnTo>
                  <a:pt x="485" y="94"/>
                </a:lnTo>
                <a:lnTo>
                  <a:pt x="489" y="70"/>
                </a:lnTo>
                <a:lnTo>
                  <a:pt x="493" y="78"/>
                </a:lnTo>
                <a:lnTo>
                  <a:pt x="497" y="82"/>
                </a:lnTo>
                <a:lnTo>
                  <a:pt x="501" y="98"/>
                </a:lnTo>
                <a:lnTo>
                  <a:pt x="509" y="113"/>
                </a:lnTo>
                <a:lnTo>
                  <a:pt x="512" y="133"/>
                </a:lnTo>
                <a:lnTo>
                  <a:pt x="516" y="144"/>
                </a:lnTo>
                <a:lnTo>
                  <a:pt x="520" y="144"/>
                </a:lnTo>
                <a:lnTo>
                  <a:pt x="524" y="141"/>
                </a:lnTo>
                <a:lnTo>
                  <a:pt x="528" y="137"/>
                </a:lnTo>
                <a:lnTo>
                  <a:pt x="536" y="129"/>
                </a:lnTo>
                <a:lnTo>
                  <a:pt x="540" y="117"/>
                </a:lnTo>
                <a:lnTo>
                  <a:pt x="544" y="101"/>
                </a:lnTo>
                <a:lnTo>
                  <a:pt x="548" y="86"/>
                </a:lnTo>
                <a:lnTo>
                  <a:pt x="552" y="70"/>
                </a:lnTo>
                <a:lnTo>
                  <a:pt x="555" y="66"/>
                </a:lnTo>
                <a:lnTo>
                  <a:pt x="563" y="82"/>
                </a:lnTo>
                <a:lnTo>
                  <a:pt x="567" y="109"/>
                </a:lnTo>
                <a:lnTo>
                  <a:pt x="571" y="141"/>
                </a:lnTo>
                <a:lnTo>
                  <a:pt x="575" y="16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8" name="Freeform 137"/>
          <p:cNvSpPr>
            <a:spLocks/>
          </p:cNvSpPr>
          <p:nvPr/>
        </p:nvSpPr>
        <p:spPr bwMode="auto">
          <a:xfrm>
            <a:off x="6854826" y="3568701"/>
            <a:ext cx="25400" cy="6350"/>
          </a:xfrm>
          <a:custGeom>
            <a:avLst/>
            <a:gdLst>
              <a:gd name="T0" fmla="*/ 0 w 16"/>
              <a:gd name="T1" fmla="*/ 0 h 4"/>
              <a:gd name="T2" fmla="*/ 4 w 16"/>
              <a:gd name="T3" fmla="*/ 4 h 4"/>
              <a:gd name="T4" fmla="*/ 8 w 16"/>
              <a:gd name="T5" fmla="*/ 4 h 4"/>
              <a:gd name="T6" fmla="*/ 16 w 16"/>
              <a:gd name="T7" fmla="*/ 0 h 4"/>
            </a:gdLst>
            <a:ahLst/>
            <a:cxnLst>
              <a:cxn ang="0">
                <a:pos x="T0" y="T1"/>
              </a:cxn>
              <a:cxn ang="0">
                <a:pos x="T2" y="T3"/>
              </a:cxn>
              <a:cxn ang="0">
                <a:pos x="T4" y="T5"/>
              </a:cxn>
              <a:cxn ang="0">
                <a:pos x="T6" y="T7"/>
              </a:cxn>
            </a:cxnLst>
            <a:rect l="0" t="0" r="r" b="b"/>
            <a:pathLst>
              <a:path w="16" h="4">
                <a:moveTo>
                  <a:pt x="0" y="0"/>
                </a:moveTo>
                <a:lnTo>
                  <a:pt x="4" y="4"/>
                </a:lnTo>
                <a:lnTo>
                  <a:pt x="8" y="4"/>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9" name="Freeform 138"/>
          <p:cNvSpPr>
            <a:spLocks/>
          </p:cNvSpPr>
          <p:nvPr/>
        </p:nvSpPr>
        <p:spPr bwMode="auto">
          <a:xfrm>
            <a:off x="3200401" y="3543301"/>
            <a:ext cx="911225" cy="6350"/>
          </a:xfrm>
          <a:custGeom>
            <a:avLst/>
            <a:gdLst>
              <a:gd name="T0" fmla="*/ 8 w 574"/>
              <a:gd name="T1" fmla="*/ 0 h 4"/>
              <a:gd name="T2" fmla="*/ 19 w 574"/>
              <a:gd name="T3" fmla="*/ 4 h 4"/>
              <a:gd name="T4" fmla="*/ 35 w 574"/>
              <a:gd name="T5" fmla="*/ 4 h 4"/>
              <a:gd name="T6" fmla="*/ 47 w 574"/>
              <a:gd name="T7" fmla="*/ 4 h 4"/>
              <a:gd name="T8" fmla="*/ 62 w 574"/>
              <a:gd name="T9" fmla="*/ 4 h 4"/>
              <a:gd name="T10" fmla="*/ 74 w 574"/>
              <a:gd name="T11" fmla="*/ 4 h 4"/>
              <a:gd name="T12" fmla="*/ 90 w 574"/>
              <a:gd name="T13" fmla="*/ 4 h 4"/>
              <a:gd name="T14" fmla="*/ 101 w 574"/>
              <a:gd name="T15" fmla="*/ 4 h 4"/>
              <a:gd name="T16" fmla="*/ 117 w 574"/>
              <a:gd name="T17" fmla="*/ 4 h 4"/>
              <a:gd name="T18" fmla="*/ 129 w 574"/>
              <a:gd name="T19" fmla="*/ 4 h 4"/>
              <a:gd name="T20" fmla="*/ 144 w 574"/>
              <a:gd name="T21" fmla="*/ 4 h 4"/>
              <a:gd name="T22" fmla="*/ 156 w 574"/>
              <a:gd name="T23" fmla="*/ 4 h 4"/>
              <a:gd name="T24" fmla="*/ 172 w 574"/>
              <a:gd name="T25" fmla="*/ 4 h 4"/>
              <a:gd name="T26" fmla="*/ 183 w 574"/>
              <a:gd name="T27" fmla="*/ 4 h 4"/>
              <a:gd name="T28" fmla="*/ 199 w 574"/>
              <a:gd name="T29" fmla="*/ 4 h 4"/>
              <a:gd name="T30" fmla="*/ 211 w 574"/>
              <a:gd name="T31" fmla="*/ 4 h 4"/>
              <a:gd name="T32" fmla="*/ 226 w 574"/>
              <a:gd name="T33" fmla="*/ 4 h 4"/>
              <a:gd name="T34" fmla="*/ 238 w 574"/>
              <a:gd name="T35" fmla="*/ 4 h 4"/>
              <a:gd name="T36" fmla="*/ 254 w 574"/>
              <a:gd name="T37" fmla="*/ 4 h 4"/>
              <a:gd name="T38" fmla="*/ 266 w 574"/>
              <a:gd name="T39" fmla="*/ 4 h 4"/>
              <a:gd name="T40" fmla="*/ 281 w 574"/>
              <a:gd name="T41" fmla="*/ 4 h 4"/>
              <a:gd name="T42" fmla="*/ 293 w 574"/>
              <a:gd name="T43" fmla="*/ 4 h 4"/>
              <a:gd name="T44" fmla="*/ 309 w 574"/>
              <a:gd name="T45" fmla="*/ 4 h 4"/>
              <a:gd name="T46" fmla="*/ 320 w 574"/>
              <a:gd name="T47" fmla="*/ 4 h 4"/>
              <a:gd name="T48" fmla="*/ 336 w 574"/>
              <a:gd name="T49" fmla="*/ 4 h 4"/>
              <a:gd name="T50" fmla="*/ 348 w 574"/>
              <a:gd name="T51" fmla="*/ 4 h 4"/>
              <a:gd name="T52" fmla="*/ 359 w 574"/>
              <a:gd name="T53" fmla="*/ 4 h 4"/>
              <a:gd name="T54" fmla="*/ 375 w 574"/>
              <a:gd name="T55" fmla="*/ 4 h 4"/>
              <a:gd name="T56" fmla="*/ 387 w 574"/>
              <a:gd name="T57" fmla="*/ 4 h 4"/>
              <a:gd name="T58" fmla="*/ 402 w 574"/>
              <a:gd name="T59" fmla="*/ 4 h 4"/>
              <a:gd name="T60" fmla="*/ 414 w 574"/>
              <a:gd name="T61" fmla="*/ 4 h 4"/>
              <a:gd name="T62" fmla="*/ 430 w 574"/>
              <a:gd name="T63" fmla="*/ 4 h 4"/>
              <a:gd name="T64" fmla="*/ 441 w 574"/>
              <a:gd name="T65" fmla="*/ 4 h 4"/>
              <a:gd name="T66" fmla="*/ 457 w 574"/>
              <a:gd name="T67" fmla="*/ 4 h 4"/>
              <a:gd name="T68" fmla="*/ 469 w 574"/>
              <a:gd name="T69" fmla="*/ 4 h 4"/>
              <a:gd name="T70" fmla="*/ 484 w 574"/>
              <a:gd name="T71" fmla="*/ 4 h 4"/>
              <a:gd name="T72" fmla="*/ 496 w 574"/>
              <a:gd name="T73" fmla="*/ 4 h 4"/>
              <a:gd name="T74" fmla="*/ 512 w 574"/>
              <a:gd name="T75" fmla="*/ 4 h 4"/>
              <a:gd name="T76" fmla="*/ 524 w 574"/>
              <a:gd name="T77" fmla="*/ 4 h 4"/>
              <a:gd name="T78" fmla="*/ 539 w 574"/>
              <a:gd name="T79" fmla="*/ 4 h 4"/>
              <a:gd name="T80" fmla="*/ 551 w 574"/>
              <a:gd name="T81" fmla="*/ 4 h 4"/>
              <a:gd name="T82" fmla="*/ 567 w 574"/>
              <a:gd name="T8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
                <a:moveTo>
                  <a:pt x="0" y="0"/>
                </a:moveTo>
                <a:lnTo>
                  <a:pt x="4" y="0"/>
                </a:lnTo>
                <a:lnTo>
                  <a:pt x="8" y="0"/>
                </a:lnTo>
                <a:lnTo>
                  <a:pt x="12" y="0"/>
                </a:lnTo>
                <a:lnTo>
                  <a:pt x="15" y="4"/>
                </a:lnTo>
                <a:lnTo>
                  <a:pt x="19" y="4"/>
                </a:lnTo>
                <a:lnTo>
                  <a:pt x="27" y="4"/>
                </a:lnTo>
                <a:lnTo>
                  <a:pt x="31" y="4"/>
                </a:lnTo>
                <a:lnTo>
                  <a:pt x="35" y="4"/>
                </a:lnTo>
                <a:lnTo>
                  <a:pt x="39" y="4"/>
                </a:lnTo>
                <a:lnTo>
                  <a:pt x="43" y="4"/>
                </a:lnTo>
                <a:lnTo>
                  <a:pt x="47" y="4"/>
                </a:lnTo>
                <a:lnTo>
                  <a:pt x="55" y="4"/>
                </a:lnTo>
                <a:lnTo>
                  <a:pt x="58" y="4"/>
                </a:lnTo>
                <a:lnTo>
                  <a:pt x="62" y="4"/>
                </a:lnTo>
                <a:lnTo>
                  <a:pt x="66" y="4"/>
                </a:lnTo>
                <a:lnTo>
                  <a:pt x="70" y="4"/>
                </a:lnTo>
                <a:lnTo>
                  <a:pt x="74" y="4"/>
                </a:lnTo>
                <a:lnTo>
                  <a:pt x="82" y="4"/>
                </a:lnTo>
                <a:lnTo>
                  <a:pt x="86" y="4"/>
                </a:lnTo>
                <a:lnTo>
                  <a:pt x="90" y="4"/>
                </a:lnTo>
                <a:lnTo>
                  <a:pt x="94" y="4"/>
                </a:lnTo>
                <a:lnTo>
                  <a:pt x="97" y="4"/>
                </a:lnTo>
                <a:lnTo>
                  <a:pt x="101" y="4"/>
                </a:lnTo>
                <a:lnTo>
                  <a:pt x="109" y="4"/>
                </a:lnTo>
                <a:lnTo>
                  <a:pt x="113" y="4"/>
                </a:lnTo>
                <a:lnTo>
                  <a:pt x="117" y="4"/>
                </a:lnTo>
                <a:lnTo>
                  <a:pt x="121" y="4"/>
                </a:lnTo>
                <a:lnTo>
                  <a:pt x="125" y="4"/>
                </a:lnTo>
                <a:lnTo>
                  <a:pt x="129" y="4"/>
                </a:lnTo>
                <a:lnTo>
                  <a:pt x="133" y="4"/>
                </a:lnTo>
                <a:lnTo>
                  <a:pt x="140" y="4"/>
                </a:lnTo>
                <a:lnTo>
                  <a:pt x="144" y="4"/>
                </a:lnTo>
                <a:lnTo>
                  <a:pt x="148" y="4"/>
                </a:lnTo>
                <a:lnTo>
                  <a:pt x="152" y="4"/>
                </a:lnTo>
                <a:lnTo>
                  <a:pt x="156" y="4"/>
                </a:lnTo>
                <a:lnTo>
                  <a:pt x="160" y="4"/>
                </a:lnTo>
                <a:lnTo>
                  <a:pt x="168" y="4"/>
                </a:lnTo>
                <a:lnTo>
                  <a:pt x="172" y="4"/>
                </a:lnTo>
                <a:lnTo>
                  <a:pt x="176" y="4"/>
                </a:lnTo>
                <a:lnTo>
                  <a:pt x="180" y="4"/>
                </a:lnTo>
                <a:lnTo>
                  <a:pt x="183" y="4"/>
                </a:lnTo>
                <a:lnTo>
                  <a:pt x="187" y="4"/>
                </a:lnTo>
                <a:lnTo>
                  <a:pt x="195" y="4"/>
                </a:lnTo>
                <a:lnTo>
                  <a:pt x="199" y="4"/>
                </a:lnTo>
                <a:lnTo>
                  <a:pt x="203" y="4"/>
                </a:lnTo>
                <a:lnTo>
                  <a:pt x="207" y="4"/>
                </a:lnTo>
                <a:lnTo>
                  <a:pt x="211" y="4"/>
                </a:lnTo>
                <a:lnTo>
                  <a:pt x="215" y="4"/>
                </a:lnTo>
                <a:lnTo>
                  <a:pt x="223" y="4"/>
                </a:lnTo>
                <a:lnTo>
                  <a:pt x="226" y="4"/>
                </a:lnTo>
                <a:lnTo>
                  <a:pt x="230" y="4"/>
                </a:lnTo>
                <a:lnTo>
                  <a:pt x="234" y="4"/>
                </a:lnTo>
                <a:lnTo>
                  <a:pt x="238" y="4"/>
                </a:lnTo>
                <a:lnTo>
                  <a:pt x="242" y="4"/>
                </a:lnTo>
                <a:lnTo>
                  <a:pt x="246" y="4"/>
                </a:lnTo>
                <a:lnTo>
                  <a:pt x="254" y="4"/>
                </a:lnTo>
                <a:lnTo>
                  <a:pt x="258" y="4"/>
                </a:lnTo>
                <a:lnTo>
                  <a:pt x="262" y="4"/>
                </a:lnTo>
                <a:lnTo>
                  <a:pt x="266" y="4"/>
                </a:lnTo>
                <a:lnTo>
                  <a:pt x="269" y="4"/>
                </a:lnTo>
                <a:lnTo>
                  <a:pt x="273" y="4"/>
                </a:lnTo>
                <a:lnTo>
                  <a:pt x="281" y="4"/>
                </a:lnTo>
                <a:lnTo>
                  <a:pt x="285" y="4"/>
                </a:lnTo>
                <a:lnTo>
                  <a:pt x="289" y="4"/>
                </a:lnTo>
                <a:lnTo>
                  <a:pt x="293" y="4"/>
                </a:lnTo>
                <a:lnTo>
                  <a:pt x="297" y="4"/>
                </a:lnTo>
                <a:lnTo>
                  <a:pt x="301" y="4"/>
                </a:lnTo>
                <a:lnTo>
                  <a:pt x="309" y="4"/>
                </a:lnTo>
                <a:lnTo>
                  <a:pt x="312" y="4"/>
                </a:lnTo>
                <a:lnTo>
                  <a:pt x="316" y="4"/>
                </a:lnTo>
                <a:lnTo>
                  <a:pt x="320" y="4"/>
                </a:lnTo>
                <a:lnTo>
                  <a:pt x="324" y="4"/>
                </a:lnTo>
                <a:lnTo>
                  <a:pt x="328" y="4"/>
                </a:lnTo>
                <a:lnTo>
                  <a:pt x="336" y="4"/>
                </a:lnTo>
                <a:lnTo>
                  <a:pt x="340" y="4"/>
                </a:lnTo>
                <a:lnTo>
                  <a:pt x="344" y="4"/>
                </a:lnTo>
                <a:lnTo>
                  <a:pt x="348" y="4"/>
                </a:lnTo>
                <a:lnTo>
                  <a:pt x="352" y="4"/>
                </a:lnTo>
                <a:lnTo>
                  <a:pt x="355" y="4"/>
                </a:lnTo>
                <a:lnTo>
                  <a:pt x="359" y="4"/>
                </a:lnTo>
                <a:lnTo>
                  <a:pt x="367" y="4"/>
                </a:lnTo>
                <a:lnTo>
                  <a:pt x="371" y="4"/>
                </a:lnTo>
                <a:lnTo>
                  <a:pt x="375" y="4"/>
                </a:lnTo>
                <a:lnTo>
                  <a:pt x="379" y="4"/>
                </a:lnTo>
                <a:lnTo>
                  <a:pt x="383" y="4"/>
                </a:lnTo>
                <a:lnTo>
                  <a:pt x="387" y="4"/>
                </a:lnTo>
                <a:lnTo>
                  <a:pt x="395" y="4"/>
                </a:lnTo>
                <a:lnTo>
                  <a:pt x="398" y="4"/>
                </a:lnTo>
                <a:lnTo>
                  <a:pt x="402" y="4"/>
                </a:lnTo>
                <a:lnTo>
                  <a:pt x="406" y="4"/>
                </a:lnTo>
                <a:lnTo>
                  <a:pt x="410" y="4"/>
                </a:lnTo>
                <a:lnTo>
                  <a:pt x="414" y="4"/>
                </a:lnTo>
                <a:lnTo>
                  <a:pt x="422" y="4"/>
                </a:lnTo>
                <a:lnTo>
                  <a:pt x="426" y="4"/>
                </a:lnTo>
                <a:lnTo>
                  <a:pt x="430" y="4"/>
                </a:lnTo>
                <a:lnTo>
                  <a:pt x="434" y="4"/>
                </a:lnTo>
                <a:lnTo>
                  <a:pt x="438" y="4"/>
                </a:lnTo>
                <a:lnTo>
                  <a:pt x="441" y="4"/>
                </a:lnTo>
                <a:lnTo>
                  <a:pt x="449" y="4"/>
                </a:lnTo>
                <a:lnTo>
                  <a:pt x="453" y="4"/>
                </a:lnTo>
                <a:lnTo>
                  <a:pt x="457" y="4"/>
                </a:lnTo>
                <a:lnTo>
                  <a:pt x="461" y="4"/>
                </a:lnTo>
                <a:lnTo>
                  <a:pt x="465" y="4"/>
                </a:lnTo>
                <a:lnTo>
                  <a:pt x="469" y="4"/>
                </a:lnTo>
                <a:lnTo>
                  <a:pt x="473" y="4"/>
                </a:lnTo>
                <a:lnTo>
                  <a:pt x="481" y="4"/>
                </a:lnTo>
                <a:lnTo>
                  <a:pt x="484" y="4"/>
                </a:lnTo>
                <a:lnTo>
                  <a:pt x="488" y="4"/>
                </a:lnTo>
                <a:lnTo>
                  <a:pt x="492" y="4"/>
                </a:lnTo>
                <a:lnTo>
                  <a:pt x="496" y="4"/>
                </a:lnTo>
                <a:lnTo>
                  <a:pt x="500" y="4"/>
                </a:lnTo>
                <a:lnTo>
                  <a:pt x="508" y="4"/>
                </a:lnTo>
                <a:lnTo>
                  <a:pt x="512" y="4"/>
                </a:lnTo>
                <a:lnTo>
                  <a:pt x="516" y="4"/>
                </a:lnTo>
                <a:lnTo>
                  <a:pt x="520" y="4"/>
                </a:lnTo>
                <a:lnTo>
                  <a:pt x="524" y="4"/>
                </a:lnTo>
                <a:lnTo>
                  <a:pt x="527" y="4"/>
                </a:lnTo>
                <a:lnTo>
                  <a:pt x="535" y="4"/>
                </a:lnTo>
                <a:lnTo>
                  <a:pt x="539" y="4"/>
                </a:lnTo>
                <a:lnTo>
                  <a:pt x="543" y="4"/>
                </a:lnTo>
                <a:lnTo>
                  <a:pt x="547" y="4"/>
                </a:lnTo>
                <a:lnTo>
                  <a:pt x="551" y="4"/>
                </a:lnTo>
                <a:lnTo>
                  <a:pt x="555" y="4"/>
                </a:lnTo>
                <a:lnTo>
                  <a:pt x="563" y="4"/>
                </a:lnTo>
                <a:lnTo>
                  <a:pt x="567" y="4"/>
                </a:lnTo>
                <a:lnTo>
                  <a:pt x="570" y="4"/>
                </a:lnTo>
                <a:lnTo>
                  <a:pt x="574" y="4"/>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0" name="Freeform 139"/>
          <p:cNvSpPr>
            <a:spLocks/>
          </p:cNvSpPr>
          <p:nvPr/>
        </p:nvSpPr>
        <p:spPr bwMode="auto">
          <a:xfrm>
            <a:off x="4111626" y="2700338"/>
            <a:ext cx="912813" cy="849313"/>
          </a:xfrm>
          <a:custGeom>
            <a:avLst/>
            <a:gdLst>
              <a:gd name="T0" fmla="*/ 8 w 575"/>
              <a:gd name="T1" fmla="*/ 535 h 535"/>
              <a:gd name="T2" fmla="*/ 24 w 575"/>
              <a:gd name="T3" fmla="*/ 535 h 535"/>
              <a:gd name="T4" fmla="*/ 36 w 575"/>
              <a:gd name="T5" fmla="*/ 535 h 535"/>
              <a:gd name="T6" fmla="*/ 51 w 575"/>
              <a:gd name="T7" fmla="*/ 535 h 535"/>
              <a:gd name="T8" fmla="*/ 63 w 575"/>
              <a:gd name="T9" fmla="*/ 535 h 535"/>
              <a:gd name="T10" fmla="*/ 79 w 575"/>
              <a:gd name="T11" fmla="*/ 535 h 535"/>
              <a:gd name="T12" fmla="*/ 90 w 575"/>
              <a:gd name="T13" fmla="*/ 535 h 535"/>
              <a:gd name="T14" fmla="*/ 106 w 575"/>
              <a:gd name="T15" fmla="*/ 535 h 535"/>
              <a:gd name="T16" fmla="*/ 118 w 575"/>
              <a:gd name="T17" fmla="*/ 535 h 535"/>
              <a:gd name="T18" fmla="*/ 133 w 575"/>
              <a:gd name="T19" fmla="*/ 535 h 535"/>
              <a:gd name="T20" fmla="*/ 145 w 575"/>
              <a:gd name="T21" fmla="*/ 535 h 535"/>
              <a:gd name="T22" fmla="*/ 161 w 575"/>
              <a:gd name="T23" fmla="*/ 535 h 535"/>
              <a:gd name="T24" fmla="*/ 172 w 575"/>
              <a:gd name="T25" fmla="*/ 535 h 535"/>
              <a:gd name="T26" fmla="*/ 188 w 575"/>
              <a:gd name="T27" fmla="*/ 535 h 535"/>
              <a:gd name="T28" fmla="*/ 200 w 575"/>
              <a:gd name="T29" fmla="*/ 535 h 535"/>
              <a:gd name="T30" fmla="*/ 215 w 575"/>
              <a:gd name="T31" fmla="*/ 535 h 535"/>
              <a:gd name="T32" fmla="*/ 227 w 575"/>
              <a:gd name="T33" fmla="*/ 535 h 535"/>
              <a:gd name="T34" fmla="*/ 239 w 575"/>
              <a:gd name="T35" fmla="*/ 535 h 535"/>
              <a:gd name="T36" fmla="*/ 254 w 575"/>
              <a:gd name="T37" fmla="*/ 535 h 535"/>
              <a:gd name="T38" fmla="*/ 266 w 575"/>
              <a:gd name="T39" fmla="*/ 535 h 535"/>
              <a:gd name="T40" fmla="*/ 282 w 575"/>
              <a:gd name="T41" fmla="*/ 535 h 535"/>
              <a:gd name="T42" fmla="*/ 294 w 575"/>
              <a:gd name="T43" fmla="*/ 535 h 535"/>
              <a:gd name="T44" fmla="*/ 309 w 575"/>
              <a:gd name="T45" fmla="*/ 535 h 535"/>
              <a:gd name="T46" fmla="*/ 321 w 575"/>
              <a:gd name="T47" fmla="*/ 535 h 535"/>
              <a:gd name="T48" fmla="*/ 337 w 575"/>
              <a:gd name="T49" fmla="*/ 535 h 535"/>
              <a:gd name="T50" fmla="*/ 348 w 575"/>
              <a:gd name="T51" fmla="*/ 535 h 535"/>
              <a:gd name="T52" fmla="*/ 364 w 575"/>
              <a:gd name="T53" fmla="*/ 531 h 535"/>
              <a:gd name="T54" fmla="*/ 376 w 575"/>
              <a:gd name="T55" fmla="*/ 406 h 535"/>
              <a:gd name="T56" fmla="*/ 391 w 575"/>
              <a:gd name="T57" fmla="*/ 43 h 535"/>
              <a:gd name="T58" fmla="*/ 403 w 575"/>
              <a:gd name="T59" fmla="*/ 121 h 535"/>
              <a:gd name="T60" fmla="*/ 419 w 575"/>
              <a:gd name="T61" fmla="*/ 230 h 535"/>
              <a:gd name="T62" fmla="*/ 430 w 575"/>
              <a:gd name="T63" fmla="*/ 105 h 535"/>
              <a:gd name="T64" fmla="*/ 446 w 575"/>
              <a:gd name="T65" fmla="*/ 226 h 535"/>
              <a:gd name="T66" fmla="*/ 458 w 575"/>
              <a:gd name="T67" fmla="*/ 355 h 535"/>
              <a:gd name="T68" fmla="*/ 473 w 575"/>
              <a:gd name="T69" fmla="*/ 336 h 535"/>
              <a:gd name="T70" fmla="*/ 485 w 575"/>
              <a:gd name="T71" fmla="*/ 93 h 535"/>
              <a:gd name="T72" fmla="*/ 501 w 575"/>
              <a:gd name="T73" fmla="*/ 187 h 535"/>
              <a:gd name="T74" fmla="*/ 512 w 575"/>
              <a:gd name="T75" fmla="*/ 281 h 535"/>
              <a:gd name="T76" fmla="*/ 528 w 575"/>
              <a:gd name="T77" fmla="*/ 219 h 535"/>
              <a:gd name="T78" fmla="*/ 540 w 575"/>
              <a:gd name="T79" fmla="*/ 312 h 535"/>
              <a:gd name="T80" fmla="*/ 555 w 575"/>
              <a:gd name="T81" fmla="*/ 398 h 535"/>
              <a:gd name="T82" fmla="*/ 567 w 575"/>
              <a:gd name="T83" fmla="*/ 40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535">
                <a:moveTo>
                  <a:pt x="0" y="535"/>
                </a:moveTo>
                <a:lnTo>
                  <a:pt x="4" y="535"/>
                </a:lnTo>
                <a:lnTo>
                  <a:pt x="8" y="535"/>
                </a:lnTo>
                <a:lnTo>
                  <a:pt x="12" y="535"/>
                </a:lnTo>
                <a:lnTo>
                  <a:pt x="20" y="535"/>
                </a:lnTo>
                <a:lnTo>
                  <a:pt x="24" y="535"/>
                </a:lnTo>
                <a:lnTo>
                  <a:pt x="28" y="535"/>
                </a:lnTo>
                <a:lnTo>
                  <a:pt x="32" y="535"/>
                </a:lnTo>
                <a:lnTo>
                  <a:pt x="36" y="535"/>
                </a:lnTo>
                <a:lnTo>
                  <a:pt x="39" y="535"/>
                </a:lnTo>
                <a:lnTo>
                  <a:pt x="47" y="535"/>
                </a:lnTo>
                <a:lnTo>
                  <a:pt x="51" y="535"/>
                </a:lnTo>
                <a:lnTo>
                  <a:pt x="55" y="535"/>
                </a:lnTo>
                <a:lnTo>
                  <a:pt x="59" y="535"/>
                </a:lnTo>
                <a:lnTo>
                  <a:pt x="63" y="535"/>
                </a:lnTo>
                <a:lnTo>
                  <a:pt x="67" y="535"/>
                </a:lnTo>
                <a:lnTo>
                  <a:pt x="75" y="535"/>
                </a:lnTo>
                <a:lnTo>
                  <a:pt x="79" y="535"/>
                </a:lnTo>
                <a:lnTo>
                  <a:pt x="82" y="535"/>
                </a:lnTo>
                <a:lnTo>
                  <a:pt x="86" y="535"/>
                </a:lnTo>
                <a:lnTo>
                  <a:pt x="90" y="535"/>
                </a:lnTo>
                <a:lnTo>
                  <a:pt x="94" y="535"/>
                </a:lnTo>
                <a:lnTo>
                  <a:pt x="102" y="535"/>
                </a:lnTo>
                <a:lnTo>
                  <a:pt x="106" y="535"/>
                </a:lnTo>
                <a:lnTo>
                  <a:pt x="110" y="535"/>
                </a:lnTo>
                <a:lnTo>
                  <a:pt x="114" y="535"/>
                </a:lnTo>
                <a:lnTo>
                  <a:pt x="118" y="535"/>
                </a:lnTo>
                <a:lnTo>
                  <a:pt x="122" y="535"/>
                </a:lnTo>
                <a:lnTo>
                  <a:pt x="125" y="535"/>
                </a:lnTo>
                <a:lnTo>
                  <a:pt x="133" y="535"/>
                </a:lnTo>
                <a:lnTo>
                  <a:pt x="137" y="535"/>
                </a:lnTo>
                <a:lnTo>
                  <a:pt x="141" y="535"/>
                </a:lnTo>
                <a:lnTo>
                  <a:pt x="145" y="535"/>
                </a:lnTo>
                <a:lnTo>
                  <a:pt x="149" y="535"/>
                </a:lnTo>
                <a:lnTo>
                  <a:pt x="153" y="535"/>
                </a:lnTo>
                <a:lnTo>
                  <a:pt x="161" y="535"/>
                </a:lnTo>
                <a:lnTo>
                  <a:pt x="165" y="535"/>
                </a:lnTo>
                <a:lnTo>
                  <a:pt x="168" y="535"/>
                </a:lnTo>
                <a:lnTo>
                  <a:pt x="172" y="535"/>
                </a:lnTo>
                <a:lnTo>
                  <a:pt x="176" y="535"/>
                </a:lnTo>
                <a:lnTo>
                  <a:pt x="180" y="535"/>
                </a:lnTo>
                <a:lnTo>
                  <a:pt x="188" y="535"/>
                </a:lnTo>
                <a:lnTo>
                  <a:pt x="192" y="535"/>
                </a:lnTo>
                <a:lnTo>
                  <a:pt x="196" y="535"/>
                </a:lnTo>
                <a:lnTo>
                  <a:pt x="200" y="535"/>
                </a:lnTo>
                <a:lnTo>
                  <a:pt x="204" y="535"/>
                </a:lnTo>
                <a:lnTo>
                  <a:pt x="208" y="535"/>
                </a:lnTo>
                <a:lnTo>
                  <a:pt x="215" y="535"/>
                </a:lnTo>
                <a:lnTo>
                  <a:pt x="219" y="535"/>
                </a:lnTo>
                <a:lnTo>
                  <a:pt x="223" y="535"/>
                </a:lnTo>
                <a:lnTo>
                  <a:pt x="227" y="535"/>
                </a:lnTo>
                <a:lnTo>
                  <a:pt x="231" y="535"/>
                </a:lnTo>
                <a:lnTo>
                  <a:pt x="235" y="535"/>
                </a:lnTo>
                <a:lnTo>
                  <a:pt x="239" y="535"/>
                </a:lnTo>
                <a:lnTo>
                  <a:pt x="247" y="535"/>
                </a:lnTo>
                <a:lnTo>
                  <a:pt x="251" y="535"/>
                </a:lnTo>
                <a:lnTo>
                  <a:pt x="254" y="535"/>
                </a:lnTo>
                <a:lnTo>
                  <a:pt x="258" y="535"/>
                </a:lnTo>
                <a:lnTo>
                  <a:pt x="262" y="535"/>
                </a:lnTo>
                <a:lnTo>
                  <a:pt x="266" y="535"/>
                </a:lnTo>
                <a:lnTo>
                  <a:pt x="274" y="535"/>
                </a:lnTo>
                <a:lnTo>
                  <a:pt x="278" y="535"/>
                </a:lnTo>
                <a:lnTo>
                  <a:pt x="282" y="535"/>
                </a:lnTo>
                <a:lnTo>
                  <a:pt x="286" y="535"/>
                </a:lnTo>
                <a:lnTo>
                  <a:pt x="290" y="535"/>
                </a:lnTo>
                <a:lnTo>
                  <a:pt x="294" y="535"/>
                </a:lnTo>
                <a:lnTo>
                  <a:pt x="301" y="535"/>
                </a:lnTo>
                <a:lnTo>
                  <a:pt x="305" y="535"/>
                </a:lnTo>
                <a:lnTo>
                  <a:pt x="309" y="535"/>
                </a:lnTo>
                <a:lnTo>
                  <a:pt x="313" y="535"/>
                </a:lnTo>
                <a:lnTo>
                  <a:pt x="317" y="535"/>
                </a:lnTo>
                <a:lnTo>
                  <a:pt x="321" y="535"/>
                </a:lnTo>
                <a:lnTo>
                  <a:pt x="329" y="535"/>
                </a:lnTo>
                <a:lnTo>
                  <a:pt x="333" y="535"/>
                </a:lnTo>
                <a:lnTo>
                  <a:pt x="337" y="535"/>
                </a:lnTo>
                <a:lnTo>
                  <a:pt x="340" y="535"/>
                </a:lnTo>
                <a:lnTo>
                  <a:pt x="344" y="535"/>
                </a:lnTo>
                <a:lnTo>
                  <a:pt x="348" y="535"/>
                </a:lnTo>
                <a:lnTo>
                  <a:pt x="352" y="535"/>
                </a:lnTo>
                <a:lnTo>
                  <a:pt x="360" y="535"/>
                </a:lnTo>
                <a:lnTo>
                  <a:pt x="364" y="531"/>
                </a:lnTo>
                <a:lnTo>
                  <a:pt x="368" y="523"/>
                </a:lnTo>
                <a:lnTo>
                  <a:pt x="372" y="492"/>
                </a:lnTo>
                <a:lnTo>
                  <a:pt x="376" y="406"/>
                </a:lnTo>
                <a:lnTo>
                  <a:pt x="380" y="281"/>
                </a:lnTo>
                <a:lnTo>
                  <a:pt x="387" y="144"/>
                </a:lnTo>
                <a:lnTo>
                  <a:pt x="391" y="43"/>
                </a:lnTo>
                <a:lnTo>
                  <a:pt x="395" y="0"/>
                </a:lnTo>
                <a:lnTo>
                  <a:pt x="399" y="27"/>
                </a:lnTo>
                <a:lnTo>
                  <a:pt x="403" y="121"/>
                </a:lnTo>
                <a:lnTo>
                  <a:pt x="407" y="222"/>
                </a:lnTo>
                <a:lnTo>
                  <a:pt x="415" y="250"/>
                </a:lnTo>
                <a:lnTo>
                  <a:pt x="419" y="230"/>
                </a:lnTo>
                <a:lnTo>
                  <a:pt x="422" y="183"/>
                </a:lnTo>
                <a:lnTo>
                  <a:pt x="426" y="133"/>
                </a:lnTo>
                <a:lnTo>
                  <a:pt x="430" y="105"/>
                </a:lnTo>
                <a:lnTo>
                  <a:pt x="434" y="109"/>
                </a:lnTo>
                <a:lnTo>
                  <a:pt x="442" y="152"/>
                </a:lnTo>
                <a:lnTo>
                  <a:pt x="446" y="226"/>
                </a:lnTo>
                <a:lnTo>
                  <a:pt x="450" y="285"/>
                </a:lnTo>
                <a:lnTo>
                  <a:pt x="454" y="324"/>
                </a:lnTo>
                <a:lnTo>
                  <a:pt x="458" y="355"/>
                </a:lnTo>
                <a:lnTo>
                  <a:pt x="462" y="371"/>
                </a:lnTo>
                <a:lnTo>
                  <a:pt x="465" y="375"/>
                </a:lnTo>
                <a:lnTo>
                  <a:pt x="473" y="336"/>
                </a:lnTo>
                <a:lnTo>
                  <a:pt x="477" y="258"/>
                </a:lnTo>
                <a:lnTo>
                  <a:pt x="481" y="164"/>
                </a:lnTo>
                <a:lnTo>
                  <a:pt x="485" y="93"/>
                </a:lnTo>
                <a:lnTo>
                  <a:pt x="489" y="66"/>
                </a:lnTo>
                <a:lnTo>
                  <a:pt x="493" y="101"/>
                </a:lnTo>
                <a:lnTo>
                  <a:pt x="501" y="187"/>
                </a:lnTo>
                <a:lnTo>
                  <a:pt x="505" y="269"/>
                </a:lnTo>
                <a:lnTo>
                  <a:pt x="508" y="285"/>
                </a:lnTo>
                <a:lnTo>
                  <a:pt x="512" y="281"/>
                </a:lnTo>
                <a:lnTo>
                  <a:pt x="516" y="254"/>
                </a:lnTo>
                <a:lnTo>
                  <a:pt x="520" y="230"/>
                </a:lnTo>
                <a:lnTo>
                  <a:pt x="528" y="219"/>
                </a:lnTo>
                <a:lnTo>
                  <a:pt x="532" y="230"/>
                </a:lnTo>
                <a:lnTo>
                  <a:pt x="536" y="265"/>
                </a:lnTo>
                <a:lnTo>
                  <a:pt x="540" y="312"/>
                </a:lnTo>
                <a:lnTo>
                  <a:pt x="544" y="348"/>
                </a:lnTo>
                <a:lnTo>
                  <a:pt x="548" y="375"/>
                </a:lnTo>
                <a:lnTo>
                  <a:pt x="555" y="398"/>
                </a:lnTo>
                <a:lnTo>
                  <a:pt x="559" y="414"/>
                </a:lnTo>
                <a:lnTo>
                  <a:pt x="563" y="418"/>
                </a:lnTo>
                <a:lnTo>
                  <a:pt x="567" y="406"/>
                </a:lnTo>
                <a:lnTo>
                  <a:pt x="571" y="363"/>
                </a:lnTo>
                <a:lnTo>
                  <a:pt x="575" y="293"/>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1" name="Freeform 140"/>
          <p:cNvSpPr>
            <a:spLocks/>
          </p:cNvSpPr>
          <p:nvPr/>
        </p:nvSpPr>
        <p:spPr bwMode="auto">
          <a:xfrm>
            <a:off x="5024438" y="3028951"/>
            <a:ext cx="917575" cy="520700"/>
          </a:xfrm>
          <a:custGeom>
            <a:avLst/>
            <a:gdLst>
              <a:gd name="T0" fmla="*/ 12 w 578"/>
              <a:gd name="T1" fmla="*/ 19 h 328"/>
              <a:gd name="T2" fmla="*/ 23 w 578"/>
              <a:gd name="T3" fmla="*/ 19 h 328"/>
              <a:gd name="T4" fmla="*/ 39 w 578"/>
              <a:gd name="T5" fmla="*/ 35 h 328"/>
              <a:gd name="T6" fmla="*/ 51 w 578"/>
              <a:gd name="T7" fmla="*/ 90 h 328"/>
              <a:gd name="T8" fmla="*/ 66 w 578"/>
              <a:gd name="T9" fmla="*/ 148 h 328"/>
              <a:gd name="T10" fmla="*/ 78 w 578"/>
              <a:gd name="T11" fmla="*/ 199 h 328"/>
              <a:gd name="T12" fmla="*/ 94 w 578"/>
              <a:gd name="T13" fmla="*/ 238 h 328"/>
              <a:gd name="T14" fmla="*/ 105 w 578"/>
              <a:gd name="T15" fmla="*/ 266 h 328"/>
              <a:gd name="T16" fmla="*/ 121 w 578"/>
              <a:gd name="T17" fmla="*/ 285 h 328"/>
              <a:gd name="T18" fmla="*/ 133 w 578"/>
              <a:gd name="T19" fmla="*/ 301 h 328"/>
              <a:gd name="T20" fmla="*/ 145 w 578"/>
              <a:gd name="T21" fmla="*/ 309 h 328"/>
              <a:gd name="T22" fmla="*/ 160 w 578"/>
              <a:gd name="T23" fmla="*/ 316 h 328"/>
              <a:gd name="T24" fmla="*/ 172 w 578"/>
              <a:gd name="T25" fmla="*/ 320 h 328"/>
              <a:gd name="T26" fmla="*/ 188 w 578"/>
              <a:gd name="T27" fmla="*/ 324 h 328"/>
              <a:gd name="T28" fmla="*/ 199 w 578"/>
              <a:gd name="T29" fmla="*/ 324 h 328"/>
              <a:gd name="T30" fmla="*/ 215 w 578"/>
              <a:gd name="T31" fmla="*/ 324 h 328"/>
              <a:gd name="T32" fmla="*/ 227 w 578"/>
              <a:gd name="T33" fmla="*/ 328 h 328"/>
              <a:gd name="T34" fmla="*/ 242 w 578"/>
              <a:gd name="T35" fmla="*/ 328 h 328"/>
              <a:gd name="T36" fmla="*/ 254 w 578"/>
              <a:gd name="T37" fmla="*/ 328 h 328"/>
              <a:gd name="T38" fmla="*/ 270 w 578"/>
              <a:gd name="T39" fmla="*/ 328 h 328"/>
              <a:gd name="T40" fmla="*/ 281 w 578"/>
              <a:gd name="T41" fmla="*/ 328 h 328"/>
              <a:gd name="T42" fmla="*/ 297 w 578"/>
              <a:gd name="T43" fmla="*/ 328 h 328"/>
              <a:gd name="T44" fmla="*/ 309 w 578"/>
              <a:gd name="T45" fmla="*/ 328 h 328"/>
              <a:gd name="T46" fmla="*/ 324 w 578"/>
              <a:gd name="T47" fmla="*/ 328 h 328"/>
              <a:gd name="T48" fmla="*/ 336 w 578"/>
              <a:gd name="T49" fmla="*/ 328 h 328"/>
              <a:gd name="T50" fmla="*/ 352 w 578"/>
              <a:gd name="T51" fmla="*/ 328 h 328"/>
              <a:gd name="T52" fmla="*/ 363 w 578"/>
              <a:gd name="T53" fmla="*/ 328 h 328"/>
              <a:gd name="T54" fmla="*/ 379 w 578"/>
              <a:gd name="T55" fmla="*/ 328 h 328"/>
              <a:gd name="T56" fmla="*/ 391 w 578"/>
              <a:gd name="T57" fmla="*/ 328 h 328"/>
              <a:gd name="T58" fmla="*/ 406 w 578"/>
              <a:gd name="T59" fmla="*/ 328 h 328"/>
              <a:gd name="T60" fmla="*/ 418 w 578"/>
              <a:gd name="T61" fmla="*/ 328 h 328"/>
              <a:gd name="T62" fmla="*/ 434 w 578"/>
              <a:gd name="T63" fmla="*/ 328 h 328"/>
              <a:gd name="T64" fmla="*/ 446 w 578"/>
              <a:gd name="T65" fmla="*/ 328 h 328"/>
              <a:gd name="T66" fmla="*/ 461 w 578"/>
              <a:gd name="T67" fmla="*/ 328 h 328"/>
              <a:gd name="T68" fmla="*/ 473 w 578"/>
              <a:gd name="T69" fmla="*/ 328 h 328"/>
              <a:gd name="T70" fmla="*/ 485 w 578"/>
              <a:gd name="T71" fmla="*/ 328 h 328"/>
              <a:gd name="T72" fmla="*/ 500 w 578"/>
              <a:gd name="T73" fmla="*/ 328 h 328"/>
              <a:gd name="T74" fmla="*/ 512 w 578"/>
              <a:gd name="T75" fmla="*/ 328 h 328"/>
              <a:gd name="T76" fmla="*/ 528 w 578"/>
              <a:gd name="T77" fmla="*/ 328 h 328"/>
              <a:gd name="T78" fmla="*/ 539 w 578"/>
              <a:gd name="T79" fmla="*/ 328 h 328"/>
              <a:gd name="T80" fmla="*/ 555 w 578"/>
              <a:gd name="T81" fmla="*/ 328 h 328"/>
              <a:gd name="T82" fmla="*/ 567 w 578"/>
              <a:gd name="T83"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328">
                <a:moveTo>
                  <a:pt x="0" y="86"/>
                </a:moveTo>
                <a:lnTo>
                  <a:pt x="8" y="19"/>
                </a:lnTo>
                <a:lnTo>
                  <a:pt x="12" y="19"/>
                </a:lnTo>
                <a:lnTo>
                  <a:pt x="16" y="0"/>
                </a:lnTo>
                <a:lnTo>
                  <a:pt x="19" y="35"/>
                </a:lnTo>
                <a:lnTo>
                  <a:pt x="23" y="19"/>
                </a:lnTo>
                <a:lnTo>
                  <a:pt x="27" y="15"/>
                </a:lnTo>
                <a:lnTo>
                  <a:pt x="31" y="19"/>
                </a:lnTo>
                <a:lnTo>
                  <a:pt x="39" y="35"/>
                </a:lnTo>
                <a:lnTo>
                  <a:pt x="43" y="51"/>
                </a:lnTo>
                <a:lnTo>
                  <a:pt x="47" y="70"/>
                </a:lnTo>
                <a:lnTo>
                  <a:pt x="51" y="90"/>
                </a:lnTo>
                <a:lnTo>
                  <a:pt x="55" y="109"/>
                </a:lnTo>
                <a:lnTo>
                  <a:pt x="59" y="129"/>
                </a:lnTo>
                <a:lnTo>
                  <a:pt x="66" y="148"/>
                </a:lnTo>
                <a:lnTo>
                  <a:pt x="70" y="168"/>
                </a:lnTo>
                <a:lnTo>
                  <a:pt x="74" y="184"/>
                </a:lnTo>
                <a:lnTo>
                  <a:pt x="78" y="199"/>
                </a:lnTo>
                <a:lnTo>
                  <a:pt x="82" y="215"/>
                </a:lnTo>
                <a:lnTo>
                  <a:pt x="86" y="227"/>
                </a:lnTo>
                <a:lnTo>
                  <a:pt x="94" y="238"/>
                </a:lnTo>
                <a:lnTo>
                  <a:pt x="98" y="250"/>
                </a:lnTo>
                <a:lnTo>
                  <a:pt x="102" y="258"/>
                </a:lnTo>
                <a:lnTo>
                  <a:pt x="105" y="266"/>
                </a:lnTo>
                <a:lnTo>
                  <a:pt x="109" y="273"/>
                </a:lnTo>
                <a:lnTo>
                  <a:pt x="113" y="281"/>
                </a:lnTo>
                <a:lnTo>
                  <a:pt x="121" y="285"/>
                </a:lnTo>
                <a:lnTo>
                  <a:pt x="125" y="293"/>
                </a:lnTo>
                <a:lnTo>
                  <a:pt x="129" y="297"/>
                </a:lnTo>
                <a:lnTo>
                  <a:pt x="133" y="301"/>
                </a:lnTo>
                <a:lnTo>
                  <a:pt x="137" y="305"/>
                </a:lnTo>
                <a:lnTo>
                  <a:pt x="141" y="305"/>
                </a:lnTo>
                <a:lnTo>
                  <a:pt x="145" y="309"/>
                </a:lnTo>
                <a:lnTo>
                  <a:pt x="152" y="313"/>
                </a:lnTo>
                <a:lnTo>
                  <a:pt x="156" y="313"/>
                </a:lnTo>
                <a:lnTo>
                  <a:pt x="160" y="316"/>
                </a:lnTo>
                <a:lnTo>
                  <a:pt x="164" y="316"/>
                </a:lnTo>
                <a:lnTo>
                  <a:pt x="168" y="320"/>
                </a:lnTo>
                <a:lnTo>
                  <a:pt x="172" y="320"/>
                </a:lnTo>
                <a:lnTo>
                  <a:pt x="180" y="320"/>
                </a:lnTo>
                <a:lnTo>
                  <a:pt x="184" y="320"/>
                </a:lnTo>
                <a:lnTo>
                  <a:pt x="188" y="324"/>
                </a:lnTo>
                <a:lnTo>
                  <a:pt x="191" y="324"/>
                </a:lnTo>
                <a:lnTo>
                  <a:pt x="195" y="324"/>
                </a:lnTo>
                <a:lnTo>
                  <a:pt x="199" y="324"/>
                </a:lnTo>
                <a:lnTo>
                  <a:pt x="207" y="324"/>
                </a:lnTo>
                <a:lnTo>
                  <a:pt x="211" y="324"/>
                </a:lnTo>
                <a:lnTo>
                  <a:pt x="215" y="324"/>
                </a:lnTo>
                <a:lnTo>
                  <a:pt x="219" y="328"/>
                </a:lnTo>
                <a:lnTo>
                  <a:pt x="223" y="328"/>
                </a:lnTo>
                <a:lnTo>
                  <a:pt x="227" y="328"/>
                </a:lnTo>
                <a:lnTo>
                  <a:pt x="234" y="328"/>
                </a:lnTo>
                <a:lnTo>
                  <a:pt x="238" y="328"/>
                </a:lnTo>
                <a:lnTo>
                  <a:pt x="242" y="328"/>
                </a:lnTo>
                <a:lnTo>
                  <a:pt x="246" y="328"/>
                </a:lnTo>
                <a:lnTo>
                  <a:pt x="250" y="328"/>
                </a:lnTo>
                <a:lnTo>
                  <a:pt x="254" y="328"/>
                </a:lnTo>
                <a:lnTo>
                  <a:pt x="258" y="328"/>
                </a:lnTo>
                <a:lnTo>
                  <a:pt x="266" y="328"/>
                </a:lnTo>
                <a:lnTo>
                  <a:pt x="270" y="328"/>
                </a:lnTo>
                <a:lnTo>
                  <a:pt x="274" y="328"/>
                </a:lnTo>
                <a:lnTo>
                  <a:pt x="277" y="328"/>
                </a:lnTo>
                <a:lnTo>
                  <a:pt x="281" y="328"/>
                </a:lnTo>
                <a:lnTo>
                  <a:pt x="285" y="328"/>
                </a:lnTo>
                <a:lnTo>
                  <a:pt x="293" y="328"/>
                </a:lnTo>
                <a:lnTo>
                  <a:pt x="297" y="328"/>
                </a:lnTo>
                <a:lnTo>
                  <a:pt x="301" y="328"/>
                </a:lnTo>
                <a:lnTo>
                  <a:pt x="305" y="328"/>
                </a:lnTo>
                <a:lnTo>
                  <a:pt x="309" y="328"/>
                </a:lnTo>
                <a:lnTo>
                  <a:pt x="313" y="328"/>
                </a:lnTo>
                <a:lnTo>
                  <a:pt x="320" y="328"/>
                </a:lnTo>
                <a:lnTo>
                  <a:pt x="324" y="328"/>
                </a:lnTo>
                <a:lnTo>
                  <a:pt x="328" y="328"/>
                </a:lnTo>
                <a:lnTo>
                  <a:pt x="332" y="328"/>
                </a:lnTo>
                <a:lnTo>
                  <a:pt x="336" y="328"/>
                </a:lnTo>
                <a:lnTo>
                  <a:pt x="340" y="328"/>
                </a:lnTo>
                <a:lnTo>
                  <a:pt x="348" y="328"/>
                </a:lnTo>
                <a:lnTo>
                  <a:pt x="352" y="328"/>
                </a:lnTo>
                <a:lnTo>
                  <a:pt x="356" y="328"/>
                </a:lnTo>
                <a:lnTo>
                  <a:pt x="360" y="328"/>
                </a:lnTo>
                <a:lnTo>
                  <a:pt x="363" y="328"/>
                </a:lnTo>
                <a:lnTo>
                  <a:pt x="367" y="328"/>
                </a:lnTo>
                <a:lnTo>
                  <a:pt x="371" y="328"/>
                </a:lnTo>
                <a:lnTo>
                  <a:pt x="379" y="328"/>
                </a:lnTo>
                <a:lnTo>
                  <a:pt x="383" y="328"/>
                </a:lnTo>
                <a:lnTo>
                  <a:pt x="387" y="328"/>
                </a:lnTo>
                <a:lnTo>
                  <a:pt x="391" y="328"/>
                </a:lnTo>
                <a:lnTo>
                  <a:pt x="395" y="328"/>
                </a:lnTo>
                <a:lnTo>
                  <a:pt x="399" y="328"/>
                </a:lnTo>
                <a:lnTo>
                  <a:pt x="406" y="328"/>
                </a:lnTo>
                <a:lnTo>
                  <a:pt x="410" y="328"/>
                </a:lnTo>
                <a:lnTo>
                  <a:pt x="414" y="328"/>
                </a:lnTo>
                <a:lnTo>
                  <a:pt x="418" y="328"/>
                </a:lnTo>
                <a:lnTo>
                  <a:pt x="422" y="328"/>
                </a:lnTo>
                <a:lnTo>
                  <a:pt x="426" y="328"/>
                </a:lnTo>
                <a:lnTo>
                  <a:pt x="434" y="328"/>
                </a:lnTo>
                <a:lnTo>
                  <a:pt x="438" y="328"/>
                </a:lnTo>
                <a:lnTo>
                  <a:pt x="442" y="328"/>
                </a:lnTo>
                <a:lnTo>
                  <a:pt x="446" y="328"/>
                </a:lnTo>
                <a:lnTo>
                  <a:pt x="449" y="328"/>
                </a:lnTo>
                <a:lnTo>
                  <a:pt x="453" y="328"/>
                </a:lnTo>
                <a:lnTo>
                  <a:pt x="461" y="328"/>
                </a:lnTo>
                <a:lnTo>
                  <a:pt x="465" y="328"/>
                </a:lnTo>
                <a:lnTo>
                  <a:pt x="469" y="328"/>
                </a:lnTo>
                <a:lnTo>
                  <a:pt x="473" y="328"/>
                </a:lnTo>
                <a:lnTo>
                  <a:pt x="477" y="328"/>
                </a:lnTo>
                <a:lnTo>
                  <a:pt x="481" y="328"/>
                </a:lnTo>
                <a:lnTo>
                  <a:pt x="485" y="328"/>
                </a:lnTo>
                <a:lnTo>
                  <a:pt x="492" y="328"/>
                </a:lnTo>
                <a:lnTo>
                  <a:pt x="496" y="328"/>
                </a:lnTo>
                <a:lnTo>
                  <a:pt x="500" y="328"/>
                </a:lnTo>
                <a:lnTo>
                  <a:pt x="504" y="328"/>
                </a:lnTo>
                <a:lnTo>
                  <a:pt x="508" y="328"/>
                </a:lnTo>
                <a:lnTo>
                  <a:pt x="512" y="328"/>
                </a:lnTo>
                <a:lnTo>
                  <a:pt x="520" y="328"/>
                </a:lnTo>
                <a:lnTo>
                  <a:pt x="524" y="328"/>
                </a:lnTo>
                <a:lnTo>
                  <a:pt x="528" y="328"/>
                </a:lnTo>
                <a:lnTo>
                  <a:pt x="532" y="328"/>
                </a:lnTo>
                <a:lnTo>
                  <a:pt x="535" y="328"/>
                </a:lnTo>
                <a:lnTo>
                  <a:pt x="539" y="328"/>
                </a:lnTo>
                <a:lnTo>
                  <a:pt x="547" y="328"/>
                </a:lnTo>
                <a:lnTo>
                  <a:pt x="551" y="328"/>
                </a:lnTo>
                <a:lnTo>
                  <a:pt x="555" y="328"/>
                </a:lnTo>
                <a:lnTo>
                  <a:pt x="559" y="328"/>
                </a:lnTo>
                <a:lnTo>
                  <a:pt x="563" y="328"/>
                </a:lnTo>
                <a:lnTo>
                  <a:pt x="567" y="328"/>
                </a:lnTo>
                <a:lnTo>
                  <a:pt x="575" y="328"/>
                </a:lnTo>
                <a:lnTo>
                  <a:pt x="578" y="32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2" name="Freeform 141"/>
          <p:cNvSpPr>
            <a:spLocks/>
          </p:cNvSpPr>
          <p:nvPr/>
        </p:nvSpPr>
        <p:spPr bwMode="auto">
          <a:xfrm>
            <a:off x="5942013" y="2990851"/>
            <a:ext cx="912813" cy="558800"/>
          </a:xfrm>
          <a:custGeom>
            <a:avLst/>
            <a:gdLst>
              <a:gd name="T0" fmla="*/ 8 w 575"/>
              <a:gd name="T1" fmla="*/ 352 h 352"/>
              <a:gd name="T2" fmla="*/ 20 w 575"/>
              <a:gd name="T3" fmla="*/ 352 h 352"/>
              <a:gd name="T4" fmla="*/ 36 w 575"/>
              <a:gd name="T5" fmla="*/ 352 h 352"/>
              <a:gd name="T6" fmla="*/ 47 w 575"/>
              <a:gd name="T7" fmla="*/ 352 h 352"/>
              <a:gd name="T8" fmla="*/ 63 w 575"/>
              <a:gd name="T9" fmla="*/ 348 h 352"/>
              <a:gd name="T10" fmla="*/ 75 w 575"/>
              <a:gd name="T11" fmla="*/ 247 h 352"/>
              <a:gd name="T12" fmla="*/ 90 w 575"/>
              <a:gd name="T13" fmla="*/ 47 h 352"/>
              <a:gd name="T14" fmla="*/ 102 w 575"/>
              <a:gd name="T15" fmla="*/ 172 h 352"/>
              <a:gd name="T16" fmla="*/ 118 w 575"/>
              <a:gd name="T17" fmla="*/ 176 h 352"/>
              <a:gd name="T18" fmla="*/ 129 w 575"/>
              <a:gd name="T19" fmla="*/ 223 h 352"/>
              <a:gd name="T20" fmla="*/ 145 w 575"/>
              <a:gd name="T21" fmla="*/ 270 h 352"/>
              <a:gd name="T22" fmla="*/ 157 w 575"/>
              <a:gd name="T23" fmla="*/ 290 h 352"/>
              <a:gd name="T24" fmla="*/ 172 w 575"/>
              <a:gd name="T25" fmla="*/ 254 h 352"/>
              <a:gd name="T26" fmla="*/ 184 w 575"/>
              <a:gd name="T27" fmla="*/ 192 h 352"/>
              <a:gd name="T28" fmla="*/ 200 w 575"/>
              <a:gd name="T29" fmla="*/ 243 h 352"/>
              <a:gd name="T30" fmla="*/ 211 w 575"/>
              <a:gd name="T31" fmla="*/ 290 h 352"/>
              <a:gd name="T32" fmla="*/ 227 w 575"/>
              <a:gd name="T33" fmla="*/ 313 h 352"/>
              <a:gd name="T34" fmla="*/ 239 w 575"/>
              <a:gd name="T35" fmla="*/ 325 h 352"/>
              <a:gd name="T36" fmla="*/ 254 w 575"/>
              <a:gd name="T37" fmla="*/ 305 h 352"/>
              <a:gd name="T38" fmla="*/ 266 w 575"/>
              <a:gd name="T39" fmla="*/ 211 h 352"/>
              <a:gd name="T40" fmla="*/ 282 w 575"/>
              <a:gd name="T41" fmla="*/ 208 h 352"/>
              <a:gd name="T42" fmla="*/ 294 w 575"/>
              <a:gd name="T43" fmla="*/ 270 h 352"/>
              <a:gd name="T44" fmla="*/ 309 w 575"/>
              <a:gd name="T45" fmla="*/ 301 h 352"/>
              <a:gd name="T46" fmla="*/ 321 w 575"/>
              <a:gd name="T47" fmla="*/ 313 h 352"/>
              <a:gd name="T48" fmla="*/ 337 w 575"/>
              <a:gd name="T49" fmla="*/ 223 h 352"/>
              <a:gd name="T50" fmla="*/ 348 w 575"/>
              <a:gd name="T51" fmla="*/ 4 h 352"/>
              <a:gd name="T52" fmla="*/ 360 w 575"/>
              <a:gd name="T53" fmla="*/ 122 h 352"/>
              <a:gd name="T54" fmla="*/ 376 w 575"/>
              <a:gd name="T55" fmla="*/ 168 h 352"/>
              <a:gd name="T56" fmla="*/ 387 w 575"/>
              <a:gd name="T57" fmla="*/ 75 h 352"/>
              <a:gd name="T58" fmla="*/ 403 w 575"/>
              <a:gd name="T59" fmla="*/ 90 h 352"/>
              <a:gd name="T60" fmla="*/ 415 w 575"/>
              <a:gd name="T61" fmla="*/ 204 h 352"/>
              <a:gd name="T62" fmla="*/ 430 w 575"/>
              <a:gd name="T63" fmla="*/ 262 h 352"/>
              <a:gd name="T64" fmla="*/ 442 w 575"/>
              <a:gd name="T65" fmla="*/ 297 h 352"/>
              <a:gd name="T66" fmla="*/ 458 w 575"/>
              <a:gd name="T67" fmla="*/ 282 h 352"/>
              <a:gd name="T68" fmla="*/ 469 w 575"/>
              <a:gd name="T69" fmla="*/ 55 h 352"/>
              <a:gd name="T70" fmla="*/ 485 w 575"/>
              <a:gd name="T71" fmla="*/ 55 h 352"/>
              <a:gd name="T72" fmla="*/ 497 w 575"/>
              <a:gd name="T73" fmla="*/ 153 h 352"/>
              <a:gd name="T74" fmla="*/ 512 w 575"/>
              <a:gd name="T75" fmla="*/ 153 h 352"/>
              <a:gd name="T76" fmla="*/ 524 w 575"/>
              <a:gd name="T77" fmla="*/ 223 h 352"/>
              <a:gd name="T78" fmla="*/ 540 w 575"/>
              <a:gd name="T79" fmla="*/ 262 h 352"/>
              <a:gd name="T80" fmla="*/ 552 w 575"/>
              <a:gd name="T81" fmla="*/ 235 h 352"/>
              <a:gd name="T82" fmla="*/ 567 w 575"/>
              <a:gd name="T83" fmla="*/ 15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52">
                <a:moveTo>
                  <a:pt x="0" y="352"/>
                </a:moveTo>
                <a:lnTo>
                  <a:pt x="4" y="352"/>
                </a:lnTo>
                <a:lnTo>
                  <a:pt x="8" y="352"/>
                </a:lnTo>
                <a:lnTo>
                  <a:pt x="12" y="352"/>
                </a:lnTo>
                <a:lnTo>
                  <a:pt x="16" y="352"/>
                </a:lnTo>
                <a:lnTo>
                  <a:pt x="20" y="352"/>
                </a:lnTo>
                <a:lnTo>
                  <a:pt x="28" y="352"/>
                </a:lnTo>
                <a:lnTo>
                  <a:pt x="32" y="352"/>
                </a:lnTo>
                <a:lnTo>
                  <a:pt x="36" y="352"/>
                </a:lnTo>
                <a:lnTo>
                  <a:pt x="40" y="352"/>
                </a:lnTo>
                <a:lnTo>
                  <a:pt x="43" y="352"/>
                </a:lnTo>
                <a:lnTo>
                  <a:pt x="47" y="352"/>
                </a:lnTo>
                <a:lnTo>
                  <a:pt x="55" y="352"/>
                </a:lnTo>
                <a:lnTo>
                  <a:pt x="59" y="352"/>
                </a:lnTo>
                <a:lnTo>
                  <a:pt x="63" y="348"/>
                </a:lnTo>
                <a:lnTo>
                  <a:pt x="67" y="337"/>
                </a:lnTo>
                <a:lnTo>
                  <a:pt x="71" y="313"/>
                </a:lnTo>
                <a:lnTo>
                  <a:pt x="75" y="247"/>
                </a:lnTo>
                <a:lnTo>
                  <a:pt x="83" y="165"/>
                </a:lnTo>
                <a:lnTo>
                  <a:pt x="86" y="86"/>
                </a:lnTo>
                <a:lnTo>
                  <a:pt x="90" y="47"/>
                </a:lnTo>
                <a:lnTo>
                  <a:pt x="94" y="55"/>
                </a:lnTo>
                <a:lnTo>
                  <a:pt x="98" y="114"/>
                </a:lnTo>
                <a:lnTo>
                  <a:pt x="102" y="172"/>
                </a:lnTo>
                <a:lnTo>
                  <a:pt x="110" y="184"/>
                </a:lnTo>
                <a:lnTo>
                  <a:pt x="114" y="176"/>
                </a:lnTo>
                <a:lnTo>
                  <a:pt x="118" y="176"/>
                </a:lnTo>
                <a:lnTo>
                  <a:pt x="122" y="184"/>
                </a:lnTo>
                <a:lnTo>
                  <a:pt x="126" y="200"/>
                </a:lnTo>
                <a:lnTo>
                  <a:pt x="129" y="223"/>
                </a:lnTo>
                <a:lnTo>
                  <a:pt x="133" y="243"/>
                </a:lnTo>
                <a:lnTo>
                  <a:pt x="141" y="258"/>
                </a:lnTo>
                <a:lnTo>
                  <a:pt x="145" y="270"/>
                </a:lnTo>
                <a:lnTo>
                  <a:pt x="149" y="282"/>
                </a:lnTo>
                <a:lnTo>
                  <a:pt x="153" y="290"/>
                </a:lnTo>
                <a:lnTo>
                  <a:pt x="157" y="290"/>
                </a:lnTo>
                <a:lnTo>
                  <a:pt x="161" y="290"/>
                </a:lnTo>
                <a:lnTo>
                  <a:pt x="168" y="274"/>
                </a:lnTo>
                <a:lnTo>
                  <a:pt x="172" y="254"/>
                </a:lnTo>
                <a:lnTo>
                  <a:pt x="176" y="227"/>
                </a:lnTo>
                <a:lnTo>
                  <a:pt x="180" y="204"/>
                </a:lnTo>
                <a:lnTo>
                  <a:pt x="184" y="192"/>
                </a:lnTo>
                <a:lnTo>
                  <a:pt x="188" y="196"/>
                </a:lnTo>
                <a:lnTo>
                  <a:pt x="196" y="219"/>
                </a:lnTo>
                <a:lnTo>
                  <a:pt x="200" y="243"/>
                </a:lnTo>
                <a:lnTo>
                  <a:pt x="204" y="262"/>
                </a:lnTo>
                <a:lnTo>
                  <a:pt x="208" y="278"/>
                </a:lnTo>
                <a:lnTo>
                  <a:pt x="211" y="290"/>
                </a:lnTo>
                <a:lnTo>
                  <a:pt x="215" y="297"/>
                </a:lnTo>
                <a:lnTo>
                  <a:pt x="223" y="305"/>
                </a:lnTo>
                <a:lnTo>
                  <a:pt x="227" y="313"/>
                </a:lnTo>
                <a:lnTo>
                  <a:pt x="231" y="317"/>
                </a:lnTo>
                <a:lnTo>
                  <a:pt x="235" y="321"/>
                </a:lnTo>
                <a:lnTo>
                  <a:pt x="239" y="325"/>
                </a:lnTo>
                <a:lnTo>
                  <a:pt x="243" y="321"/>
                </a:lnTo>
                <a:lnTo>
                  <a:pt x="247" y="317"/>
                </a:lnTo>
                <a:lnTo>
                  <a:pt x="254" y="305"/>
                </a:lnTo>
                <a:lnTo>
                  <a:pt x="258" y="278"/>
                </a:lnTo>
                <a:lnTo>
                  <a:pt x="262" y="247"/>
                </a:lnTo>
                <a:lnTo>
                  <a:pt x="266" y="211"/>
                </a:lnTo>
                <a:lnTo>
                  <a:pt x="270" y="188"/>
                </a:lnTo>
                <a:lnTo>
                  <a:pt x="274" y="188"/>
                </a:lnTo>
                <a:lnTo>
                  <a:pt x="282" y="208"/>
                </a:lnTo>
                <a:lnTo>
                  <a:pt x="286" y="235"/>
                </a:lnTo>
                <a:lnTo>
                  <a:pt x="290" y="254"/>
                </a:lnTo>
                <a:lnTo>
                  <a:pt x="294" y="270"/>
                </a:lnTo>
                <a:lnTo>
                  <a:pt x="297" y="282"/>
                </a:lnTo>
                <a:lnTo>
                  <a:pt x="301" y="294"/>
                </a:lnTo>
                <a:lnTo>
                  <a:pt x="309" y="301"/>
                </a:lnTo>
                <a:lnTo>
                  <a:pt x="313" y="309"/>
                </a:lnTo>
                <a:lnTo>
                  <a:pt x="317" y="313"/>
                </a:lnTo>
                <a:lnTo>
                  <a:pt x="321" y="313"/>
                </a:lnTo>
                <a:lnTo>
                  <a:pt x="325" y="309"/>
                </a:lnTo>
                <a:lnTo>
                  <a:pt x="329" y="282"/>
                </a:lnTo>
                <a:lnTo>
                  <a:pt x="337" y="223"/>
                </a:lnTo>
                <a:lnTo>
                  <a:pt x="340" y="137"/>
                </a:lnTo>
                <a:lnTo>
                  <a:pt x="344" y="55"/>
                </a:lnTo>
                <a:lnTo>
                  <a:pt x="348" y="4"/>
                </a:lnTo>
                <a:lnTo>
                  <a:pt x="352" y="0"/>
                </a:lnTo>
                <a:lnTo>
                  <a:pt x="356" y="47"/>
                </a:lnTo>
                <a:lnTo>
                  <a:pt x="360" y="122"/>
                </a:lnTo>
                <a:lnTo>
                  <a:pt x="368" y="161"/>
                </a:lnTo>
                <a:lnTo>
                  <a:pt x="372" y="172"/>
                </a:lnTo>
                <a:lnTo>
                  <a:pt x="376" y="168"/>
                </a:lnTo>
                <a:lnTo>
                  <a:pt x="380" y="149"/>
                </a:lnTo>
                <a:lnTo>
                  <a:pt x="383" y="114"/>
                </a:lnTo>
                <a:lnTo>
                  <a:pt x="387" y="75"/>
                </a:lnTo>
                <a:lnTo>
                  <a:pt x="395" y="51"/>
                </a:lnTo>
                <a:lnTo>
                  <a:pt x="399" y="55"/>
                </a:lnTo>
                <a:lnTo>
                  <a:pt x="403" y="90"/>
                </a:lnTo>
                <a:lnTo>
                  <a:pt x="407" y="137"/>
                </a:lnTo>
                <a:lnTo>
                  <a:pt x="411" y="176"/>
                </a:lnTo>
                <a:lnTo>
                  <a:pt x="415" y="204"/>
                </a:lnTo>
                <a:lnTo>
                  <a:pt x="423" y="227"/>
                </a:lnTo>
                <a:lnTo>
                  <a:pt x="426" y="247"/>
                </a:lnTo>
                <a:lnTo>
                  <a:pt x="430" y="262"/>
                </a:lnTo>
                <a:lnTo>
                  <a:pt x="434" y="278"/>
                </a:lnTo>
                <a:lnTo>
                  <a:pt x="438" y="286"/>
                </a:lnTo>
                <a:lnTo>
                  <a:pt x="442" y="297"/>
                </a:lnTo>
                <a:lnTo>
                  <a:pt x="450" y="301"/>
                </a:lnTo>
                <a:lnTo>
                  <a:pt x="454" y="301"/>
                </a:lnTo>
                <a:lnTo>
                  <a:pt x="458" y="282"/>
                </a:lnTo>
                <a:lnTo>
                  <a:pt x="462" y="227"/>
                </a:lnTo>
                <a:lnTo>
                  <a:pt x="466" y="141"/>
                </a:lnTo>
                <a:lnTo>
                  <a:pt x="469" y="55"/>
                </a:lnTo>
                <a:lnTo>
                  <a:pt x="473" y="4"/>
                </a:lnTo>
                <a:lnTo>
                  <a:pt x="481" y="0"/>
                </a:lnTo>
                <a:lnTo>
                  <a:pt x="485" y="55"/>
                </a:lnTo>
                <a:lnTo>
                  <a:pt x="489" y="129"/>
                </a:lnTo>
                <a:lnTo>
                  <a:pt x="493" y="161"/>
                </a:lnTo>
                <a:lnTo>
                  <a:pt x="497" y="153"/>
                </a:lnTo>
                <a:lnTo>
                  <a:pt x="501" y="145"/>
                </a:lnTo>
                <a:lnTo>
                  <a:pt x="509" y="141"/>
                </a:lnTo>
                <a:lnTo>
                  <a:pt x="512" y="153"/>
                </a:lnTo>
                <a:lnTo>
                  <a:pt x="516" y="176"/>
                </a:lnTo>
                <a:lnTo>
                  <a:pt x="520" y="200"/>
                </a:lnTo>
                <a:lnTo>
                  <a:pt x="524" y="223"/>
                </a:lnTo>
                <a:lnTo>
                  <a:pt x="528" y="239"/>
                </a:lnTo>
                <a:lnTo>
                  <a:pt x="536" y="254"/>
                </a:lnTo>
                <a:lnTo>
                  <a:pt x="540" y="262"/>
                </a:lnTo>
                <a:lnTo>
                  <a:pt x="544" y="262"/>
                </a:lnTo>
                <a:lnTo>
                  <a:pt x="548" y="254"/>
                </a:lnTo>
                <a:lnTo>
                  <a:pt x="552" y="235"/>
                </a:lnTo>
                <a:lnTo>
                  <a:pt x="555" y="204"/>
                </a:lnTo>
                <a:lnTo>
                  <a:pt x="563" y="172"/>
                </a:lnTo>
                <a:lnTo>
                  <a:pt x="567" y="157"/>
                </a:lnTo>
                <a:lnTo>
                  <a:pt x="571" y="161"/>
                </a:lnTo>
                <a:lnTo>
                  <a:pt x="575" y="18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3" name="Freeform 142"/>
          <p:cNvSpPr>
            <a:spLocks/>
          </p:cNvSpPr>
          <p:nvPr/>
        </p:nvSpPr>
        <p:spPr bwMode="auto">
          <a:xfrm>
            <a:off x="6854826" y="3289301"/>
            <a:ext cx="25400" cy="111125"/>
          </a:xfrm>
          <a:custGeom>
            <a:avLst/>
            <a:gdLst>
              <a:gd name="T0" fmla="*/ 0 w 16"/>
              <a:gd name="T1" fmla="*/ 0 h 70"/>
              <a:gd name="T2" fmla="*/ 4 w 16"/>
              <a:gd name="T3" fmla="*/ 31 h 70"/>
              <a:gd name="T4" fmla="*/ 8 w 16"/>
              <a:gd name="T5" fmla="*/ 55 h 70"/>
              <a:gd name="T6" fmla="*/ 16 w 16"/>
              <a:gd name="T7" fmla="*/ 70 h 70"/>
            </a:gdLst>
            <a:ahLst/>
            <a:cxnLst>
              <a:cxn ang="0">
                <a:pos x="T0" y="T1"/>
              </a:cxn>
              <a:cxn ang="0">
                <a:pos x="T2" y="T3"/>
              </a:cxn>
              <a:cxn ang="0">
                <a:pos x="T4" y="T5"/>
              </a:cxn>
              <a:cxn ang="0">
                <a:pos x="T6" y="T7"/>
              </a:cxn>
            </a:cxnLst>
            <a:rect l="0" t="0" r="r" b="b"/>
            <a:pathLst>
              <a:path w="16" h="70">
                <a:moveTo>
                  <a:pt x="0" y="0"/>
                </a:moveTo>
                <a:lnTo>
                  <a:pt x="4" y="31"/>
                </a:lnTo>
                <a:lnTo>
                  <a:pt x="8" y="55"/>
                </a:lnTo>
                <a:lnTo>
                  <a:pt x="16" y="7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4" name="Rectangle 143"/>
          <p:cNvSpPr>
            <a:spLocks noChangeArrowheads="1"/>
          </p:cNvSpPr>
          <p:nvPr/>
        </p:nvSpPr>
        <p:spPr bwMode="auto">
          <a:xfrm>
            <a:off x="4819651" y="4170363"/>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time (seconds)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35" name="Rectangle 144"/>
          <p:cNvSpPr>
            <a:spLocks noChangeArrowheads="1"/>
          </p:cNvSpPr>
          <p:nvPr/>
        </p:nvSpPr>
        <p:spPr bwMode="auto">
          <a:xfrm>
            <a:off x="4081463" y="2370138"/>
            <a:ext cx="2054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First level expectations (hidden states)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36" name="Rectangle 145"/>
          <p:cNvSpPr>
            <a:spLocks noChangeArrowheads="1"/>
          </p:cNvSpPr>
          <p:nvPr/>
        </p:nvSpPr>
        <p:spPr bwMode="auto">
          <a:xfrm>
            <a:off x="3194051" y="4624388"/>
            <a:ext cx="3686175" cy="1476375"/>
          </a:xfrm>
          <a:prstGeom prst="rect">
            <a:avLst/>
          </a:prstGeom>
          <a:solidFill>
            <a:srgbClr val="FFFFFF">
              <a:alpha val="76078"/>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9837" name="Rectangle 146"/>
          <p:cNvSpPr>
            <a:spLocks noChangeArrowheads="1"/>
          </p:cNvSpPr>
          <p:nvPr/>
        </p:nvSpPr>
        <p:spPr bwMode="auto">
          <a:xfrm>
            <a:off x="3194051" y="4624388"/>
            <a:ext cx="3686175" cy="147637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8" name="Line 147"/>
          <p:cNvSpPr>
            <a:spLocks noChangeShapeType="1"/>
          </p:cNvSpPr>
          <p:nvPr/>
        </p:nvSpPr>
        <p:spPr bwMode="auto">
          <a:xfrm>
            <a:off x="3194051" y="462438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9" name="Line 148"/>
          <p:cNvSpPr>
            <a:spLocks noChangeShapeType="1"/>
          </p:cNvSpPr>
          <p:nvPr/>
        </p:nvSpPr>
        <p:spPr bwMode="auto">
          <a:xfrm>
            <a:off x="3194051" y="61007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0" name="Line 149"/>
          <p:cNvSpPr>
            <a:spLocks noChangeShapeType="1"/>
          </p:cNvSpPr>
          <p:nvPr/>
        </p:nvSpPr>
        <p:spPr bwMode="auto">
          <a:xfrm flipV="1">
            <a:off x="6880226"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1" name="Line 150"/>
          <p:cNvSpPr>
            <a:spLocks noChangeShapeType="1"/>
          </p:cNvSpPr>
          <p:nvPr/>
        </p:nvSpPr>
        <p:spPr bwMode="auto">
          <a:xfrm flipV="1">
            <a:off x="3194051"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2" name="Line 151"/>
          <p:cNvSpPr>
            <a:spLocks noChangeShapeType="1"/>
          </p:cNvSpPr>
          <p:nvPr/>
        </p:nvSpPr>
        <p:spPr bwMode="auto">
          <a:xfrm>
            <a:off x="3194051" y="61007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3" name="Line 152"/>
          <p:cNvSpPr>
            <a:spLocks noChangeShapeType="1"/>
          </p:cNvSpPr>
          <p:nvPr/>
        </p:nvSpPr>
        <p:spPr bwMode="auto">
          <a:xfrm flipV="1">
            <a:off x="3194051"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4" name="Line 153"/>
          <p:cNvSpPr>
            <a:spLocks noChangeShapeType="1"/>
          </p:cNvSpPr>
          <p:nvPr/>
        </p:nvSpPr>
        <p:spPr bwMode="auto">
          <a:xfrm flipV="1">
            <a:off x="3194051"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5" name="Line 154"/>
          <p:cNvSpPr>
            <a:spLocks noChangeShapeType="1"/>
          </p:cNvSpPr>
          <p:nvPr/>
        </p:nvSpPr>
        <p:spPr bwMode="auto">
          <a:xfrm>
            <a:off x="3194051"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6" name="Rectangle 155"/>
          <p:cNvSpPr>
            <a:spLocks noChangeArrowheads="1"/>
          </p:cNvSpPr>
          <p:nvPr/>
        </p:nvSpPr>
        <p:spPr bwMode="auto">
          <a:xfrm>
            <a:off x="3175001"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47" name="Line 156"/>
          <p:cNvSpPr>
            <a:spLocks noChangeShapeType="1"/>
          </p:cNvSpPr>
          <p:nvPr/>
        </p:nvSpPr>
        <p:spPr bwMode="auto">
          <a:xfrm flipV="1">
            <a:off x="3652838"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8" name="Line 157"/>
          <p:cNvSpPr>
            <a:spLocks noChangeShapeType="1"/>
          </p:cNvSpPr>
          <p:nvPr/>
        </p:nvSpPr>
        <p:spPr bwMode="auto">
          <a:xfrm>
            <a:off x="3652838"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9" name="Rectangle 158"/>
          <p:cNvSpPr>
            <a:spLocks noChangeArrowheads="1"/>
          </p:cNvSpPr>
          <p:nvPr/>
        </p:nvSpPr>
        <p:spPr bwMode="auto">
          <a:xfrm>
            <a:off x="3633788"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50" name="Line 159"/>
          <p:cNvSpPr>
            <a:spLocks noChangeShapeType="1"/>
          </p:cNvSpPr>
          <p:nvPr/>
        </p:nvSpPr>
        <p:spPr bwMode="auto">
          <a:xfrm flipV="1">
            <a:off x="4111626"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1" name="Line 160"/>
          <p:cNvSpPr>
            <a:spLocks noChangeShapeType="1"/>
          </p:cNvSpPr>
          <p:nvPr/>
        </p:nvSpPr>
        <p:spPr bwMode="auto">
          <a:xfrm>
            <a:off x="4111626"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2" name="Rectangle 161"/>
          <p:cNvSpPr>
            <a:spLocks noChangeArrowheads="1"/>
          </p:cNvSpPr>
          <p:nvPr/>
        </p:nvSpPr>
        <p:spPr bwMode="auto">
          <a:xfrm>
            <a:off x="4094163"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53" name="Line 162"/>
          <p:cNvSpPr>
            <a:spLocks noChangeShapeType="1"/>
          </p:cNvSpPr>
          <p:nvPr/>
        </p:nvSpPr>
        <p:spPr bwMode="auto">
          <a:xfrm flipV="1">
            <a:off x="4572001"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4" name="Line 163"/>
          <p:cNvSpPr>
            <a:spLocks noChangeShapeType="1"/>
          </p:cNvSpPr>
          <p:nvPr/>
        </p:nvSpPr>
        <p:spPr bwMode="auto">
          <a:xfrm>
            <a:off x="4572001"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5" name="Rectangle 164"/>
          <p:cNvSpPr>
            <a:spLocks noChangeArrowheads="1"/>
          </p:cNvSpPr>
          <p:nvPr/>
        </p:nvSpPr>
        <p:spPr bwMode="auto">
          <a:xfrm>
            <a:off x="4552951"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56" name="Line 165"/>
          <p:cNvSpPr>
            <a:spLocks noChangeShapeType="1"/>
          </p:cNvSpPr>
          <p:nvPr/>
        </p:nvSpPr>
        <p:spPr bwMode="auto">
          <a:xfrm flipV="1">
            <a:off x="5037138"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7" name="Line 166"/>
          <p:cNvSpPr>
            <a:spLocks noChangeShapeType="1"/>
          </p:cNvSpPr>
          <p:nvPr/>
        </p:nvSpPr>
        <p:spPr bwMode="auto">
          <a:xfrm>
            <a:off x="5037138"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8" name="Rectangle 167"/>
          <p:cNvSpPr>
            <a:spLocks noChangeArrowheads="1"/>
          </p:cNvSpPr>
          <p:nvPr/>
        </p:nvSpPr>
        <p:spPr bwMode="auto">
          <a:xfrm>
            <a:off x="5018088"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59" name="Line 168"/>
          <p:cNvSpPr>
            <a:spLocks noChangeShapeType="1"/>
          </p:cNvSpPr>
          <p:nvPr/>
        </p:nvSpPr>
        <p:spPr bwMode="auto">
          <a:xfrm flipV="1">
            <a:off x="5495926"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0" name="Line 169"/>
          <p:cNvSpPr>
            <a:spLocks noChangeShapeType="1"/>
          </p:cNvSpPr>
          <p:nvPr/>
        </p:nvSpPr>
        <p:spPr bwMode="auto">
          <a:xfrm>
            <a:off x="5495926"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1" name="Rectangle 170"/>
          <p:cNvSpPr>
            <a:spLocks noChangeArrowheads="1"/>
          </p:cNvSpPr>
          <p:nvPr/>
        </p:nvSpPr>
        <p:spPr bwMode="auto">
          <a:xfrm>
            <a:off x="5476876"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62" name="Line 171"/>
          <p:cNvSpPr>
            <a:spLocks noChangeShapeType="1"/>
          </p:cNvSpPr>
          <p:nvPr/>
        </p:nvSpPr>
        <p:spPr bwMode="auto">
          <a:xfrm flipV="1">
            <a:off x="5954713"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3" name="Line 172"/>
          <p:cNvSpPr>
            <a:spLocks noChangeShapeType="1"/>
          </p:cNvSpPr>
          <p:nvPr/>
        </p:nvSpPr>
        <p:spPr bwMode="auto">
          <a:xfrm>
            <a:off x="5954713"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4" name="Rectangle 173"/>
          <p:cNvSpPr>
            <a:spLocks noChangeArrowheads="1"/>
          </p:cNvSpPr>
          <p:nvPr/>
        </p:nvSpPr>
        <p:spPr bwMode="auto">
          <a:xfrm>
            <a:off x="5937251"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65" name="Line 174"/>
          <p:cNvSpPr>
            <a:spLocks noChangeShapeType="1"/>
          </p:cNvSpPr>
          <p:nvPr/>
        </p:nvSpPr>
        <p:spPr bwMode="auto">
          <a:xfrm flipV="1">
            <a:off x="6413501"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6" name="Line 175"/>
          <p:cNvSpPr>
            <a:spLocks noChangeShapeType="1"/>
          </p:cNvSpPr>
          <p:nvPr/>
        </p:nvSpPr>
        <p:spPr bwMode="auto">
          <a:xfrm>
            <a:off x="6413501"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7" name="Rectangle 176"/>
          <p:cNvSpPr>
            <a:spLocks noChangeArrowheads="1"/>
          </p:cNvSpPr>
          <p:nvPr/>
        </p:nvSpPr>
        <p:spPr bwMode="auto">
          <a:xfrm>
            <a:off x="6396038"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68" name="Line 177"/>
          <p:cNvSpPr>
            <a:spLocks noChangeShapeType="1"/>
          </p:cNvSpPr>
          <p:nvPr/>
        </p:nvSpPr>
        <p:spPr bwMode="auto">
          <a:xfrm flipV="1">
            <a:off x="6880226"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9" name="Line 178"/>
          <p:cNvSpPr>
            <a:spLocks noChangeShapeType="1"/>
          </p:cNvSpPr>
          <p:nvPr/>
        </p:nvSpPr>
        <p:spPr bwMode="auto">
          <a:xfrm>
            <a:off x="6880226"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0" name="Rectangle 179"/>
          <p:cNvSpPr>
            <a:spLocks noChangeArrowheads="1"/>
          </p:cNvSpPr>
          <p:nvPr/>
        </p:nvSpPr>
        <p:spPr bwMode="auto">
          <a:xfrm>
            <a:off x="6861176"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71" name="Line 180"/>
          <p:cNvSpPr>
            <a:spLocks noChangeShapeType="1"/>
          </p:cNvSpPr>
          <p:nvPr/>
        </p:nvSpPr>
        <p:spPr bwMode="auto">
          <a:xfrm>
            <a:off x="3194051" y="610076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2" name="Line 181"/>
          <p:cNvSpPr>
            <a:spLocks noChangeShapeType="1"/>
          </p:cNvSpPr>
          <p:nvPr/>
        </p:nvSpPr>
        <p:spPr bwMode="auto">
          <a:xfrm flipH="1">
            <a:off x="6842126" y="610076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3" name="Rectangle 182"/>
          <p:cNvSpPr>
            <a:spLocks noChangeArrowheads="1"/>
          </p:cNvSpPr>
          <p:nvPr/>
        </p:nvSpPr>
        <p:spPr bwMode="auto">
          <a:xfrm>
            <a:off x="3070226" y="6051551"/>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74" name="Line 183"/>
          <p:cNvSpPr>
            <a:spLocks noChangeShapeType="1"/>
          </p:cNvSpPr>
          <p:nvPr/>
        </p:nvSpPr>
        <p:spPr bwMode="auto">
          <a:xfrm>
            <a:off x="3194051" y="58531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5" name="Line 184"/>
          <p:cNvSpPr>
            <a:spLocks noChangeShapeType="1"/>
          </p:cNvSpPr>
          <p:nvPr/>
        </p:nvSpPr>
        <p:spPr bwMode="auto">
          <a:xfrm flipH="1">
            <a:off x="6842126" y="58531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6" name="Rectangle 185"/>
          <p:cNvSpPr>
            <a:spLocks noChangeArrowheads="1"/>
          </p:cNvSpPr>
          <p:nvPr/>
        </p:nvSpPr>
        <p:spPr bwMode="auto">
          <a:xfrm>
            <a:off x="3070226" y="5802313"/>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77" name="Line 186"/>
          <p:cNvSpPr>
            <a:spLocks noChangeShapeType="1"/>
          </p:cNvSpPr>
          <p:nvPr/>
        </p:nvSpPr>
        <p:spPr bwMode="auto">
          <a:xfrm>
            <a:off x="3194051" y="560387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8" name="Line 187"/>
          <p:cNvSpPr>
            <a:spLocks noChangeShapeType="1"/>
          </p:cNvSpPr>
          <p:nvPr/>
        </p:nvSpPr>
        <p:spPr bwMode="auto">
          <a:xfrm flipH="1">
            <a:off x="6842126" y="560387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9" name="Rectangle 188"/>
          <p:cNvSpPr>
            <a:spLocks noChangeArrowheads="1"/>
          </p:cNvSpPr>
          <p:nvPr/>
        </p:nvSpPr>
        <p:spPr bwMode="auto">
          <a:xfrm>
            <a:off x="3132138" y="55546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0" name="Line 189"/>
          <p:cNvSpPr>
            <a:spLocks noChangeShapeType="1"/>
          </p:cNvSpPr>
          <p:nvPr/>
        </p:nvSpPr>
        <p:spPr bwMode="auto">
          <a:xfrm>
            <a:off x="3194051" y="536257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1" name="Line 190"/>
          <p:cNvSpPr>
            <a:spLocks noChangeShapeType="1"/>
          </p:cNvSpPr>
          <p:nvPr/>
        </p:nvSpPr>
        <p:spPr bwMode="auto">
          <a:xfrm flipH="1">
            <a:off x="6842126" y="536257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2" name="Rectangle 191"/>
          <p:cNvSpPr>
            <a:spLocks noChangeArrowheads="1"/>
          </p:cNvSpPr>
          <p:nvPr/>
        </p:nvSpPr>
        <p:spPr bwMode="auto">
          <a:xfrm>
            <a:off x="3094038" y="53117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3" name="Line 192"/>
          <p:cNvSpPr>
            <a:spLocks noChangeShapeType="1"/>
          </p:cNvSpPr>
          <p:nvPr/>
        </p:nvSpPr>
        <p:spPr bwMode="auto">
          <a:xfrm>
            <a:off x="3194051" y="511333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4" name="Line 193"/>
          <p:cNvSpPr>
            <a:spLocks noChangeShapeType="1"/>
          </p:cNvSpPr>
          <p:nvPr/>
        </p:nvSpPr>
        <p:spPr bwMode="auto">
          <a:xfrm flipH="1">
            <a:off x="6842126" y="511333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5" name="Rectangle 194"/>
          <p:cNvSpPr>
            <a:spLocks noChangeArrowheads="1"/>
          </p:cNvSpPr>
          <p:nvPr/>
        </p:nvSpPr>
        <p:spPr bwMode="auto">
          <a:xfrm>
            <a:off x="3094038" y="506412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6" name="Line 195"/>
          <p:cNvSpPr>
            <a:spLocks noChangeShapeType="1"/>
          </p:cNvSpPr>
          <p:nvPr/>
        </p:nvSpPr>
        <p:spPr bwMode="auto">
          <a:xfrm>
            <a:off x="3194051" y="486568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7" name="Line 196"/>
          <p:cNvSpPr>
            <a:spLocks noChangeShapeType="1"/>
          </p:cNvSpPr>
          <p:nvPr/>
        </p:nvSpPr>
        <p:spPr bwMode="auto">
          <a:xfrm flipH="1">
            <a:off x="6842126" y="486568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8" name="Rectangle 197"/>
          <p:cNvSpPr>
            <a:spLocks noChangeArrowheads="1"/>
          </p:cNvSpPr>
          <p:nvPr/>
        </p:nvSpPr>
        <p:spPr bwMode="auto">
          <a:xfrm>
            <a:off x="3094038" y="48164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9" name="Line 198"/>
          <p:cNvSpPr>
            <a:spLocks noChangeShapeType="1"/>
          </p:cNvSpPr>
          <p:nvPr/>
        </p:nvSpPr>
        <p:spPr bwMode="auto">
          <a:xfrm>
            <a:off x="3194051" y="462438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0" name="Line 199"/>
          <p:cNvSpPr>
            <a:spLocks noChangeShapeType="1"/>
          </p:cNvSpPr>
          <p:nvPr/>
        </p:nvSpPr>
        <p:spPr bwMode="auto">
          <a:xfrm flipH="1">
            <a:off x="6842126" y="462438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1" name="Rectangle 200"/>
          <p:cNvSpPr>
            <a:spLocks noChangeArrowheads="1"/>
          </p:cNvSpPr>
          <p:nvPr/>
        </p:nvSpPr>
        <p:spPr bwMode="auto">
          <a:xfrm>
            <a:off x="3094038" y="4573588"/>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92" name="Line 201"/>
          <p:cNvSpPr>
            <a:spLocks noChangeShapeType="1"/>
          </p:cNvSpPr>
          <p:nvPr/>
        </p:nvSpPr>
        <p:spPr bwMode="auto">
          <a:xfrm>
            <a:off x="3194051" y="462438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3" name="Line 202"/>
          <p:cNvSpPr>
            <a:spLocks noChangeShapeType="1"/>
          </p:cNvSpPr>
          <p:nvPr/>
        </p:nvSpPr>
        <p:spPr bwMode="auto">
          <a:xfrm>
            <a:off x="3194051" y="61007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4" name="Line 203"/>
          <p:cNvSpPr>
            <a:spLocks noChangeShapeType="1"/>
          </p:cNvSpPr>
          <p:nvPr/>
        </p:nvSpPr>
        <p:spPr bwMode="auto">
          <a:xfrm flipV="1">
            <a:off x="6880226"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5" name="Line 204"/>
          <p:cNvSpPr>
            <a:spLocks noChangeShapeType="1"/>
          </p:cNvSpPr>
          <p:nvPr/>
        </p:nvSpPr>
        <p:spPr bwMode="auto">
          <a:xfrm flipV="1">
            <a:off x="3194051"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6" name="Freeform 205"/>
          <p:cNvSpPr>
            <a:spLocks/>
          </p:cNvSpPr>
          <p:nvPr/>
        </p:nvSpPr>
        <p:spPr bwMode="auto">
          <a:xfrm>
            <a:off x="3200401" y="5424488"/>
            <a:ext cx="911225" cy="204788"/>
          </a:xfrm>
          <a:custGeom>
            <a:avLst/>
            <a:gdLst>
              <a:gd name="T0" fmla="*/ 8 w 574"/>
              <a:gd name="T1" fmla="*/ 105 h 129"/>
              <a:gd name="T2" fmla="*/ 19 w 574"/>
              <a:gd name="T3" fmla="*/ 105 h 129"/>
              <a:gd name="T4" fmla="*/ 35 w 574"/>
              <a:gd name="T5" fmla="*/ 105 h 129"/>
              <a:gd name="T6" fmla="*/ 47 w 574"/>
              <a:gd name="T7" fmla="*/ 105 h 129"/>
              <a:gd name="T8" fmla="*/ 62 w 574"/>
              <a:gd name="T9" fmla="*/ 105 h 129"/>
              <a:gd name="T10" fmla="*/ 74 w 574"/>
              <a:gd name="T11" fmla="*/ 105 h 129"/>
              <a:gd name="T12" fmla="*/ 90 w 574"/>
              <a:gd name="T13" fmla="*/ 105 h 129"/>
              <a:gd name="T14" fmla="*/ 101 w 574"/>
              <a:gd name="T15" fmla="*/ 105 h 129"/>
              <a:gd name="T16" fmla="*/ 117 w 574"/>
              <a:gd name="T17" fmla="*/ 101 h 129"/>
              <a:gd name="T18" fmla="*/ 129 w 574"/>
              <a:gd name="T19" fmla="*/ 101 h 129"/>
              <a:gd name="T20" fmla="*/ 144 w 574"/>
              <a:gd name="T21" fmla="*/ 101 h 129"/>
              <a:gd name="T22" fmla="*/ 156 w 574"/>
              <a:gd name="T23" fmla="*/ 98 h 129"/>
              <a:gd name="T24" fmla="*/ 172 w 574"/>
              <a:gd name="T25" fmla="*/ 98 h 129"/>
              <a:gd name="T26" fmla="*/ 183 w 574"/>
              <a:gd name="T27" fmla="*/ 94 h 129"/>
              <a:gd name="T28" fmla="*/ 199 w 574"/>
              <a:gd name="T29" fmla="*/ 90 h 129"/>
              <a:gd name="T30" fmla="*/ 211 w 574"/>
              <a:gd name="T31" fmla="*/ 86 h 129"/>
              <a:gd name="T32" fmla="*/ 226 w 574"/>
              <a:gd name="T33" fmla="*/ 78 h 129"/>
              <a:gd name="T34" fmla="*/ 238 w 574"/>
              <a:gd name="T35" fmla="*/ 74 h 129"/>
              <a:gd name="T36" fmla="*/ 254 w 574"/>
              <a:gd name="T37" fmla="*/ 66 h 129"/>
              <a:gd name="T38" fmla="*/ 266 w 574"/>
              <a:gd name="T39" fmla="*/ 55 h 129"/>
              <a:gd name="T40" fmla="*/ 281 w 574"/>
              <a:gd name="T41" fmla="*/ 43 h 129"/>
              <a:gd name="T42" fmla="*/ 293 w 574"/>
              <a:gd name="T43" fmla="*/ 31 h 129"/>
              <a:gd name="T44" fmla="*/ 309 w 574"/>
              <a:gd name="T45" fmla="*/ 15 h 129"/>
              <a:gd name="T46" fmla="*/ 320 w 574"/>
              <a:gd name="T47" fmla="*/ 4 h 129"/>
              <a:gd name="T48" fmla="*/ 336 w 574"/>
              <a:gd name="T49" fmla="*/ 0 h 129"/>
              <a:gd name="T50" fmla="*/ 348 w 574"/>
              <a:gd name="T51" fmla="*/ 4 h 129"/>
              <a:gd name="T52" fmla="*/ 359 w 574"/>
              <a:gd name="T53" fmla="*/ 12 h 129"/>
              <a:gd name="T54" fmla="*/ 375 w 574"/>
              <a:gd name="T55" fmla="*/ 4 h 129"/>
              <a:gd name="T56" fmla="*/ 387 w 574"/>
              <a:gd name="T57" fmla="*/ 39 h 129"/>
              <a:gd name="T58" fmla="*/ 402 w 574"/>
              <a:gd name="T59" fmla="*/ 55 h 129"/>
              <a:gd name="T60" fmla="*/ 414 w 574"/>
              <a:gd name="T61" fmla="*/ 66 h 129"/>
              <a:gd name="T62" fmla="*/ 430 w 574"/>
              <a:gd name="T63" fmla="*/ 78 h 129"/>
              <a:gd name="T64" fmla="*/ 441 w 574"/>
              <a:gd name="T65" fmla="*/ 90 h 129"/>
              <a:gd name="T66" fmla="*/ 457 w 574"/>
              <a:gd name="T67" fmla="*/ 98 h 129"/>
              <a:gd name="T68" fmla="*/ 469 w 574"/>
              <a:gd name="T69" fmla="*/ 105 h 129"/>
              <a:gd name="T70" fmla="*/ 484 w 574"/>
              <a:gd name="T71" fmla="*/ 113 h 129"/>
              <a:gd name="T72" fmla="*/ 496 w 574"/>
              <a:gd name="T73" fmla="*/ 117 h 129"/>
              <a:gd name="T74" fmla="*/ 512 w 574"/>
              <a:gd name="T75" fmla="*/ 121 h 129"/>
              <a:gd name="T76" fmla="*/ 524 w 574"/>
              <a:gd name="T77" fmla="*/ 125 h 129"/>
              <a:gd name="T78" fmla="*/ 539 w 574"/>
              <a:gd name="T79" fmla="*/ 125 h 129"/>
              <a:gd name="T80" fmla="*/ 551 w 574"/>
              <a:gd name="T81" fmla="*/ 129 h 129"/>
              <a:gd name="T82" fmla="*/ 567 w 574"/>
              <a:gd name="T8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29">
                <a:moveTo>
                  <a:pt x="0" y="105"/>
                </a:moveTo>
                <a:lnTo>
                  <a:pt x="4" y="105"/>
                </a:lnTo>
                <a:lnTo>
                  <a:pt x="8" y="105"/>
                </a:lnTo>
                <a:lnTo>
                  <a:pt x="12" y="105"/>
                </a:lnTo>
                <a:lnTo>
                  <a:pt x="15" y="105"/>
                </a:lnTo>
                <a:lnTo>
                  <a:pt x="19" y="105"/>
                </a:lnTo>
                <a:lnTo>
                  <a:pt x="27" y="105"/>
                </a:lnTo>
                <a:lnTo>
                  <a:pt x="31" y="105"/>
                </a:lnTo>
                <a:lnTo>
                  <a:pt x="35" y="105"/>
                </a:lnTo>
                <a:lnTo>
                  <a:pt x="39" y="105"/>
                </a:lnTo>
                <a:lnTo>
                  <a:pt x="43" y="105"/>
                </a:lnTo>
                <a:lnTo>
                  <a:pt x="47" y="105"/>
                </a:lnTo>
                <a:lnTo>
                  <a:pt x="55" y="105"/>
                </a:lnTo>
                <a:lnTo>
                  <a:pt x="58" y="105"/>
                </a:lnTo>
                <a:lnTo>
                  <a:pt x="62" y="105"/>
                </a:lnTo>
                <a:lnTo>
                  <a:pt x="66" y="105"/>
                </a:lnTo>
                <a:lnTo>
                  <a:pt x="70" y="105"/>
                </a:lnTo>
                <a:lnTo>
                  <a:pt x="74" y="105"/>
                </a:lnTo>
                <a:lnTo>
                  <a:pt x="82" y="105"/>
                </a:lnTo>
                <a:lnTo>
                  <a:pt x="86" y="105"/>
                </a:lnTo>
                <a:lnTo>
                  <a:pt x="90" y="105"/>
                </a:lnTo>
                <a:lnTo>
                  <a:pt x="94" y="105"/>
                </a:lnTo>
                <a:lnTo>
                  <a:pt x="97" y="105"/>
                </a:lnTo>
                <a:lnTo>
                  <a:pt x="101" y="105"/>
                </a:lnTo>
                <a:lnTo>
                  <a:pt x="109" y="101"/>
                </a:lnTo>
                <a:lnTo>
                  <a:pt x="113" y="101"/>
                </a:lnTo>
                <a:lnTo>
                  <a:pt x="117" y="101"/>
                </a:lnTo>
                <a:lnTo>
                  <a:pt x="121" y="101"/>
                </a:lnTo>
                <a:lnTo>
                  <a:pt x="125" y="101"/>
                </a:lnTo>
                <a:lnTo>
                  <a:pt x="129" y="101"/>
                </a:lnTo>
                <a:lnTo>
                  <a:pt x="133" y="101"/>
                </a:lnTo>
                <a:lnTo>
                  <a:pt x="140" y="101"/>
                </a:lnTo>
                <a:lnTo>
                  <a:pt x="144" y="101"/>
                </a:lnTo>
                <a:lnTo>
                  <a:pt x="148" y="101"/>
                </a:lnTo>
                <a:lnTo>
                  <a:pt x="152" y="98"/>
                </a:lnTo>
                <a:lnTo>
                  <a:pt x="156" y="98"/>
                </a:lnTo>
                <a:lnTo>
                  <a:pt x="160" y="98"/>
                </a:lnTo>
                <a:lnTo>
                  <a:pt x="168" y="98"/>
                </a:lnTo>
                <a:lnTo>
                  <a:pt x="172" y="98"/>
                </a:lnTo>
                <a:lnTo>
                  <a:pt x="176" y="94"/>
                </a:lnTo>
                <a:lnTo>
                  <a:pt x="180" y="94"/>
                </a:lnTo>
                <a:lnTo>
                  <a:pt x="183" y="94"/>
                </a:lnTo>
                <a:lnTo>
                  <a:pt x="187" y="94"/>
                </a:lnTo>
                <a:lnTo>
                  <a:pt x="195" y="90"/>
                </a:lnTo>
                <a:lnTo>
                  <a:pt x="199" y="90"/>
                </a:lnTo>
                <a:lnTo>
                  <a:pt x="203" y="90"/>
                </a:lnTo>
                <a:lnTo>
                  <a:pt x="207" y="86"/>
                </a:lnTo>
                <a:lnTo>
                  <a:pt x="211" y="86"/>
                </a:lnTo>
                <a:lnTo>
                  <a:pt x="215" y="82"/>
                </a:lnTo>
                <a:lnTo>
                  <a:pt x="223" y="82"/>
                </a:lnTo>
                <a:lnTo>
                  <a:pt x="226" y="78"/>
                </a:lnTo>
                <a:lnTo>
                  <a:pt x="230" y="78"/>
                </a:lnTo>
                <a:lnTo>
                  <a:pt x="234" y="74"/>
                </a:lnTo>
                <a:lnTo>
                  <a:pt x="238" y="74"/>
                </a:lnTo>
                <a:lnTo>
                  <a:pt x="242" y="70"/>
                </a:lnTo>
                <a:lnTo>
                  <a:pt x="246" y="66"/>
                </a:lnTo>
                <a:lnTo>
                  <a:pt x="254" y="66"/>
                </a:lnTo>
                <a:lnTo>
                  <a:pt x="258" y="62"/>
                </a:lnTo>
                <a:lnTo>
                  <a:pt x="262" y="58"/>
                </a:lnTo>
                <a:lnTo>
                  <a:pt x="266" y="55"/>
                </a:lnTo>
                <a:lnTo>
                  <a:pt x="269" y="51"/>
                </a:lnTo>
                <a:lnTo>
                  <a:pt x="273" y="47"/>
                </a:lnTo>
                <a:lnTo>
                  <a:pt x="281" y="43"/>
                </a:lnTo>
                <a:lnTo>
                  <a:pt x="285" y="39"/>
                </a:lnTo>
                <a:lnTo>
                  <a:pt x="289" y="35"/>
                </a:lnTo>
                <a:lnTo>
                  <a:pt x="293" y="31"/>
                </a:lnTo>
                <a:lnTo>
                  <a:pt x="297" y="27"/>
                </a:lnTo>
                <a:lnTo>
                  <a:pt x="301" y="23"/>
                </a:lnTo>
                <a:lnTo>
                  <a:pt x="309" y="15"/>
                </a:lnTo>
                <a:lnTo>
                  <a:pt x="312" y="8"/>
                </a:lnTo>
                <a:lnTo>
                  <a:pt x="316" y="4"/>
                </a:lnTo>
                <a:lnTo>
                  <a:pt x="320" y="4"/>
                </a:lnTo>
                <a:lnTo>
                  <a:pt x="324" y="4"/>
                </a:lnTo>
                <a:lnTo>
                  <a:pt x="328" y="4"/>
                </a:lnTo>
                <a:lnTo>
                  <a:pt x="336" y="0"/>
                </a:lnTo>
                <a:lnTo>
                  <a:pt x="340" y="0"/>
                </a:lnTo>
                <a:lnTo>
                  <a:pt x="344" y="4"/>
                </a:lnTo>
                <a:lnTo>
                  <a:pt x="348" y="4"/>
                </a:lnTo>
                <a:lnTo>
                  <a:pt x="352" y="8"/>
                </a:lnTo>
                <a:lnTo>
                  <a:pt x="355" y="8"/>
                </a:lnTo>
                <a:lnTo>
                  <a:pt x="359" y="12"/>
                </a:lnTo>
                <a:lnTo>
                  <a:pt x="367" y="15"/>
                </a:lnTo>
                <a:lnTo>
                  <a:pt x="371" y="12"/>
                </a:lnTo>
                <a:lnTo>
                  <a:pt x="375" y="4"/>
                </a:lnTo>
                <a:lnTo>
                  <a:pt x="379" y="12"/>
                </a:lnTo>
                <a:lnTo>
                  <a:pt x="383" y="27"/>
                </a:lnTo>
                <a:lnTo>
                  <a:pt x="387" y="39"/>
                </a:lnTo>
                <a:lnTo>
                  <a:pt x="395" y="47"/>
                </a:lnTo>
                <a:lnTo>
                  <a:pt x="398" y="51"/>
                </a:lnTo>
                <a:lnTo>
                  <a:pt x="402" y="55"/>
                </a:lnTo>
                <a:lnTo>
                  <a:pt x="406" y="58"/>
                </a:lnTo>
                <a:lnTo>
                  <a:pt x="410" y="62"/>
                </a:lnTo>
                <a:lnTo>
                  <a:pt x="414" y="66"/>
                </a:lnTo>
                <a:lnTo>
                  <a:pt x="422" y="70"/>
                </a:lnTo>
                <a:lnTo>
                  <a:pt x="426" y="74"/>
                </a:lnTo>
                <a:lnTo>
                  <a:pt x="430" y="78"/>
                </a:lnTo>
                <a:lnTo>
                  <a:pt x="434" y="82"/>
                </a:lnTo>
                <a:lnTo>
                  <a:pt x="438" y="86"/>
                </a:lnTo>
                <a:lnTo>
                  <a:pt x="441" y="90"/>
                </a:lnTo>
                <a:lnTo>
                  <a:pt x="449" y="90"/>
                </a:lnTo>
                <a:lnTo>
                  <a:pt x="453" y="94"/>
                </a:lnTo>
                <a:lnTo>
                  <a:pt x="457" y="98"/>
                </a:lnTo>
                <a:lnTo>
                  <a:pt x="461" y="101"/>
                </a:lnTo>
                <a:lnTo>
                  <a:pt x="465" y="105"/>
                </a:lnTo>
                <a:lnTo>
                  <a:pt x="469" y="105"/>
                </a:lnTo>
                <a:lnTo>
                  <a:pt x="473" y="109"/>
                </a:lnTo>
                <a:lnTo>
                  <a:pt x="481" y="113"/>
                </a:lnTo>
                <a:lnTo>
                  <a:pt x="484" y="113"/>
                </a:lnTo>
                <a:lnTo>
                  <a:pt x="488" y="113"/>
                </a:lnTo>
                <a:lnTo>
                  <a:pt x="492" y="117"/>
                </a:lnTo>
                <a:lnTo>
                  <a:pt x="496" y="117"/>
                </a:lnTo>
                <a:lnTo>
                  <a:pt x="500" y="121"/>
                </a:lnTo>
                <a:lnTo>
                  <a:pt x="508" y="121"/>
                </a:lnTo>
                <a:lnTo>
                  <a:pt x="512" y="121"/>
                </a:lnTo>
                <a:lnTo>
                  <a:pt x="516" y="121"/>
                </a:lnTo>
                <a:lnTo>
                  <a:pt x="520" y="125"/>
                </a:lnTo>
                <a:lnTo>
                  <a:pt x="524" y="125"/>
                </a:lnTo>
                <a:lnTo>
                  <a:pt x="527" y="125"/>
                </a:lnTo>
                <a:lnTo>
                  <a:pt x="535" y="125"/>
                </a:lnTo>
                <a:lnTo>
                  <a:pt x="539" y="125"/>
                </a:lnTo>
                <a:lnTo>
                  <a:pt x="543" y="125"/>
                </a:lnTo>
                <a:lnTo>
                  <a:pt x="547" y="129"/>
                </a:lnTo>
                <a:lnTo>
                  <a:pt x="551" y="129"/>
                </a:lnTo>
                <a:lnTo>
                  <a:pt x="555" y="129"/>
                </a:lnTo>
                <a:lnTo>
                  <a:pt x="563" y="129"/>
                </a:lnTo>
                <a:lnTo>
                  <a:pt x="567" y="129"/>
                </a:lnTo>
                <a:lnTo>
                  <a:pt x="570" y="129"/>
                </a:lnTo>
                <a:lnTo>
                  <a:pt x="574" y="12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7" name="Freeform 206"/>
          <p:cNvSpPr>
            <a:spLocks/>
          </p:cNvSpPr>
          <p:nvPr/>
        </p:nvSpPr>
        <p:spPr bwMode="auto">
          <a:xfrm>
            <a:off x="4111626" y="5629276"/>
            <a:ext cx="912813" cy="155575"/>
          </a:xfrm>
          <a:custGeom>
            <a:avLst/>
            <a:gdLst>
              <a:gd name="T0" fmla="*/ 8 w 575"/>
              <a:gd name="T1" fmla="*/ 0 h 98"/>
              <a:gd name="T2" fmla="*/ 24 w 575"/>
              <a:gd name="T3" fmla="*/ 4 h 98"/>
              <a:gd name="T4" fmla="*/ 36 w 575"/>
              <a:gd name="T5" fmla="*/ 4 h 98"/>
              <a:gd name="T6" fmla="*/ 51 w 575"/>
              <a:gd name="T7" fmla="*/ 8 h 98"/>
              <a:gd name="T8" fmla="*/ 63 w 575"/>
              <a:gd name="T9" fmla="*/ 8 h 98"/>
              <a:gd name="T10" fmla="*/ 79 w 575"/>
              <a:gd name="T11" fmla="*/ 12 h 98"/>
              <a:gd name="T12" fmla="*/ 90 w 575"/>
              <a:gd name="T13" fmla="*/ 15 h 98"/>
              <a:gd name="T14" fmla="*/ 106 w 575"/>
              <a:gd name="T15" fmla="*/ 23 h 98"/>
              <a:gd name="T16" fmla="*/ 118 w 575"/>
              <a:gd name="T17" fmla="*/ 31 h 98"/>
              <a:gd name="T18" fmla="*/ 133 w 575"/>
              <a:gd name="T19" fmla="*/ 39 h 98"/>
              <a:gd name="T20" fmla="*/ 145 w 575"/>
              <a:gd name="T21" fmla="*/ 47 h 98"/>
              <a:gd name="T22" fmla="*/ 161 w 575"/>
              <a:gd name="T23" fmla="*/ 58 h 98"/>
              <a:gd name="T24" fmla="*/ 172 w 575"/>
              <a:gd name="T25" fmla="*/ 70 h 98"/>
              <a:gd name="T26" fmla="*/ 188 w 575"/>
              <a:gd name="T27" fmla="*/ 82 h 98"/>
              <a:gd name="T28" fmla="*/ 200 w 575"/>
              <a:gd name="T29" fmla="*/ 94 h 98"/>
              <a:gd name="T30" fmla="*/ 215 w 575"/>
              <a:gd name="T31" fmla="*/ 98 h 98"/>
              <a:gd name="T32" fmla="*/ 227 w 575"/>
              <a:gd name="T33" fmla="*/ 98 h 98"/>
              <a:gd name="T34" fmla="*/ 239 w 575"/>
              <a:gd name="T35" fmla="*/ 90 h 98"/>
              <a:gd name="T36" fmla="*/ 254 w 575"/>
              <a:gd name="T37" fmla="*/ 78 h 98"/>
              <a:gd name="T38" fmla="*/ 266 w 575"/>
              <a:gd name="T39" fmla="*/ 70 h 98"/>
              <a:gd name="T40" fmla="*/ 282 w 575"/>
              <a:gd name="T41" fmla="*/ 62 h 98"/>
              <a:gd name="T42" fmla="*/ 294 w 575"/>
              <a:gd name="T43" fmla="*/ 55 h 98"/>
              <a:gd name="T44" fmla="*/ 309 w 575"/>
              <a:gd name="T45" fmla="*/ 47 h 98"/>
              <a:gd name="T46" fmla="*/ 321 w 575"/>
              <a:gd name="T47" fmla="*/ 39 h 98"/>
              <a:gd name="T48" fmla="*/ 337 w 575"/>
              <a:gd name="T49" fmla="*/ 31 h 98"/>
              <a:gd name="T50" fmla="*/ 348 w 575"/>
              <a:gd name="T51" fmla="*/ 27 h 98"/>
              <a:gd name="T52" fmla="*/ 364 w 575"/>
              <a:gd name="T53" fmla="*/ 23 h 98"/>
              <a:gd name="T54" fmla="*/ 376 w 575"/>
              <a:gd name="T55" fmla="*/ 19 h 98"/>
              <a:gd name="T56" fmla="*/ 391 w 575"/>
              <a:gd name="T57" fmla="*/ 15 h 98"/>
              <a:gd name="T58" fmla="*/ 403 w 575"/>
              <a:gd name="T59" fmla="*/ 15 h 98"/>
              <a:gd name="T60" fmla="*/ 419 w 575"/>
              <a:gd name="T61" fmla="*/ 15 h 98"/>
              <a:gd name="T62" fmla="*/ 430 w 575"/>
              <a:gd name="T63" fmla="*/ 15 h 98"/>
              <a:gd name="T64" fmla="*/ 446 w 575"/>
              <a:gd name="T65" fmla="*/ 15 h 98"/>
              <a:gd name="T66" fmla="*/ 458 w 575"/>
              <a:gd name="T67" fmla="*/ 19 h 98"/>
              <a:gd name="T68" fmla="*/ 473 w 575"/>
              <a:gd name="T69" fmla="*/ 23 h 98"/>
              <a:gd name="T70" fmla="*/ 485 w 575"/>
              <a:gd name="T71" fmla="*/ 27 h 98"/>
              <a:gd name="T72" fmla="*/ 501 w 575"/>
              <a:gd name="T73" fmla="*/ 31 h 98"/>
              <a:gd name="T74" fmla="*/ 512 w 575"/>
              <a:gd name="T75" fmla="*/ 39 h 98"/>
              <a:gd name="T76" fmla="*/ 528 w 575"/>
              <a:gd name="T77" fmla="*/ 47 h 98"/>
              <a:gd name="T78" fmla="*/ 540 w 575"/>
              <a:gd name="T79" fmla="*/ 55 h 98"/>
              <a:gd name="T80" fmla="*/ 555 w 575"/>
              <a:gd name="T81" fmla="*/ 66 h 98"/>
              <a:gd name="T82" fmla="*/ 567 w 575"/>
              <a:gd name="T83" fmla="*/ 7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98">
                <a:moveTo>
                  <a:pt x="0" y="0"/>
                </a:moveTo>
                <a:lnTo>
                  <a:pt x="4" y="0"/>
                </a:lnTo>
                <a:lnTo>
                  <a:pt x="8" y="0"/>
                </a:lnTo>
                <a:lnTo>
                  <a:pt x="12" y="4"/>
                </a:lnTo>
                <a:lnTo>
                  <a:pt x="20" y="4"/>
                </a:lnTo>
                <a:lnTo>
                  <a:pt x="24" y="4"/>
                </a:lnTo>
                <a:lnTo>
                  <a:pt x="28" y="4"/>
                </a:lnTo>
                <a:lnTo>
                  <a:pt x="32" y="4"/>
                </a:lnTo>
                <a:lnTo>
                  <a:pt x="36" y="4"/>
                </a:lnTo>
                <a:lnTo>
                  <a:pt x="39" y="4"/>
                </a:lnTo>
                <a:lnTo>
                  <a:pt x="47" y="4"/>
                </a:lnTo>
                <a:lnTo>
                  <a:pt x="51" y="8"/>
                </a:lnTo>
                <a:lnTo>
                  <a:pt x="55" y="8"/>
                </a:lnTo>
                <a:lnTo>
                  <a:pt x="59" y="8"/>
                </a:lnTo>
                <a:lnTo>
                  <a:pt x="63" y="8"/>
                </a:lnTo>
                <a:lnTo>
                  <a:pt x="67" y="12"/>
                </a:lnTo>
                <a:lnTo>
                  <a:pt x="75" y="12"/>
                </a:lnTo>
                <a:lnTo>
                  <a:pt x="79" y="12"/>
                </a:lnTo>
                <a:lnTo>
                  <a:pt x="82" y="15"/>
                </a:lnTo>
                <a:lnTo>
                  <a:pt x="86" y="15"/>
                </a:lnTo>
                <a:lnTo>
                  <a:pt x="90" y="15"/>
                </a:lnTo>
                <a:lnTo>
                  <a:pt x="94" y="19"/>
                </a:lnTo>
                <a:lnTo>
                  <a:pt x="102" y="19"/>
                </a:lnTo>
                <a:lnTo>
                  <a:pt x="106" y="23"/>
                </a:lnTo>
                <a:lnTo>
                  <a:pt x="110" y="23"/>
                </a:lnTo>
                <a:lnTo>
                  <a:pt x="114" y="27"/>
                </a:lnTo>
                <a:lnTo>
                  <a:pt x="118" y="31"/>
                </a:lnTo>
                <a:lnTo>
                  <a:pt x="122" y="31"/>
                </a:lnTo>
                <a:lnTo>
                  <a:pt x="125" y="35"/>
                </a:lnTo>
                <a:lnTo>
                  <a:pt x="133" y="39"/>
                </a:lnTo>
                <a:lnTo>
                  <a:pt x="137" y="39"/>
                </a:lnTo>
                <a:lnTo>
                  <a:pt x="141" y="43"/>
                </a:lnTo>
                <a:lnTo>
                  <a:pt x="145" y="47"/>
                </a:lnTo>
                <a:lnTo>
                  <a:pt x="149" y="51"/>
                </a:lnTo>
                <a:lnTo>
                  <a:pt x="153" y="55"/>
                </a:lnTo>
                <a:lnTo>
                  <a:pt x="161" y="58"/>
                </a:lnTo>
                <a:lnTo>
                  <a:pt x="165" y="62"/>
                </a:lnTo>
                <a:lnTo>
                  <a:pt x="168" y="66"/>
                </a:lnTo>
                <a:lnTo>
                  <a:pt x="172" y="70"/>
                </a:lnTo>
                <a:lnTo>
                  <a:pt x="176" y="74"/>
                </a:lnTo>
                <a:lnTo>
                  <a:pt x="180" y="78"/>
                </a:lnTo>
                <a:lnTo>
                  <a:pt x="188" y="82"/>
                </a:lnTo>
                <a:lnTo>
                  <a:pt x="192" y="86"/>
                </a:lnTo>
                <a:lnTo>
                  <a:pt x="196" y="90"/>
                </a:lnTo>
                <a:lnTo>
                  <a:pt x="200" y="94"/>
                </a:lnTo>
                <a:lnTo>
                  <a:pt x="204" y="98"/>
                </a:lnTo>
                <a:lnTo>
                  <a:pt x="208" y="98"/>
                </a:lnTo>
                <a:lnTo>
                  <a:pt x="215" y="98"/>
                </a:lnTo>
                <a:lnTo>
                  <a:pt x="219" y="98"/>
                </a:lnTo>
                <a:lnTo>
                  <a:pt x="223" y="98"/>
                </a:lnTo>
                <a:lnTo>
                  <a:pt x="227" y="98"/>
                </a:lnTo>
                <a:lnTo>
                  <a:pt x="231" y="94"/>
                </a:lnTo>
                <a:lnTo>
                  <a:pt x="235" y="94"/>
                </a:lnTo>
                <a:lnTo>
                  <a:pt x="239" y="90"/>
                </a:lnTo>
                <a:lnTo>
                  <a:pt x="247" y="86"/>
                </a:lnTo>
                <a:lnTo>
                  <a:pt x="251" y="82"/>
                </a:lnTo>
                <a:lnTo>
                  <a:pt x="254" y="78"/>
                </a:lnTo>
                <a:lnTo>
                  <a:pt x="258" y="78"/>
                </a:lnTo>
                <a:lnTo>
                  <a:pt x="262" y="74"/>
                </a:lnTo>
                <a:lnTo>
                  <a:pt x="266" y="70"/>
                </a:lnTo>
                <a:lnTo>
                  <a:pt x="274" y="66"/>
                </a:lnTo>
                <a:lnTo>
                  <a:pt x="278" y="66"/>
                </a:lnTo>
                <a:lnTo>
                  <a:pt x="282" y="62"/>
                </a:lnTo>
                <a:lnTo>
                  <a:pt x="286" y="58"/>
                </a:lnTo>
                <a:lnTo>
                  <a:pt x="290" y="55"/>
                </a:lnTo>
                <a:lnTo>
                  <a:pt x="294" y="55"/>
                </a:lnTo>
                <a:lnTo>
                  <a:pt x="301" y="51"/>
                </a:lnTo>
                <a:lnTo>
                  <a:pt x="305" y="47"/>
                </a:lnTo>
                <a:lnTo>
                  <a:pt x="309" y="47"/>
                </a:lnTo>
                <a:lnTo>
                  <a:pt x="313" y="43"/>
                </a:lnTo>
                <a:lnTo>
                  <a:pt x="317" y="39"/>
                </a:lnTo>
                <a:lnTo>
                  <a:pt x="321" y="39"/>
                </a:lnTo>
                <a:lnTo>
                  <a:pt x="329" y="35"/>
                </a:lnTo>
                <a:lnTo>
                  <a:pt x="333" y="35"/>
                </a:lnTo>
                <a:lnTo>
                  <a:pt x="337" y="31"/>
                </a:lnTo>
                <a:lnTo>
                  <a:pt x="340" y="31"/>
                </a:lnTo>
                <a:lnTo>
                  <a:pt x="344" y="27"/>
                </a:lnTo>
                <a:lnTo>
                  <a:pt x="348" y="27"/>
                </a:lnTo>
                <a:lnTo>
                  <a:pt x="352" y="23"/>
                </a:lnTo>
                <a:lnTo>
                  <a:pt x="360" y="23"/>
                </a:lnTo>
                <a:lnTo>
                  <a:pt x="364" y="23"/>
                </a:lnTo>
                <a:lnTo>
                  <a:pt x="368" y="19"/>
                </a:lnTo>
                <a:lnTo>
                  <a:pt x="372" y="19"/>
                </a:lnTo>
                <a:lnTo>
                  <a:pt x="376" y="19"/>
                </a:lnTo>
                <a:lnTo>
                  <a:pt x="380" y="15"/>
                </a:lnTo>
                <a:lnTo>
                  <a:pt x="387" y="15"/>
                </a:lnTo>
                <a:lnTo>
                  <a:pt x="391" y="15"/>
                </a:lnTo>
                <a:lnTo>
                  <a:pt x="395" y="15"/>
                </a:lnTo>
                <a:lnTo>
                  <a:pt x="399" y="15"/>
                </a:lnTo>
                <a:lnTo>
                  <a:pt x="403" y="15"/>
                </a:lnTo>
                <a:lnTo>
                  <a:pt x="407" y="15"/>
                </a:lnTo>
                <a:lnTo>
                  <a:pt x="415" y="15"/>
                </a:lnTo>
                <a:lnTo>
                  <a:pt x="419" y="15"/>
                </a:lnTo>
                <a:lnTo>
                  <a:pt x="422" y="15"/>
                </a:lnTo>
                <a:lnTo>
                  <a:pt x="426" y="15"/>
                </a:lnTo>
                <a:lnTo>
                  <a:pt x="430" y="15"/>
                </a:lnTo>
                <a:lnTo>
                  <a:pt x="434" y="15"/>
                </a:lnTo>
                <a:lnTo>
                  <a:pt x="442" y="15"/>
                </a:lnTo>
                <a:lnTo>
                  <a:pt x="446" y="15"/>
                </a:lnTo>
                <a:lnTo>
                  <a:pt x="450" y="15"/>
                </a:lnTo>
                <a:lnTo>
                  <a:pt x="454" y="19"/>
                </a:lnTo>
                <a:lnTo>
                  <a:pt x="458" y="19"/>
                </a:lnTo>
                <a:lnTo>
                  <a:pt x="462" y="19"/>
                </a:lnTo>
                <a:lnTo>
                  <a:pt x="465" y="19"/>
                </a:lnTo>
                <a:lnTo>
                  <a:pt x="473" y="23"/>
                </a:lnTo>
                <a:lnTo>
                  <a:pt x="477" y="23"/>
                </a:lnTo>
                <a:lnTo>
                  <a:pt x="481" y="23"/>
                </a:lnTo>
                <a:lnTo>
                  <a:pt x="485" y="27"/>
                </a:lnTo>
                <a:lnTo>
                  <a:pt x="489" y="27"/>
                </a:lnTo>
                <a:lnTo>
                  <a:pt x="493" y="31"/>
                </a:lnTo>
                <a:lnTo>
                  <a:pt x="501" y="31"/>
                </a:lnTo>
                <a:lnTo>
                  <a:pt x="505" y="35"/>
                </a:lnTo>
                <a:lnTo>
                  <a:pt x="508" y="35"/>
                </a:lnTo>
                <a:lnTo>
                  <a:pt x="512" y="39"/>
                </a:lnTo>
                <a:lnTo>
                  <a:pt x="516" y="43"/>
                </a:lnTo>
                <a:lnTo>
                  <a:pt x="520" y="43"/>
                </a:lnTo>
                <a:lnTo>
                  <a:pt x="528" y="47"/>
                </a:lnTo>
                <a:lnTo>
                  <a:pt x="532" y="51"/>
                </a:lnTo>
                <a:lnTo>
                  <a:pt x="536" y="51"/>
                </a:lnTo>
                <a:lnTo>
                  <a:pt x="540" y="55"/>
                </a:lnTo>
                <a:lnTo>
                  <a:pt x="544" y="58"/>
                </a:lnTo>
                <a:lnTo>
                  <a:pt x="548" y="62"/>
                </a:lnTo>
                <a:lnTo>
                  <a:pt x="555" y="66"/>
                </a:lnTo>
                <a:lnTo>
                  <a:pt x="559" y="66"/>
                </a:lnTo>
                <a:lnTo>
                  <a:pt x="563" y="70"/>
                </a:lnTo>
                <a:lnTo>
                  <a:pt x="567" y="74"/>
                </a:lnTo>
                <a:lnTo>
                  <a:pt x="571" y="78"/>
                </a:lnTo>
                <a:lnTo>
                  <a:pt x="575" y="8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28" name="Freeform 208"/>
          <p:cNvSpPr>
            <a:spLocks/>
          </p:cNvSpPr>
          <p:nvPr/>
        </p:nvSpPr>
        <p:spPr bwMode="auto">
          <a:xfrm>
            <a:off x="5024438" y="5405438"/>
            <a:ext cx="917575" cy="373063"/>
          </a:xfrm>
          <a:custGeom>
            <a:avLst/>
            <a:gdLst>
              <a:gd name="T0" fmla="*/ 12 w 578"/>
              <a:gd name="T1" fmla="*/ 223 h 235"/>
              <a:gd name="T2" fmla="*/ 23 w 578"/>
              <a:gd name="T3" fmla="*/ 227 h 235"/>
              <a:gd name="T4" fmla="*/ 39 w 578"/>
              <a:gd name="T5" fmla="*/ 231 h 235"/>
              <a:gd name="T6" fmla="*/ 51 w 578"/>
              <a:gd name="T7" fmla="*/ 227 h 235"/>
              <a:gd name="T8" fmla="*/ 66 w 578"/>
              <a:gd name="T9" fmla="*/ 223 h 235"/>
              <a:gd name="T10" fmla="*/ 78 w 578"/>
              <a:gd name="T11" fmla="*/ 215 h 235"/>
              <a:gd name="T12" fmla="*/ 94 w 578"/>
              <a:gd name="T13" fmla="*/ 235 h 235"/>
              <a:gd name="T14" fmla="*/ 105 w 578"/>
              <a:gd name="T15" fmla="*/ 188 h 235"/>
              <a:gd name="T16" fmla="*/ 121 w 578"/>
              <a:gd name="T17" fmla="*/ 176 h 235"/>
              <a:gd name="T18" fmla="*/ 133 w 578"/>
              <a:gd name="T19" fmla="*/ 160 h 235"/>
              <a:gd name="T20" fmla="*/ 145 w 578"/>
              <a:gd name="T21" fmla="*/ 149 h 235"/>
              <a:gd name="T22" fmla="*/ 160 w 578"/>
              <a:gd name="T23" fmla="*/ 137 h 235"/>
              <a:gd name="T24" fmla="*/ 172 w 578"/>
              <a:gd name="T25" fmla="*/ 125 h 235"/>
              <a:gd name="T26" fmla="*/ 188 w 578"/>
              <a:gd name="T27" fmla="*/ 113 h 235"/>
              <a:gd name="T28" fmla="*/ 199 w 578"/>
              <a:gd name="T29" fmla="*/ 110 h 235"/>
              <a:gd name="T30" fmla="*/ 215 w 578"/>
              <a:gd name="T31" fmla="*/ 106 h 235"/>
              <a:gd name="T32" fmla="*/ 227 w 578"/>
              <a:gd name="T33" fmla="*/ 106 h 235"/>
              <a:gd name="T34" fmla="*/ 242 w 578"/>
              <a:gd name="T35" fmla="*/ 106 h 235"/>
              <a:gd name="T36" fmla="*/ 254 w 578"/>
              <a:gd name="T37" fmla="*/ 106 h 235"/>
              <a:gd name="T38" fmla="*/ 270 w 578"/>
              <a:gd name="T39" fmla="*/ 106 h 235"/>
              <a:gd name="T40" fmla="*/ 281 w 578"/>
              <a:gd name="T41" fmla="*/ 106 h 235"/>
              <a:gd name="T42" fmla="*/ 297 w 578"/>
              <a:gd name="T43" fmla="*/ 110 h 235"/>
              <a:gd name="T44" fmla="*/ 309 w 578"/>
              <a:gd name="T45" fmla="*/ 110 h 235"/>
              <a:gd name="T46" fmla="*/ 324 w 578"/>
              <a:gd name="T47" fmla="*/ 110 h 235"/>
              <a:gd name="T48" fmla="*/ 336 w 578"/>
              <a:gd name="T49" fmla="*/ 110 h 235"/>
              <a:gd name="T50" fmla="*/ 352 w 578"/>
              <a:gd name="T51" fmla="*/ 110 h 235"/>
              <a:gd name="T52" fmla="*/ 363 w 578"/>
              <a:gd name="T53" fmla="*/ 110 h 235"/>
              <a:gd name="T54" fmla="*/ 379 w 578"/>
              <a:gd name="T55" fmla="*/ 106 h 235"/>
              <a:gd name="T56" fmla="*/ 391 w 578"/>
              <a:gd name="T57" fmla="*/ 106 h 235"/>
              <a:gd name="T58" fmla="*/ 406 w 578"/>
              <a:gd name="T59" fmla="*/ 102 h 235"/>
              <a:gd name="T60" fmla="*/ 418 w 578"/>
              <a:gd name="T61" fmla="*/ 98 h 235"/>
              <a:gd name="T62" fmla="*/ 434 w 578"/>
              <a:gd name="T63" fmla="*/ 98 h 235"/>
              <a:gd name="T64" fmla="*/ 446 w 578"/>
              <a:gd name="T65" fmla="*/ 90 h 235"/>
              <a:gd name="T66" fmla="*/ 461 w 578"/>
              <a:gd name="T67" fmla="*/ 86 h 235"/>
              <a:gd name="T68" fmla="*/ 473 w 578"/>
              <a:gd name="T69" fmla="*/ 78 h 235"/>
              <a:gd name="T70" fmla="*/ 485 w 578"/>
              <a:gd name="T71" fmla="*/ 70 h 235"/>
              <a:gd name="T72" fmla="*/ 500 w 578"/>
              <a:gd name="T73" fmla="*/ 63 h 235"/>
              <a:gd name="T74" fmla="*/ 512 w 578"/>
              <a:gd name="T75" fmla="*/ 51 h 235"/>
              <a:gd name="T76" fmla="*/ 528 w 578"/>
              <a:gd name="T77" fmla="*/ 39 h 235"/>
              <a:gd name="T78" fmla="*/ 539 w 578"/>
              <a:gd name="T79" fmla="*/ 27 h 235"/>
              <a:gd name="T80" fmla="*/ 555 w 578"/>
              <a:gd name="T81" fmla="*/ 20 h 235"/>
              <a:gd name="T82" fmla="*/ 567 w 578"/>
              <a:gd name="T8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235">
                <a:moveTo>
                  <a:pt x="0" y="223"/>
                </a:moveTo>
                <a:lnTo>
                  <a:pt x="8" y="223"/>
                </a:lnTo>
                <a:lnTo>
                  <a:pt x="12" y="223"/>
                </a:lnTo>
                <a:lnTo>
                  <a:pt x="16" y="223"/>
                </a:lnTo>
                <a:lnTo>
                  <a:pt x="19" y="227"/>
                </a:lnTo>
                <a:lnTo>
                  <a:pt x="23" y="227"/>
                </a:lnTo>
                <a:lnTo>
                  <a:pt x="27" y="231"/>
                </a:lnTo>
                <a:lnTo>
                  <a:pt x="31" y="231"/>
                </a:lnTo>
                <a:lnTo>
                  <a:pt x="39" y="231"/>
                </a:lnTo>
                <a:lnTo>
                  <a:pt x="43" y="231"/>
                </a:lnTo>
                <a:lnTo>
                  <a:pt x="47" y="227"/>
                </a:lnTo>
                <a:lnTo>
                  <a:pt x="51" y="227"/>
                </a:lnTo>
                <a:lnTo>
                  <a:pt x="55" y="227"/>
                </a:lnTo>
                <a:lnTo>
                  <a:pt x="59" y="223"/>
                </a:lnTo>
                <a:lnTo>
                  <a:pt x="66" y="223"/>
                </a:lnTo>
                <a:lnTo>
                  <a:pt x="70" y="219"/>
                </a:lnTo>
                <a:lnTo>
                  <a:pt x="74" y="215"/>
                </a:lnTo>
                <a:lnTo>
                  <a:pt x="78" y="215"/>
                </a:lnTo>
                <a:lnTo>
                  <a:pt x="82" y="211"/>
                </a:lnTo>
                <a:lnTo>
                  <a:pt x="86" y="223"/>
                </a:lnTo>
                <a:lnTo>
                  <a:pt x="94" y="235"/>
                </a:lnTo>
                <a:lnTo>
                  <a:pt x="98" y="227"/>
                </a:lnTo>
                <a:lnTo>
                  <a:pt x="102" y="203"/>
                </a:lnTo>
                <a:lnTo>
                  <a:pt x="105" y="188"/>
                </a:lnTo>
                <a:lnTo>
                  <a:pt x="109" y="184"/>
                </a:lnTo>
                <a:lnTo>
                  <a:pt x="113" y="180"/>
                </a:lnTo>
                <a:lnTo>
                  <a:pt x="121" y="176"/>
                </a:lnTo>
                <a:lnTo>
                  <a:pt x="125" y="172"/>
                </a:lnTo>
                <a:lnTo>
                  <a:pt x="129" y="164"/>
                </a:lnTo>
                <a:lnTo>
                  <a:pt x="133" y="160"/>
                </a:lnTo>
                <a:lnTo>
                  <a:pt x="137" y="160"/>
                </a:lnTo>
                <a:lnTo>
                  <a:pt x="141" y="153"/>
                </a:lnTo>
                <a:lnTo>
                  <a:pt x="145" y="149"/>
                </a:lnTo>
                <a:lnTo>
                  <a:pt x="152" y="145"/>
                </a:lnTo>
                <a:lnTo>
                  <a:pt x="156" y="141"/>
                </a:lnTo>
                <a:lnTo>
                  <a:pt x="160" y="137"/>
                </a:lnTo>
                <a:lnTo>
                  <a:pt x="164" y="133"/>
                </a:lnTo>
                <a:lnTo>
                  <a:pt x="168" y="129"/>
                </a:lnTo>
                <a:lnTo>
                  <a:pt x="172" y="125"/>
                </a:lnTo>
                <a:lnTo>
                  <a:pt x="180" y="117"/>
                </a:lnTo>
                <a:lnTo>
                  <a:pt x="184" y="113"/>
                </a:lnTo>
                <a:lnTo>
                  <a:pt x="188" y="113"/>
                </a:lnTo>
                <a:lnTo>
                  <a:pt x="191" y="113"/>
                </a:lnTo>
                <a:lnTo>
                  <a:pt x="195" y="113"/>
                </a:lnTo>
                <a:lnTo>
                  <a:pt x="199" y="110"/>
                </a:lnTo>
                <a:lnTo>
                  <a:pt x="207" y="110"/>
                </a:lnTo>
                <a:lnTo>
                  <a:pt x="211" y="110"/>
                </a:lnTo>
                <a:lnTo>
                  <a:pt x="215" y="106"/>
                </a:lnTo>
                <a:lnTo>
                  <a:pt x="219" y="106"/>
                </a:lnTo>
                <a:lnTo>
                  <a:pt x="223" y="106"/>
                </a:lnTo>
                <a:lnTo>
                  <a:pt x="227" y="106"/>
                </a:lnTo>
                <a:lnTo>
                  <a:pt x="234" y="106"/>
                </a:lnTo>
                <a:lnTo>
                  <a:pt x="238" y="106"/>
                </a:lnTo>
                <a:lnTo>
                  <a:pt x="242" y="106"/>
                </a:lnTo>
                <a:lnTo>
                  <a:pt x="246" y="106"/>
                </a:lnTo>
                <a:lnTo>
                  <a:pt x="250" y="106"/>
                </a:lnTo>
                <a:lnTo>
                  <a:pt x="254" y="106"/>
                </a:lnTo>
                <a:lnTo>
                  <a:pt x="258" y="106"/>
                </a:lnTo>
                <a:lnTo>
                  <a:pt x="266" y="106"/>
                </a:lnTo>
                <a:lnTo>
                  <a:pt x="270" y="106"/>
                </a:lnTo>
                <a:lnTo>
                  <a:pt x="274" y="106"/>
                </a:lnTo>
                <a:lnTo>
                  <a:pt x="277" y="110"/>
                </a:lnTo>
                <a:lnTo>
                  <a:pt x="281" y="106"/>
                </a:lnTo>
                <a:lnTo>
                  <a:pt x="285" y="106"/>
                </a:lnTo>
                <a:lnTo>
                  <a:pt x="293" y="106"/>
                </a:lnTo>
                <a:lnTo>
                  <a:pt x="297" y="110"/>
                </a:lnTo>
                <a:lnTo>
                  <a:pt x="301" y="110"/>
                </a:lnTo>
                <a:lnTo>
                  <a:pt x="305" y="110"/>
                </a:lnTo>
                <a:lnTo>
                  <a:pt x="309" y="110"/>
                </a:lnTo>
                <a:lnTo>
                  <a:pt x="313" y="110"/>
                </a:lnTo>
                <a:lnTo>
                  <a:pt x="320" y="110"/>
                </a:lnTo>
                <a:lnTo>
                  <a:pt x="324" y="110"/>
                </a:lnTo>
                <a:lnTo>
                  <a:pt x="328" y="110"/>
                </a:lnTo>
                <a:lnTo>
                  <a:pt x="332" y="110"/>
                </a:lnTo>
                <a:lnTo>
                  <a:pt x="336" y="110"/>
                </a:lnTo>
                <a:lnTo>
                  <a:pt x="340" y="110"/>
                </a:lnTo>
                <a:lnTo>
                  <a:pt x="348" y="110"/>
                </a:lnTo>
                <a:lnTo>
                  <a:pt x="352" y="110"/>
                </a:lnTo>
                <a:lnTo>
                  <a:pt x="356" y="110"/>
                </a:lnTo>
                <a:lnTo>
                  <a:pt x="360" y="110"/>
                </a:lnTo>
                <a:lnTo>
                  <a:pt x="363" y="110"/>
                </a:lnTo>
                <a:lnTo>
                  <a:pt x="367" y="106"/>
                </a:lnTo>
                <a:lnTo>
                  <a:pt x="371" y="106"/>
                </a:lnTo>
                <a:lnTo>
                  <a:pt x="379" y="106"/>
                </a:lnTo>
                <a:lnTo>
                  <a:pt x="383" y="106"/>
                </a:lnTo>
                <a:lnTo>
                  <a:pt x="387" y="106"/>
                </a:lnTo>
                <a:lnTo>
                  <a:pt x="391" y="106"/>
                </a:lnTo>
                <a:lnTo>
                  <a:pt x="395" y="106"/>
                </a:lnTo>
                <a:lnTo>
                  <a:pt x="399" y="102"/>
                </a:lnTo>
                <a:lnTo>
                  <a:pt x="406" y="102"/>
                </a:lnTo>
                <a:lnTo>
                  <a:pt x="410" y="102"/>
                </a:lnTo>
                <a:lnTo>
                  <a:pt x="414" y="102"/>
                </a:lnTo>
                <a:lnTo>
                  <a:pt x="418" y="98"/>
                </a:lnTo>
                <a:lnTo>
                  <a:pt x="422" y="98"/>
                </a:lnTo>
                <a:lnTo>
                  <a:pt x="426" y="98"/>
                </a:lnTo>
                <a:lnTo>
                  <a:pt x="434" y="98"/>
                </a:lnTo>
                <a:lnTo>
                  <a:pt x="438" y="94"/>
                </a:lnTo>
                <a:lnTo>
                  <a:pt x="442" y="94"/>
                </a:lnTo>
                <a:lnTo>
                  <a:pt x="446" y="90"/>
                </a:lnTo>
                <a:lnTo>
                  <a:pt x="449" y="90"/>
                </a:lnTo>
                <a:lnTo>
                  <a:pt x="453" y="86"/>
                </a:lnTo>
                <a:lnTo>
                  <a:pt x="461" y="86"/>
                </a:lnTo>
                <a:lnTo>
                  <a:pt x="465" y="82"/>
                </a:lnTo>
                <a:lnTo>
                  <a:pt x="469" y="82"/>
                </a:lnTo>
                <a:lnTo>
                  <a:pt x="473" y="78"/>
                </a:lnTo>
                <a:lnTo>
                  <a:pt x="477" y="78"/>
                </a:lnTo>
                <a:lnTo>
                  <a:pt x="481" y="74"/>
                </a:lnTo>
                <a:lnTo>
                  <a:pt x="485" y="70"/>
                </a:lnTo>
                <a:lnTo>
                  <a:pt x="492" y="67"/>
                </a:lnTo>
                <a:lnTo>
                  <a:pt x="496" y="63"/>
                </a:lnTo>
                <a:lnTo>
                  <a:pt x="500" y="63"/>
                </a:lnTo>
                <a:lnTo>
                  <a:pt x="504" y="59"/>
                </a:lnTo>
                <a:lnTo>
                  <a:pt x="508" y="55"/>
                </a:lnTo>
                <a:lnTo>
                  <a:pt x="512" y="51"/>
                </a:lnTo>
                <a:lnTo>
                  <a:pt x="520" y="47"/>
                </a:lnTo>
                <a:lnTo>
                  <a:pt x="524" y="43"/>
                </a:lnTo>
                <a:lnTo>
                  <a:pt x="528" y="39"/>
                </a:lnTo>
                <a:lnTo>
                  <a:pt x="532" y="35"/>
                </a:lnTo>
                <a:lnTo>
                  <a:pt x="535" y="31"/>
                </a:lnTo>
                <a:lnTo>
                  <a:pt x="539" y="27"/>
                </a:lnTo>
                <a:lnTo>
                  <a:pt x="547" y="27"/>
                </a:lnTo>
                <a:lnTo>
                  <a:pt x="551" y="24"/>
                </a:lnTo>
                <a:lnTo>
                  <a:pt x="555" y="20"/>
                </a:lnTo>
                <a:lnTo>
                  <a:pt x="559" y="16"/>
                </a:lnTo>
                <a:lnTo>
                  <a:pt x="563" y="8"/>
                </a:lnTo>
                <a:lnTo>
                  <a:pt x="567" y="0"/>
                </a:lnTo>
                <a:lnTo>
                  <a:pt x="575" y="8"/>
                </a:lnTo>
                <a:lnTo>
                  <a:pt x="578" y="2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29" name="Freeform 209"/>
          <p:cNvSpPr>
            <a:spLocks/>
          </p:cNvSpPr>
          <p:nvPr/>
        </p:nvSpPr>
        <p:spPr bwMode="auto">
          <a:xfrm>
            <a:off x="5942013" y="5430838"/>
            <a:ext cx="912813" cy="142875"/>
          </a:xfrm>
          <a:custGeom>
            <a:avLst/>
            <a:gdLst>
              <a:gd name="T0" fmla="*/ 8 w 575"/>
              <a:gd name="T1" fmla="*/ 15 h 90"/>
              <a:gd name="T2" fmla="*/ 20 w 575"/>
              <a:gd name="T3" fmla="*/ 23 h 90"/>
              <a:gd name="T4" fmla="*/ 36 w 575"/>
              <a:gd name="T5" fmla="*/ 35 h 90"/>
              <a:gd name="T6" fmla="*/ 47 w 575"/>
              <a:gd name="T7" fmla="*/ 43 h 90"/>
              <a:gd name="T8" fmla="*/ 63 w 575"/>
              <a:gd name="T9" fmla="*/ 51 h 90"/>
              <a:gd name="T10" fmla="*/ 75 w 575"/>
              <a:gd name="T11" fmla="*/ 58 h 90"/>
              <a:gd name="T12" fmla="*/ 90 w 575"/>
              <a:gd name="T13" fmla="*/ 66 h 90"/>
              <a:gd name="T14" fmla="*/ 102 w 575"/>
              <a:gd name="T15" fmla="*/ 74 h 90"/>
              <a:gd name="T16" fmla="*/ 118 w 575"/>
              <a:gd name="T17" fmla="*/ 78 h 90"/>
              <a:gd name="T18" fmla="*/ 129 w 575"/>
              <a:gd name="T19" fmla="*/ 82 h 90"/>
              <a:gd name="T20" fmla="*/ 145 w 575"/>
              <a:gd name="T21" fmla="*/ 86 h 90"/>
              <a:gd name="T22" fmla="*/ 157 w 575"/>
              <a:gd name="T23" fmla="*/ 90 h 90"/>
              <a:gd name="T24" fmla="*/ 172 w 575"/>
              <a:gd name="T25" fmla="*/ 90 h 90"/>
              <a:gd name="T26" fmla="*/ 184 w 575"/>
              <a:gd name="T27" fmla="*/ 90 h 90"/>
              <a:gd name="T28" fmla="*/ 200 w 575"/>
              <a:gd name="T29" fmla="*/ 90 h 90"/>
              <a:gd name="T30" fmla="*/ 211 w 575"/>
              <a:gd name="T31" fmla="*/ 86 h 90"/>
              <a:gd name="T32" fmla="*/ 227 w 575"/>
              <a:gd name="T33" fmla="*/ 86 h 90"/>
              <a:gd name="T34" fmla="*/ 239 w 575"/>
              <a:gd name="T35" fmla="*/ 82 h 90"/>
              <a:gd name="T36" fmla="*/ 254 w 575"/>
              <a:gd name="T37" fmla="*/ 78 h 90"/>
              <a:gd name="T38" fmla="*/ 266 w 575"/>
              <a:gd name="T39" fmla="*/ 74 h 90"/>
              <a:gd name="T40" fmla="*/ 282 w 575"/>
              <a:gd name="T41" fmla="*/ 66 h 90"/>
              <a:gd name="T42" fmla="*/ 294 w 575"/>
              <a:gd name="T43" fmla="*/ 62 h 90"/>
              <a:gd name="T44" fmla="*/ 309 w 575"/>
              <a:gd name="T45" fmla="*/ 51 h 90"/>
              <a:gd name="T46" fmla="*/ 321 w 575"/>
              <a:gd name="T47" fmla="*/ 43 h 90"/>
              <a:gd name="T48" fmla="*/ 337 w 575"/>
              <a:gd name="T49" fmla="*/ 31 h 90"/>
              <a:gd name="T50" fmla="*/ 348 w 575"/>
              <a:gd name="T51" fmla="*/ 19 h 90"/>
              <a:gd name="T52" fmla="*/ 360 w 575"/>
              <a:gd name="T53" fmla="*/ 8 h 90"/>
              <a:gd name="T54" fmla="*/ 376 w 575"/>
              <a:gd name="T55" fmla="*/ 0 h 90"/>
              <a:gd name="T56" fmla="*/ 387 w 575"/>
              <a:gd name="T57" fmla="*/ 0 h 90"/>
              <a:gd name="T58" fmla="*/ 403 w 575"/>
              <a:gd name="T59" fmla="*/ 4 h 90"/>
              <a:gd name="T60" fmla="*/ 415 w 575"/>
              <a:gd name="T61" fmla="*/ 11 h 90"/>
              <a:gd name="T62" fmla="*/ 430 w 575"/>
              <a:gd name="T63" fmla="*/ 19 h 90"/>
              <a:gd name="T64" fmla="*/ 442 w 575"/>
              <a:gd name="T65" fmla="*/ 27 h 90"/>
              <a:gd name="T66" fmla="*/ 458 w 575"/>
              <a:gd name="T67" fmla="*/ 35 h 90"/>
              <a:gd name="T68" fmla="*/ 469 w 575"/>
              <a:gd name="T69" fmla="*/ 43 h 90"/>
              <a:gd name="T70" fmla="*/ 485 w 575"/>
              <a:gd name="T71" fmla="*/ 51 h 90"/>
              <a:gd name="T72" fmla="*/ 497 w 575"/>
              <a:gd name="T73" fmla="*/ 58 h 90"/>
              <a:gd name="T74" fmla="*/ 512 w 575"/>
              <a:gd name="T75" fmla="*/ 66 h 90"/>
              <a:gd name="T76" fmla="*/ 524 w 575"/>
              <a:gd name="T77" fmla="*/ 70 h 90"/>
              <a:gd name="T78" fmla="*/ 540 w 575"/>
              <a:gd name="T79" fmla="*/ 74 h 90"/>
              <a:gd name="T80" fmla="*/ 552 w 575"/>
              <a:gd name="T81" fmla="*/ 74 h 90"/>
              <a:gd name="T82" fmla="*/ 567 w 575"/>
              <a:gd name="T83"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90">
                <a:moveTo>
                  <a:pt x="0" y="8"/>
                </a:moveTo>
                <a:lnTo>
                  <a:pt x="4" y="15"/>
                </a:lnTo>
                <a:lnTo>
                  <a:pt x="8" y="15"/>
                </a:lnTo>
                <a:lnTo>
                  <a:pt x="12" y="15"/>
                </a:lnTo>
                <a:lnTo>
                  <a:pt x="16" y="23"/>
                </a:lnTo>
                <a:lnTo>
                  <a:pt x="20" y="23"/>
                </a:lnTo>
                <a:lnTo>
                  <a:pt x="28" y="27"/>
                </a:lnTo>
                <a:lnTo>
                  <a:pt x="32" y="31"/>
                </a:lnTo>
                <a:lnTo>
                  <a:pt x="36" y="35"/>
                </a:lnTo>
                <a:lnTo>
                  <a:pt x="40" y="39"/>
                </a:lnTo>
                <a:lnTo>
                  <a:pt x="43" y="39"/>
                </a:lnTo>
                <a:lnTo>
                  <a:pt x="47" y="43"/>
                </a:lnTo>
                <a:lnTo>
                  <a:pt x="55" y="47"/>
                </a:lnTo>
                <a:lnTo>
                  <a:pt x="59" y="51"/>
                </a:lnTo>
                <a:lnTo>
                  <a:pt x="63" y="51"/>
                </a:lnTo>
                <a:lnTo>
                  <a:pt x="67" y="54"/>
                </a:lnTo>
                <a:lnTo>
                  <a:pt x="71" y="58"/>
                </a:lnTo>
                <a:lnTo>
                  <a:pt x="75" y="58"/>
                </a:lnTo>
                <a:lnTo>
                  <a:pt x="83" y="62"/>
                </a:lnTo>
                <a:lnTo>
                  <a:pt x="86" y="66"/>
                </a:lnTo>
                <a:lnTo>
                  <a:pt x="90" y="66"/>
                </a:lnTo>
                <a:lnTo>
                  <a:pt x="94" y="70"/>
                </a:lnTo>
                <a:lnTo>
                  <a:pt x="98" y="70"/>
                </a:lnTo>
                <a:lnTo>
                  <a:pt x="102" y="74"/>
                </a:lnTo>
                <a:lnTo>
                  <a:pt x="110" y="74"/>
                </a:lnTo>
                <a:lnTo>
                  <a:pt x="114" y="78"/>
                </a:lnTo>
                <a:lnTo>
                  <a:pt x="118" y="78"/>
                </a:lnTo>
                <a:lnTo>
                  <a:pt x="122" y="82"/>
                </a:lnTo>
                <a:lnTo>
                  <a:pt x="126" y="82"/>
                </a:lnTo>
                <a:lnTo>
                  <a:pt x="129" y="82"/>
                </a:lnTo>
                <a:lnTo>
                  <a:pt x="133" y="86"/>
                </a:lnTo>
                <a:lnTo>
                  <a:pt x="141" y="86"/>
                </a:lnTo>
                <a:lnTo>
                  <a:pt x="145" y="86"/>
                </a:lnTo>
                <a:lnTo>
                  <a:pt x="149" y="86"/>
                </a:lnTo>
                <a:lnTo>
                  <a:pt x="153" y="86"/>
                </a:lnTo>
                <a:lnTo>
                  <a:pt x="157" y="90"/>
                </a:lnTo>
                <a:lnTo>
                  <a:pt x="161" y="90"/>
                </a:lnTo>
                <a:lnTo>
                  <a:pt x="168" y="90"/>
                </a:lnTo>
                <a:lnTo>
                  <a:pt x="172" y="90"/>
                </a:lnTo>
                <a:lnTo>
                  <a:pt x="176" y="90"/>
                </a:lnTo>
                <a:lnTo>
                  <a:pt x="180" y="90"/>
                </a:lnTo>
                <a:lnTo>
                  <a:pt x="184" y="90"/>
                </a:lnTo>
                <a:lnTo>
                  <a:pt x="188" y="90"/>
                </a:lnTo>
                <a:lnTo>
                  <a:pt x="196" y="90"/>
                </a:lnTo>
                <a:lnTo>
                  <a:pt x="200" y="90"/>
                </a:lnTo>
                <a:lnTo>
                  <a:pt x="204" y="90"/>
                </a:lnTo>
                <a:lnTo>
                  <a:pt x="208" y="90"/>
                </a:lnTo>
                <a:lnTo>
                  <a:pt x="211" y="86"/>
                </a:lnTo>
                <a:lnTo>
                  <a:pt x="215" y="86"/>
                </a:lnTo>
                <a:lnTo>
                  <a:pt x="223" y="86"/>
                </a:lnTo>
                <a:lnTo>
                  <a:pt x="227" y="86"/>
                </a:lnTo>
                <a:lnTo>
                  <a:pt x="231" y="86"/>
                </a:lnTo>
                <a:lnTo>
                  <a:pt x="235" y="82"/>
                </a:lnTo>
                <a:lnTo>
                  <a:pt x="239" y="82"/>
                </a:lnTo>
                <a:lnTo>
                  <a:pt x="243" y="82"/>
                </a:lnTo>
                <a:lnTo>
                  <a:pt x="247" y="82"/>
                </a:lnTo>
                <a:lnTo>
                  <a:pt x="254" y="78"/>
                </a:lnTo>
                <a:lnTo>
                  <a:pt x="258" y="78"/>
                </a:lnTo>
                <a:lnTo>
                  <a:pt x="262" y="74"/>
                </a:lnTo>
                <a:lnTo>
                  <a:pt x="266" y="74"/>
                </a:lnTo>
                <a:lnTo>
                  <a:pt x="270" y="70"/>
                </a:lnTo>
                <a:lnTo>
                  <a:pt x="274" y="70"/>
                </a:lnTo>
                <a:lnTo>
                  <a:pt x="282" y="66"/>
                </a:lnTo>
                <a:lnTo>
                  <a:pt x="286" y="66"/>
                </a:lnTo>
                <a:lnTo>
                  <a:pt x="290" y="62"/>
                </a:lnTo>
                <a:lnTo>
                  <a:pt x="294" y="62"/>
                </a:lnTo>
                <a:lnTo>
                  <a:pt x="297" y="58"/>
                </a:lnTo>
                <a:lnTo>
                  <a:pt x="301" y="54"/>
                </a:lnTo>
                <a:lnTo>
                  <a:pt x="309" y="51"/>
                </a:lnTo>
                <a:lnTo>
                  <a:pt x="313" y="51"/>
                </a:lnTo>
                <a:lnTo>
                  <a:pt x="317" y="47"/>
                </a:lnTo>
                <a:lnTo>
                  <a:pt x="321" y="43"/>
                </a:lnTo>
                <a:lnTo>
                  <a:pt x="325" y="39"/>
                </a:lnTo>
                <a:lnTo>
                  <a:pt x="329" y="35"/>
                </a:lnTo>
                <a:lnTo>
                  <a:pt x="337" y="31"/>
                </a:lnTo>
                <a:lnTo>
                  <a:pt x="340" y="27"/>
                </a:lnTo>
                <a:lnTo>
                  <a:pt x="344" y="23"/>
                </a:lnTo>
                <a:lnTo>
                  <a:pt x="348" y="19"/>
                </a:lnTo>
                <a:lnTo>
                  <a:pt x="352" y="15"/>
                </a:lnTo>
                <a:lnTo>
                  <a:pt x="356" y="11"/>
                </a:lnTo>
                <a:lnTo>
                  <a:pt x="360" y="8"/>
                </a:lnTo>
                <a:lnTo>
                  <a:pt x="368" y="4"/>
                </a:lnTo>
                <a:lnTo>
                  <a:pt x="372" y="4"/>
                </a:lnTo>
                <a:lnTo>
                  <a:pt x="376" y="0"/>
                </a:lnTo>
                <a:lnTo>
                  <a:pt x="380" y="0"/>
                </a:lnTo>
                <a:lnTo>
                  <a:pt x="383" y="0"/>
                </a:lnTo>
                <a:lnTo>
                  <a:pt x="387" y="0"/>
                </a:lnTo>
                <a:lnTo>
                  <a:pt x="395" y="0"/>
                </a:lnTo>
                <a:lnTo>
                  <a:pt x="399" y="0"/>
                </a:lnTo>
                <a:lnTo>
                  <a:pt x="403" y="4"/>
                </a:lnTo>
                <a:lnTo>
                  <a:pt x="407" y="4"/>
                </a:lnTo>
                <a:lnTo>
                  <a:pt x="411" y="8"/>
                </a:lnTo>
                <a:lnTo>
                  <a:pt x="415" y="11"/>
                </a:lnTo>
                <a:lnTo>
                  <a:pt x="423" y="11"/>
                </a:lnTo>
                <a:lnTo>
                  <a:pt x="426" y="15"/>
                </a:lnTo>
                <a:lnTo>
                  <a:pt x="430" y="19"/>
                </a:lnTo>
                <a:lnTo>
                  <a:pt x="434" y="23"/>
                </a:lnTo>
                <a:lnTo>
                  <a:pt x="438" y="23"/>
                </a:lnTo>
                <a:lnTo>
                  <a:pt x="442" y="27"/>
                </a:lnTo>
                <a:lnTo>
                  <a:pt x="450" y="31"/>
                </a:lnTo>
                <a:lnTo>
                  <a:pt x="454" y="35"/>
                </a:lnTo>
                <a:lnTo>
                  <a:pt x="458" y="35"/>
                </a:lnTo>
                <a:lnTo>
                  <a:pt x="462" y="39"/>
                </a:lnTo>
                <a:lnTo>
                  <a:pt x="466" y="43"/>
                </a:lnTo>
                <a:lnTo>
                  <a:pt x="469" y="43"/>
                </a:lnTo>
                <a:lnTo>
                  <a:pt x="473" y="47"/>
                </a:lnTo>
                <a:lnTo>
                  <a:pt x="481" y="51"/>
                </a:lnTo>
                <a:lnTo>
                  <a:pt x="485" y="51"/>
                </a:lnTo>
                <a:lnTo>
                  <a:pt x="489" y="54"/>
                </a:lnTo>
                <a:lnTo>
                  <a:pt x="493" y="54"/>
                </a:lnTo>
                <a:lnTo>
                  <a:pt x="497" y="58"/>
                </a:lnTo>
                <a:lnTo>
                  <a:pt x="501" y="62"/>
                </a:lnTo>
                <a:lnTo>
                  <a:pt x="509" y="62"/>
                </a:lnTo>
                <a:lnTo>
                  <a:pt x="512" y="66"/>
                </a:lnTo>
                <a:lnTo>
                  <a:pt x="516" y="66"/>
                </a:lnTo>
                <a:lnTo>
                  <a:pt x="520" y="66"/>
                </a:lnTo>
                <a:lnTo>
                  <a:pt x="524" y="70"/>
                </a:lnTo>
                <a:lnTo>
                  <a:pt x="528" y="70"/>
                </a:lnTo>
                <a:lnTo>
                  <a:pt x="536" y="70"/>
                </a:lnTo>
                <a:lnTo>
                  <a:pt x="540" y="74"/>
                </a:lnTo>
                <a:lnTo>
                  <a:pt x="544" y="74"/>
                </a:lnTo>
                <a:lnTo>
                  <a:pt x="548" y="74"/>
                </a:lnTo>
                <a:lnTo>
                  <a:pt x="552" y="74"/>
                </a:lnTo>
                <a:lnTo>
                  <a:pt x="555" y="78"/>
                </a:lnTo>
                <a:lnTo>
                  <a:pt x="563" y="78"/>
                </a:lnTo>
                <a:lnTo>
                  <a:pt x="567" y="78"/>
                </a:lnTo>
                <a:lnTo>
                  <a:pt x="571" y="78"/>
                </a:lnTo>
                <a:lnTo>
                  <a:pt x="575" y="7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0" name="Freeform 210"/>
          <p:cNvSpPr>
            <a:spLocks/>
          </p:cNvSpPr>
          <p:nvPr/>
        </p:nvSpPr>
        <p:spPr bwMode="auto">
          <a:xfrm>
            <a:off x="6854826" y="5554663"/>
            <a:ext cx="25400" cy="0"/>
          </a:xfrm>
          <a:custGeom>
            <a:avLst/>
            <a:gdLst>
              <a:gd name="T0" fmla="*/ 0 w 16"/>
              <a:gd name="T1" fmla="*/ 4 w 16"/>
              <a:gd name="T2" fmla="*/ 8 w 16"/>
              <a:gd name="T3" fmla="*/ 16 w 16"/>
            </a:gdLst>
            <a:ahLst/>
            <a:cxnLst>
              <a:cxn ang="0">
                <a:pos x="T0" y="0"/>
              </a:cxn>
              <a:cxn ang="0">
                <a:pos x="T1" y="0"/>
              </a:cxn>
              <a:cxn ang="0">
                <a:pos x="T2" y="0"/>
              </a:cxn>
              <a:cxn ang="0">
                <a:pos x="T3" y="0"/>
              </a:cxn>
            </a:cxnLst>
            <a:rect l="0" t="0" r="r" b="b"/>
            <a:pathLst>
              <a:path w="16">
                <a:moveTo>
                  <a:pt x="0" y="0"/>
                </a:moveTo>
                <a:lnTo>
                  <a:pt x="4" y="0"/>
                </a:lnTo>
                <a:lnTo>
                  <a:pt x="8" y="0"/>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2" name="Freeform 211"/>
          <p:cNvSpPr>
            <a:spLocks/>
          </p:cNvSpPr>
          <p:nvPr/>
        </p:nvSpPr>
        <p:spPr bwMode="auto">
          <a:xfrm>
            <a:off x="3200401" y="5375275"/>
            <a:ext cx="911225" cy="266700"/>
          </a:xfrm>
          <a:custGeom>
            <a:avLst/>
            <a:gdLst>
              <a:gd name="T0" fmla="*/ 8 w 574"/>
              <a:gd name="T1" fmla="*/ 136 h 168"/>
              <a:gd name="T2" fmla="*/ 19 w 574"/>
              <a:gd name="T3" fmla="*/ 136 h 168"/>
              <a:gd name="T4" fmla="*/ 35 w 574"/>
              <a:gd name="T5" fmla="*/ 136 h 168"/>
              <a:gd name="T6" fmla="*/ 47 w 574"/>
              <a:gd name="T7" fmla="*/ 136 h 168"/>
              <a:gd name="T8" fmla="*/ 62 w 574"/>
              <a:gd name="T9" fmla="*/ 136 h 168"/>
              <a:gd name="T10" fmla="*/ 74 w 574"/>
              <a:gd name="T11" fmla="*/ 136 h 168"/>
              <a:gd name="T12" fmla="*/ 90 w 574"/>
              <a:gd name="T13" fmla="*/ 132 h 168"/>
              <a:gd name="T14" fmla="*/ 101 w 574"/>
              <a:gd name="T15" fmla="*/ 132 h 168"/>
              <a:gd name="T16" fmla="*/ 117 w 574"/>
              <a:gd name="T17" fmla="*/ 129 h 168"/>
              <a:gd name="T18" fmla="*/ 129 w 574"/>
              <a:gd name="T19" fmla="*/ 129 h 168"/>
              <a:gd name="T20" fmla="*/ 144 w 574"/>
              <a:gd name="T21" fmla="*/ 125 h 168"/>
              <a:gd name="T22" fmla="*/ 156 w 574"/>
              <a:gd name="T23" fmla="*/ 121 h 168"/>
              <a:gd name="T24" fmla="*/ 172 w 574"/>
              <a:gd name="T25" fmla="*/ 117 h 168"/>
              <a:gd name="T26" fmla="*/ 183 w 574"/>
              <a:gd name="T27" fmla="*/ 113 h 168"/>
              <a:gd name="T28" fmla="*/ 199 w 574"/>
              <a:gd name="T29" fmla="*/ 105 h 168"/>
              <a:gd name="T30" fmla="*/ 211 w 574"/>
              <a:gd name="T31" fmla="*/ 97 h 168"/>
              <a:gd name="T32" fmla="*/ 226 w 574"/>
              <a:gd name="T33" fmla="*/ 86 h 168"/>
              <a:gd name="T34" fmla="*/ 238 w 574"/>
              <a:gd name="T35" fmla="*/ 74 h 168"/>
              <a:gd name="T36" fmla="*/ 254 w 574"/>
              <a:gd name="T37" fmla="*/ 62 h 168"/>
              <a:gd name="T38" fmla="*/ 266 w 574"/>
              <a:gd name="T39" fmla="*/ 46 h 168"/>
              <a:gd name="T40" fmla="*/ 281 w 574"/>
              <a:gd name="T41" fmla="*/ 31 h 168"/>
              <a:gd name="T42" fmla="*/ 293 w 574"/>
              <a:gd name="T43" fmla="*/ 19 h 168"/>
              <a:gd name="T44" fmla="*/ 309 w 574"/>
              <a:gd name="T45" fmla="*/ 3 h 168"/>
              <a:gd name="T46" fmla="*/ 320 w 574"/>
              <a:gd name="T47" fmla="*/ 0 h 168"/>
              <a:gd name="T48" fmla="*/ 336 w 574"/>
              <a:gd name="T49" fmla="*/ 11 h 168"/>
              <a:gd name="T50" fmla="*/ 348 w 574"/>
              <a:gd name="T51" fmla="*/ 23 h 168"/>
              <a:gd name="T52" fmla="*/ 359 w 574"/>
              <a:gd name="T53" fmla="*/ 43 h 168"/>
              <a:gd name="T54" fmla="*/ 375 w 574"/>
              <a:gd name="T55" fmla="*/ 43 h 168"/>
              <a:gd name="T56" fmla="*/ 387 w 574"/>
              <a:gd name="T57" fmla="*/ 89 h 168"/>
              <a:gd name="T58" fmla="*/ 402 w 574"/>
              <a:gd name="T59" fmla="*/ 121 h 168"/>
              <a:gd name="T60" fmla="*/ 414 w 574"/>
              <a:gd name="T61" fmla="*/ 140 h 168"/>
              <a:gd name="T62" fmla="*/ 430 w 574"/>
              <a:gd name="T63" fmla="*/ 156 h 168"/>
              <a:gd name="T64" fmla="*/ 441 w 574"/>
              <a:gd name="T65" fmla="*/ 164 h 168"/>
              <a:gd name="T66" fmla="*/ 457 w 574"/>
              <a:gd name="T67" fmla="*/ 168 h 168"/>
              <a:gd name="T68" fmla="*/ 469 w 574"/>
              <a:gd name="T69" fmla="*/ 168 h 168"/>
              <a:gd name="T70" fmla="*/ 484 w 574"/>
              <a:gd name="T71" fmla="*/ 168 h 168"/>
              <a:gd name="T72" fmla="*/ 496 w 574"/>
              <a:gd name="T73" fmla="*/ 168 h 168"/>
              <a:gd name="T74" fmla="*/ 512 w 574"/>
              <a:gd name="T75" fmla="*/ 164 h 168"/>
              <a:gd name="T76" fmla="*/ 524 w 574"/>
              <a:gd name="T77" fmla="*/ 164 h 168"/>
              <a:gd name="T78" fmla="*/ 539 w 574"/>
              <a:gd name="T79" fmla="*/ 164 h 168"/>
              <a:gd name="T80" fmla="*/ 551 w 574"/>
              <a:gd name="T81" fmla="*/ 164 h 168"/>
              <a:gd name="T82" fmla="*/ 567 w 574"/>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68">
                <a:moveTo>
                  <a:pt x="0" y="136"/>
                </a:moveTo>
                <a:lnTo>
                  <a:pt x="4" y="136"/>
                </a:lnTo>
                <a:lnTo>
                  <a:pt x="8" y="136"/>
                </a:lnTo>
                <a:lnTo>
                  <a:pt x="12" y="136"/>
                </a:lnTo>
                <a:lnTo>
                  <a:pt x="15" y="136"/>
                </a:lnTo>
                <a:lnTo>
                  <a:pt x="19" y="136"/>
                </a:lnTo>
                <a:lnTo>
                  <a:pt x="27" y="136"/>
                </a:lnTo>
                <a:lnTo>
                  <a:pt x="31" y="136"/>
                </a:lnTo>
                <a:lnTo>
                  <a:pt x="35" y="136"/>
                </a:lnTo>
                <a:lnTo>
                  <a:pt x="39" y="132"/>
                </a:lnTo>
                <a:lnTo>
                  <a:pt x="43" y="136"/>
                </a:lnTo>
                <a:lnTo>
                  <a:pt x="47" y="136"/>
                </a:lnTo>
                <a:lnTo>
                  <a:pt x="55" y="136"/>
                </a:lnTo>
                <a:lnTo>
                  <a:pt x="58" y="136"/>
                </a:lnTo>
                <a:lnTo>
                  <a:pt x="62" y="136"/>
                </a:lnTo>
                <a:lnTo>
                  <a:pt x="66" y="136"/>
                </a:lnTo>
                <a:lnTo>
                  <a:pt x="70" y="136"/>
                </a:lnTo>
                <a:lnTo>
                  <a:pt x="74" y="136"/>
                </a:lnTo>
                <a:lnTo>
                  <a:pt x="82" y="132"/>
                </a:lnTo>
                <a:lnTo>
                  <a:pt x="86" y="132"/>
                </a:lnTo>
                <a:lnTo>
                  <a:pt x="90" y="132"/>
                </a:lnTo>
                <a:lnTo>
                  <a:pt x="94" y="132"/>
                </a:lnTo>
                <a:lnTo>
                  <a:pt x="97" y="132"/>
                </a:lnTo>
                <a:lnTo>
                  <a:pt x="101" y="132"/>
                </a:lnTo>
                <a:lnTo>
                  <a:pt x="109" y="132"/>
                </a:lnTo>
                <a:lnTo>
                  <a:pt x="113" y="132"/>
                </a:lnTo>
                <a:lnTo>
                  <a:pt x="117" y="129"/>
                </a:lnTo>
                <a:lnTo>
                  <a:pt x="121" y="129"/>
                </a:lnTo>
                <a:lnTo>
                  <a:pt x="125" y="129"/>
                </a:lnTo>
                <a:lnTo>
                  <a:pt x="129" y="129"/>
                </a:lnTo>
                <a:lnTo>
                  <a:pt x="133" y="125"/>
                </a:lnTo>
                <a:lnTo>
                  <a:pt x="140" y="125"/>
                </a:lnTo>
                <a:lnTo>
                  <a:pt x="144" y="125"/>
                </a:lnTo>
                <a:lnTo>
                  <a:pt x="148" y="125"/>
                </a:lnTo>
                <a:lnTo>
                  <a:pt x="152" y="121"/>
                </a:lnTo>
                <a:lnTo>
                  <a:pt x="156" y="121"/>
                </a:lnTo>
                <a:lnTo>
                  <a:pt x="160" y="121"/>
                </a:lnTo>
                <a:lnTo>
                  <a:pt x="168" y="117"/>
                </a:lnTo>
                <a:lnTo>
                  <a:pt x="172" y="117"/>
                </a:lnTo>
                <a:lnTo>
                  <a:pt x="176" y="117"/>
                </a:lnTo>
                <a:lnTo>
                  <a:pt x="180" y="113"/>
                </a:lnTo>
                <a:lnTo>
                  <a:pt x="183" y="113"/>
                </a:lnTo>
                <a:lnTo>
                  <a:pt x="187" y="109"/>
                </a:lnTo>
                <a:lnTo>
                  <a:pt x="195" y="105"/>
                </a:lnTo>
                <a:lnTo>
                  <a:pt x="199" y="105"/>
                </a:lnTo>
                <a:lnTo>
                  <a:pt x="203" y="101"/>
                </a:lnTo>
                <a:lnTo>
                  <a:pt x="207" y="101"/>
                </a:lnTo>
                <a:lnTo>
                  <a:pt x="211" y="97"/>
                </a:lnTo>
                <a:lnTo>
                  <a:pt x="215" y="93"/>
                </a:lnTo>
                <a:lnTo>
                  <a:pt x="223" y="89"/>
                </a:lnTo>
                <a:lnTo>
                  <a:pt x="226" y="86"/>
                </a:lnTo>
                <a:lnTo>
                  <a:pt x="230" y="82"/>
                </a:lnTo>
                <a:lnTo>
                  <a:pt x="234" y="78"/>
                </a:lnTo>
                <a:lnTo>
                  <a:pt x="238" y="74"/>
                </a:lnTo>
                <a:lnTo>
                  <a:pt x="242" y="70"/>
                </a:lnTo>
                <a:lnTo>
                  <a:pt x="246" y="66"/>
                </a:lnTo>
                <a:lnTo>
                  <a:pt x="254" y="62"/>
                </a:lnTo>
                <a:lnTo>
                  <a:pt x="258" y="58"/>
                </a:lnTo>
                <a:lnTo>
                  <a:pt x="262" y="50"/>
                </a:lnTo>
                <a:lnTo>
                  <a:pt x="266" y="46"/>
                </a:lnTo>
                <a:lnTo>
                  <a:pt x="269" y="43"/>
                </a:lnTo>
                <a:lnTo>
                  <a:pt x="273" y="39"/>
                </a:lnTo>
                <a:lnTo>
                  <a:pt x="281" y="31"/>
                </a:lnTo>
                <a:lnTo>
                  <a:pt x="285" y="27"/>
                </a:lnTo>
                <a:lnTo>
                  <a:pt x="289" y="23"/>
                </a:lnTo>
                <a:lnTo>
                  <a:pt x="293" y="19"/>
                </a:lnTo>
                <a:lnTo>
                  <a:pt x="297" y="11"/>
                </a:lnTo>
                <a:lnTo>
                  <a:pt x="301" y="7"/>
                </a:lnTo>
                <a:lnTo>
                  <a:pt x="309" y="3"/>
                </a:lnTo>
                <a:lnTo>
                  <a:pt x="312" y="0"/>
                </a:lnTo>
                <a:lnTo>
                  <a:pt x="316" y="0"/>
                </a:lnTo>
                <a:lnTo>
                  <a:pt x="320" y="0"/>
                </a:lnTo>
                <a:lnTo>
                  <a:pt x="324" y="7"/>
                </a:lnTo>
                <a:lnTo>
                  <a:pt x="328" y="7"/>
                </a:lnTo>
                <a:lnTo>
                  <a:pt x="336" y="11"/>
                </a:lnTo>
                <a:lnTo>
                  <a:pt x="340" y="15"/>
                </a:lnTo>
                <a:lnTo>
                  <a:pt x="344" y="19"/>
                </a:lnTo>
                <a:lnTo>
                  <a:pt x="348" y="23"/>
                </a:lnTo>
                <a:lnTo>
                  <a:pt x="352" y="31"/>
                </a:lnTo>
                <a:lnTo>
                  <a:pt x="355" y="35"/>
                </a:lnTo>
                <a:lnTo>
                  <a:pt x="359" y="43"/>
                </a:lnTo>
                <a:lnTo>
                  <a:pt x="367" y="46"/>
                </a:lnTo>
                <a:lnTo>
                  <a:pt x="371" y="50"/>
                </a:lnTo>
                <a:lnTo>
                  <a:pt x="375" y="43"/>
                </a:lnTo>
                <a:lnTo>
                  <a:pt x="379" y="50"/>
                </a:lnTo>
                <a:lnTo>
                  <a:pt x="383" y="70"/>
                </a:lnTo>
                <a:lnTo>
                  <a:pt x="387" y="89"/>
                </a:lnTo>
                <a:lnTo>
                  <a:pt x="395" y="105"/>
                </a:lnTo>
                <a:lnTo>
                  <a:pt x="398" y="113"/>
                </a:lnTo>
                <a:lnTo>
                  <a:pt x="402" y="121"/>
                </a:lnTo>
                <a:lnTo>
                  <a:pt x="406" y="129"/>
                </a:lnTo>
                <a:lnTo>
                  <a:pt x="410" y="136"/>
                </a:lnTo>
                <a:lnTo>
                  <a:pt x="414" y="140"/>
                </a:lnTo>
                <a:lnTo>
                  <a:pt x="422" y="148"/>
                </a:lnTo>
                <a:lnTo>
                  <a:pt x="426" y="152"/>
                </a:lnTo>
                <a:lnTo>
                  <a:pt x="430" y="156"/>
                </a:lnTo>
                <a:lnTo>
                  <a:pt x="434" y="160"/>
                </a:lnTo>
                <a:lnTo>
                  <a:pt x="438" y="164"/>
                </a:lnTo>
                <a:lnTo>
                  <a:pt x="441" y="164"/>
                </a:lnTo>
                <a:lnTo>
                  <a:pt x="449" y="168"/>
                </a:lnTo>
                <a:lnTo>
                  <a:pt x="453" y="168"/>
                </a:lnTo>
                <a:lnTo>
                  <a:pt x="457" y="168"/>
                </a:lnTo>
                <a:lnTo>
                  <a:pt x="461" y="168"/>
                </a:lnTo>
                <a:lnTo>
                  <a:pt x="465" y="168"/>
                </a:lnTo>
                <a:lnTo>
                  <a:pt x="469" y="168"/>
                </a:lnTo>
                <a:lnTo>
                  <a:pt x="473" y="168"/>
                </a:lnTo>
                <a:lnTo>
                  <a:pt x="481" y="168"/>
                </a:lnTo>
                <a:lnTo>
                  <a:pt x="484" y="168"/>
                </a:lnTo>
                <a:lnTo>
                  <a:pt x="488" y="168"/>
                </a:lnTo>
                <a:lnTo>
                  <a:pt x="492" y="168"/>
                </a:lnTo>
                <a:lnTo>
                  <a:pt x="496" y="168"/>
                </a:lnTo>
                <a:lnTo>
                  <a:pt x="500" y="164"/>
                </a:lnTo>
                <a:lnTo>
                  <a:pt x="508" y="164"/>
                </a:lnTo>
                <a:lnTo>
                  <a:pt x="512" y="164"/>
                </a:lnTo>
                <a:lnTo>
                  <a:pt x="516" y="164"/>
                </a:lnTo>
                <a:lnTo>
                  <a:pt x="520" y="164"/>
                </a:lnTo>
                <a:lnTo>
                  <a:pt x="524" y="164"/>
                </a:lnTo>
                <a:lnTo>
                  <a:pt x="527" y="164"/>
                </a:lnTo>
                <a:lnTo>
                  <a:pt x="535" y="164"/>
                </a:lnTo>
                <a:lnTo>
                  <a:pt x="539" y="164"/>
                </a:lnTo>
                <a:lnTo>
                  <a:pt x="543" y="164"/>
                </a:lnTo>
                <a:lnTo>
                  <a:pt x="547" y="164"/>
                </a:lnTo>
                <a:lnTo>
                  <a:pt x="551" y="164"/>
                </a:lnTo>
                <a:lnTo>
                  <a:pt x="555" y="164"/>
                </a:lnTo>
                <a:lnTo>
                  <a:pt x="563" y="164"/>
                </a:lnTo>
                <a:lnTo>
                  <a:pt x="567" y="164"/>
                </a:lnTo>
                <a:lnTo>
                  <a:pt x="570" y="164"/>
                </a:lnTo>
                <a:lnTo>
                  <a:pt x="574" y="16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3" name="Freeform 212"/>
          <p:cNvSpPr>
            <a:spLocks/>
          </p:cNvSpPr>
          <p:nvPr/>
        </p:nvSpPr>
        <p:spPr bwMode="auto">
          <a:xfrm>
            <a:off x="4111626" y="5635625"/>
            <a:ext cx="912813" cy="192088"/>
          </a:xfrm>
          <a:custGeom>
            <a:avLst/>
            <a:gdLst>
              <a:gd name="T0" fmla="*/ 8 w 575"/>
              <a:gd name="T1" fmla="*/ 4 h 121"/>
              <a:gd name="T2" fmla="*/ 24 w 575"/>
              <a:gd name="T3" fmla="*/ 4 h 121"/>
              <a:gd name="T4" fmla="*/ 36 w 575"/>
              <a:gd name="T5" fmla="*/ 8 h 121"/>
              <a:gd name="T6" fmla="*/ 51 w 575"/>
              <a:gd name="T7" fmla="*/ 11 h 121"/>
              <a:gd name="T8" fmla="*/ 63 w 575"/>
              <a:gd name="T9" fmla="*/ 19 h 121"/>
              <a:gd name="T10" fmla="*/ 79 w 575"/>
              <a:gd name="T11" fmla="*/ 23 h 121"/>
              <a:gd name="T12" fmla="*/ 90 w 575"/>
              <a:gd name="T13" fmla="*/ 35 h 121"/>
              <a:gd name="T14" fmla="*/ 106 w 575"/>
              <a:gd name="T15" fmla="*/ 43 h 121"/>
              <a:gd name="T16" fmla="*/ 118 w 575"/>
              <a:gd name="T17" fmla="*/ 54 h 121"/>
              <a:gd name="T18" fmla="*/ 133 w 575"/>
              <a:gd name="T19" fmla="*/ 70 h 121"/>
              <a:gd name="T20" fmla="*/ 145 w 575"/>
              <a:gd name="T21" fmla="*/ 82 h 121"/>
              <a:gd name="T22" fmla="*/ 161 w 575"/>
              <a:gd name="T23" fmla="*/ 97 h 121"/>
              <a:gd name="T24" fmla="*/ 172 w 575"/>
              <a:gd name="T25" fmla="*/ 109 h 121"/>
              <a:gd name="T26" fmla="*/ 188 w 575"/>
              <a:gd name="T27" fmla="*/ 117 h 121"/>
              <a:gd name="T28" fmla="*/ 200 w 575"/>
              <a:gd name="T29" fmla="*/ 121 h 121"/>
              <a:gd name="T30" fmla="*/ 215 w 575"/>
              <a:gd name="T31" fmla="*/ 117 h 121"/>
              <a:gd name="T32" fmla="*/ 227 w 575"/>
              <a:gd name="T33" fmla="*/ 105 h 121"/>
              <a:gd name="T34" fmla="*/ 239 w 575"/>
              <a:gd name="T35" fmla="*/ 90 h 121"/>
              <a:gd name="T36" fmla="*/ 254 w 575"/>
              <a:gd name="T37" fmla="*/ 70 h 121"/>
              <a:gd name="T38" fmla="*/ 266 w 575"/>
              <a:gd name="T39" fmla="*/ 51 h 121"/>
              <a:gd name="T40" fmla="*/ 282 w 575"/>
              <a:gd name="T41" fmla="*/ 35 h 121"/>
              <a:gd name="T42" fmla="*/ 294 w 575"/>
              <a:gd name="T43" fmla="*/ 23 h 121"/>
              <a:gd name="T44" fmla="*/ 309 w 575"/>
              <a:gd name="T45" fmla="*/ 11 h 121"/>
              <a:gd name="T46" fmla="*/ 321 w 575"/>
              <a:gd name="T47" fmla="*/ 4 h 121"/>
              <a:gd name="T48" fmla="*/ 337 w 575"/>
              <a:gd name="T49" fmla="*/ 0 h 121"/>
              <a:gd name="T50" fmla="*/ 348 w 575"/>
              <a:gd name="T51" fmla="*/ 0 h 121"/>
              <a:gd name="T52" fmla="*/ 364 w 575"/>
              <a:gd name="T53" fmla="*/ 0 h 121"/>
              <a:gd name="T54" fmla="*/ 376 w 575"/>
              <a:gd name="T55" fmla="*/ 0 h 121"/>
              <a:gd name="T56" fmla="*/ 391 w 575"/>
              <a:gd name="T57" fmla="*/ 4 h 121"/>
              <a:gd name="T58" fmla="*/ 403 w 575"/>
              <a:gd name="T59" fmla="*/ 8 h 121"/>
              <a:gd name="T60" fmla="*/ 419 w 575"/>
              <a:gd name="T61" fmla="*/ 11 h 121"/>
              <a:gd name="T62" fmla="*/ 430 w 575"/>
              <a:gd name="T63" fmla="*/ 15 h 121"/>
              <a:gd name="T64" fmla="*/ 446 w 575"/>
              <a:gd name="T65" fmla="*/ 19 h 121"/>
              <a:gd name="T66" fmla="*/ 458 w 575"/>
              <a:gd name="T67" fmla="*/ 27 h 121"/>
              <a:gd name="T68" fmla="*/ 473 w 575"/>
              <a:gd name="T69" fmla="*/ 35 h 121"/>
              <a:gd name="T70" fmla="*/ 485 w 575"/>
              <a:gd name="T71" fmla="*/ 43 h 121"/>
              <a:gd name="T72" fmla="*/ 501 w 575"/>
              <a:gd name="T73" fmla="*/ 51 h 121"/>
              <a:gd name="T74" fmla="*/ 512 w 575"/>
              <a:gd name="T75" fmla="*/ 62 h 121"/>
              <a:gd name="T76" fmla="*/ 528 w 575"/>
              <a:gd name="T77" fmla="*/ 74 h 121"/>
              <a:gd name="T78" fmla="*/ 540 w 575"/>
              <a:gd name="T79" fmla="*/ 86 h 121"/>
              <a:gd name="T80" fmla="*/ 555 w 575"/>
              <a:gd name="T81" fmla="*/ 94 h 121"/>
              <a:gd name="T82" fmla="*/ 567 w 575"/>
              <a:gd name="T83" fmla="*/ 10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21">
                <a:moveTo>
                  <a:pt x="0" y="0"/>
                </a:moveTo>
                <a:lnTo>
                  <a:pt x="4" y="0"/>
                </a:lnTo>
                <a:lnTo>
                  <a:pt x="8" y="4"/>
                </a:lnTo>
                <a:lnTo>
                  <a:pt x="12" y="4"/>
                </a:lnTo>
                <a:lnTo>
                  <a:pt x="20" y="4"/>
                </a:lnTo>
                <a:lnTo>
                  <a:pt x="24" y="4"/>
                </a:lnTo>
                <a:lnTo>
                  <a:pt x="28" y="8"/>
                </a:lnTo>
                <a:lnTo>
                  <a:pt x="32" y="8"/>
                </a:lnTo>
                <a:lnTo>
                  <a:pt x="36" y="8"/>
                </a:lnTo>
                <a:lnTo>
                  <a:pt x="39" y="8"/>
                </a:lnTo>
                <a:lnTo>
                  <a:pt x="47" y="11"/>
                </a:lnTo>
                <a:lnTo>
                  <a:pt x="51" y="11"/>
                </a:lnTo>
                <a:lnTo>
                  <a:pt x="55" y="15"/>
                </a:lnTo>
                <a:lnTo>
                  <a:pt x="59" y="15"/>
                </a:lnTo>
                <a:lnTo>
                  <a:pt x="63" y="19"/>
                </a:lnTo>
                <a:lnTo>
                  <a:pt x="67" y="19"/>
                </a:lnTo>
                <a:lnTo>
                  <a:pt x="75" y="23"/>
                </a:lnTo>
                <a:lnTo>
                  <a:pt x="79" y="23"/>
                </a:lnTo>
                <a:lnTo>
                  <a:pt x="82" y="27"/>
                </a:lnTo>
                <a:lnTo>
                  <a:pt x="86" y="31"/>
                </a:lnTo>
                <a:lnTo>
                  <a:pt x="90" y="35"/>
                </a:lnTo>
                <a:lnTo>
                  <a:pt x="94" y="35"/>
                </a:lnTo>
                <a:lnTo>
                  <a:pt x="102" y="39"/>
                </a:lnTo>
                <a:lnTo>
                  <a:pt x="106" y="43"/>
                </a:lnTo>
                <a:lnTo>
                  <a:pt x="110" y="47"/>
                </a:lnTo>
                <a:lnTo>
                  <a:pt x="114" y="51"/>
                </a:lnTo>
                <a:lnTo>
                  <a:pt x="118" y="54"/>
                </a:lnTo>
                <a:lnTo>
                  <a:pt x="122" y="58"/>
                </a:lnTo>
                <a:lnTo>
                  <a:pt x="125" y="62"/>
                </a:lnTo>
                <a:lnTo>
                  <a:pt x="133" y="70"/>
                </a:lnTo>
                <a:lnTo>
                  <a:pt x="137" y="74"/>
                </a:lnTo>
                <a:lnTo>
                  <a:pt x="141" y="78"/>
                </a:lnTo>
                <a:lnTo>
                  <a:pt x="145" y="82"/>
                </a:lnTo>
                <a:lnTo>
                  <a:pt x="149" y="86"/>
                </a:lnTo>
                <a:lnTo>
                  <a:pt x="153" y="94"/>
                </a:lnTo>
                <a:lnTo>
                  <a:pt x="161" y="97"/>
                </a:lnTo>
                <a:lnTo>
                  <a:pt x="165" y="101"/>
                </a:lnTo>
                <a:lnTo>
                  <a:pt x="168" y="105"/>
                </a:lnTo>
                <a:lnTo>
                  <a:pt x="172" y="109"/>
                </a:lnTo>
                <a:lnTo>
                  <a:pt x="176" y="113"/>
                </a:lnTo>
                <a:lnTo>
                  <a:pt x="180" y="117"/>
                </a:lnTo>
                <a:lnTo>
                  <a:pt x="188" y="117"/>
                </a:lnTo>
                <a:lnTo>
                  <a:pt x="192" y="121"/>
                </a:lnTo>
                <a:lnTo>
                  <a:pt x="196" y="121"/>
                </a:lnTo>
                <a:lnTo>
                  <a:pt x="200" y="121"/>
                </a:lnTo>
                <a:lnTo>
                  <a:pt x="204" y="121"/>
                </a:lnTo>
                <a:lnTo>
                  <a:pt x="208" y="121"/>
                </a:lnTo>
                <a:lnTo>
                  <a:pt x="215" y="117"/>
                </a:lnTo>
                <a:lnTo>
                  <a:pt x="219" y="113"/>
                </a:lnTo>
                <a:lnTo>
                  <a:pt x="223" y="109"/>
                </a:lnTo>
                <a:lnTo>
                  <a:pt x="227" y="105"/>
                </a:lnTo>
                <a:lnTo>
                  <a:pt x="231" y="101"/>
                </a:lnTo>
                <a:lnTo>
                  <a:pt x="235" y="94"/>
                </a:lnTo>
                <a:lnTo>
                  <a:pt x="239" y="90"/>
                </a:lnTo>
                <a:lnTo>
                  <a:pt x="247" y="82"/>
                </a:lnTo>
                <a:lnTo>
                  <a:pt x="251" y="78"/>
                </a:lnTo>
                <a:lnTo>
                  <a:pt x="254" y="70"/>
                </a:lnTo>
                <a:lnTo>
                  <a:pt x="258" y="62"/>
                </a:lnTo>
                <a:lnTo>
                  <a:pt x="262" y="58"/>
                </a:lnTo>
                <a:lnTo>
                  <a:pt x="266" y="51"/>
                </a:lnTo>
                <a:lnTo>
                  <a:pt x="274" y="47"/>
                </a:lnTo>
                <a:lnTo>
                  <a:pt x="278" y="39"/>
                </a:lnTo>
                <a:lnTo>
                  <a:pt x="282" y="35"/>
                </a:lnTo>
                <a:lnTo>
                  <a:pt x="286" y="31"/>
                </a:lnTo>
                <a:lnTo>
                  <a:pt x="290" y="27"/>
                </a:lnTo>
                <a:lnTo>
                  <a:pt x="294" y="23"/>
                </a:lnTo>
                <a:lnTo>
                  <a:pt x="301" y="19"/>
                </a:lnTo>
                <a:lnTo>
                  <a:pt x="305" y="15"/>
                </a:lnTo>
                <a:lnTo>
                  <a:pt x="309" y="11"/>
                </a:lnTo>
                <a:lnTo>
                  <a:pt x="313" y="8"/>
                </a:lnTo>
                <a:lnTo>
                  <a:pt x="317" y="8"/>
                </a:lnTo>
                <a:lnTo>
                  <a:pt x="321" y="4"/>
                </a:lnTo>
                <a:lnTo>
                  <a:pt x="329" y="4"/>
                </a:lnTo>
                <a:lnTo>
                  <a:pt x="333" y="4"/>
                </a:lnTo>
                <a:lnTo>
                  <a:pt x="337" y="0"/>
                </a:lnTo>
                <a:lnTo>
                  <a:pt x="340" y="0"/>
                </a:lnTo>
                <a:lnTo>
                  <a:pt x="344" y="0"/>
                </a:lnTo>
                <a:lnTo>
                  <a:pt x="348" y="0"/>
                </a:lnTo>
                <a:lnTo>
                  <a:pt x="352" y="0"/>
                </a:lnTo>
                <a:lnTo>
                  <a:pt x="360" y="0"/>
                </a:lnTo>
                <a:lnTo>
                  <a:pt x="364" y="0"/>
                </a:lnTo>
                <a:lnTo>
                  <a:pt x="368" y="0"/>
                </a:lnTo>
                <a:lnTo>
                  <a:pt x="372" y="0"/>
                </a:lnTo>
                <a:lnTo>
                  <a:pt x="376" y="0"/>
                </a:lnTo>
                <a:lnTo>
                  <a:pt x="380" y="4"/>
                </a:lnTo>
                <a:lnTo>
                  <a:pt x="387" y="4"/>
                </a:lnTo>
                <a:lnTo>
                  <a:pt x="391" y="4"/>
                </a:lnTo>
                <a:lnTo>
                  <a:pt x="395" y="4"/>
                </a:lnTo>
                <a:lnTo>
                  <a:pt x="399" y="4"/>
                </a:lnTo>
                <a:lnTo>
                  <a:pt x="403" y="8"/>
                </a:lnTo>
                <a:lnTo>
                  <a:pt x="407" y="8"/>
                </a:lnTo>
                <a:lnTo>
                  <a:pt x="415" y="8"/>
                </a:lnTo>
                <a:lnTo>
                  <a:pt x="419" y="11"/>
                </a:lnTo>
                <a:lnTo>
                  <a:pt x="422" y="11"/>
                </a:lnTo>
                <a:lnTo>
                  <a:pt x="426" y="11"/>
                </a:lnTo>
                <a:lnTo>
                  <a:pt x="430" y="15"/>
                </a:lnTo>
                <a:lnTo>
                  <a:pt x="434" y="15"/>
                </a:lnTo>
                <a:lnTo>
                  <a:pt x="442" y="19"/>
                </a:lnTo>
                <a:lnTo>
                  <a:pt x="446" y="19"/>
                </a:lnTo>
                <a:lnTo>
                  <a:pt x="450" y="23"/>
                </a:lnTo>
                <a:lnTo>
                  <a:pt x="454" y="23"/>
                </a:lnTo>
                <a:lnTo>
                  <a:pt x="458" y="27"/>
                </a:lnTo>
                <a:lnTo>
                  <a:pt x="462" y="27"/>
                </a:lnTo>
                <a:lnTo>
                  <a:pt x="465" y="31"/>
                </a:lnTo>
                <a:lnTo>
                  <a:pt x="473" y="35"/>
                </a:lnTo>
                <a:lnTo>
                  <a:pt x="477" y="35"/>
                </a:lnTo>
                <a:lnTo>
                  <a:pt x="481" y="39"/>
                </a:lnTo>
                <a:lnTo>
                  <a:pt x="485" y="43"/>
                </a:lnTo>
                <a:lnTo>
                  <a:pt x="489" y="47"/>
                </a:lnTo>
                <a:lnTo>
                  <a:pt x="493" y="47"/>
                </a:lnTo>
                <a:lnTo>
                  <a:pt x="501" y="51"/>
                </a:lnTo>
                <a:lnTo>
                  <a:pt x="505" y="54"/>
                </a:lnTo>
                <a:lnTo>
                  <a:pt x="508" y="58"/>
                </a:lnTo>
                <a:lnTo>
                  <a:pt x="512" y="62"/>
                </a:lnTo>
                <a:lnTo>
                  <a:pt x="516" y="66"/>
                </a:lnTo>
                <a:lnTo>
                  <a:pt x="520" y="70"/>
                </a:lnTo>
                <a:lnTo>
                  <a:pt x="528" y="74"/>
                </a:lnTo>
                <a:lnTo>
                  <a:pt x="532" y="78"/>
                </a:lnTo>
                <a:lnTo>
                  <a:pt x="536" y="82"/>
                </a:lnTo>
                <a:lnTo>
                  <a:pt x="540" y="86"/>
                </a:lnTo>
                <a:lnTo>
                  <a:pt x="544" y="90"/>
                </a:lnTo>
                <a:lnTo>
                  <a:pt x="548" y="90"/>
                </a:lnTo>
                <a:lnTo>
                  <a:pt x="555" y="94"/>
                </a:lnTo>
                <a:lnTo>
                  <a:pt x="559" y="97"/>
                </a:lnTo>
                <a:lnTo>
                  <a:pt x="563" y="101"/>
                </a:lnTo>
                <a:lnTo>
                  <a:pt x="567" y="101"/>
                </a:lnTo>
                <a:lnTo>
                  <a:pt x="571" y="105"/>
                </a:lnTo>
                <a:lnTo>
                  <a:pt x="575" y="10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4" name="Freeform 213"/>
          <p:cNvSpPr>
            <a:spLocks/>
          </p:cNvSpPr>
          <p:nvPr/>
        </p:nvSpPr>
        <p:spPr bwMode="auto">
          <a:xfrm>
            <a:off x="5024438" y="5386388"/>
            <a:ext cx="917575" cy="415925"/>
          </a:xfrm>
          <a:custGeom>
            <a:avLst/>
            <a:gdLst>
              <a:gd name="T0" fmla="*/ 12 w 578"/>
              <a:gd name="T1" fmla="*/ 262 h 262"/>
              <a:gd name="T2" fmla="*/ 23 w 578"/>
              <a:gd name="T3" fmla="*/ 258 h 262"/>
              <a:gd name="T4" fmla="*/ 39 w 578"/>
              <a:gd name="T5" fmla="*/ 254 h 262"/>
              <a:gd name="T6" fmla="*/ 51 w 578"/>
              <a:gd name="T7" fmla="*/ 243 h 262"/>
              <a:gd name="T8" fmla="*/ 66 w 578"/>
              <a:gd name="T9" fmla="*/ 231 h 262"/>
              <a:gd name="T10" fmla="*/ 78 w 578"/>
              <a:gd name="T11" fmla="*/ 215 h 262"/>
              <a:gd name="T12" fmla="*/ 94 w 578"/>
              <a:gd name="T13" fmla="*/ 231 h 262"/>
              <a:gd name="T14" fmla="*/ 105 w 578"/>
              <a:gd name="T15" fmla="*/ 172 h 262"/>
              <a:gd name="T16" fmla="*/ 121 w 578"/>
              <a:gd name="T17" fmla="*/ 137 h 262"/>
              <a:gd name="T18" fmla="*/ 133 w 578"/>
              <a:gd name="T19" fmla="*/ 118 h 262"/>
              <a:gd name="T20" fmla="*/ 145 w 578"/>
              <a:gd name="T21" fmla="*/ 102 h 262"/>
              <a:gd name="T22" fmla="*/ 160 w 578"/>
              <a:gd name="T23" fmla="*/ 98 h 262"/>
              <a:gd name="T24" fmla="*/ 172 w 578"/>
              <a:gd name="T25" fmla="*/ 98 h 262"/>
              <a:gd name="T26" fmla="*/ 188 w 578"/>
              <a:gd name="T27" fmla="*/ 102 h 262"/>
              <a:gd name="T28" fmla="*/ 199 w 578"/>
              <a:gd name="T29" fmla="*/ 110 h 262"/>
              <a:gd name="T30" fmla="*/ 215 w 578"/>
              <a:gd name="T31" fmla="*/ 114 h 262"/>
              <a:gd name="T32" fmla="*/ 227 w 578"/>
              <a:gd name="T33" fmla="*/ 118 h 262"/>
              <a:gd name="T34" fmla="*/ 242 w 578"/>
              <a:gd name="T35" fmla="*/ 122 h 262"/>
              <a:gd name="T36" fmla="*/ 254 w 578"/>
              <a:gd name="T37" fmla="*/ 122 h 262"/>
              <a:gd name="T38" fmla="*/ 270 w 578"/>
              <a:gd name="T39" fmla="*/ 122 h 262"/>
              <a:gd name="T40" fmla="*/ 281 w 578"/>
              <a:gd name="T41" fmla="*/ 122 h 262"/>
              <a:gd name="T42" fmla="*/ 297 w 578"/>
              <a:gd name="T43" fmla="*/ 122 h 262"/>
              <a:gd name="T44" fmla="*/ 309 w 578"/>
              <a:gd name="T45" fmla="*/ 122 h 262"/>
              <a:gd name="T46" fmla="*/ 324 w 578"/>
              <a:gd name="T47" fmla="*/ 122 h 262"/>
              <a:gd name="T48" fmla="*/ 336 w 578"/>
              <a:gd name="T49" fmla="*/ 122 h 262"/>
              <a:gd name="T50" fmla="*/ 352 w 578"/>
              <a:gd name="T51" fmla="*/ 118 h 262"/>
              <a:gd name="T52" fmla="*/ 363 w 578"/>
              <a:gd name="T53" fmla="*/ 118 h 262"/>
              <a:gd name="T54" fmla="*/ 379 w 578"/>
              <a:gd name="T55" fmla="*/ 114 h 262"/>
              <a:gd name="T56" fmla="*/ 391 w 578"/>
              <a:gd name="T57" fmla="*/ 110 h 262"/>
              <a:gd name="T58" fmla="*/ 406 w 578"/>
              <a:gd name="T59" fmla="*/ 106 h 262"/>
              <a:gd name="T60" fmla="*/ 418 w 578"/>
              <a:gd name="T61" fmla="*/ 98 h 262"/>
              <a:gd name="T62" fmla="*/ 434 w 578"/>
              <a:gd name="T63" fmla="*/ 90 h 262"/>
              <a:gd name="T64" fmla="*/ 446 w 578"/>
              <a:gd name="T65" fmla="*/ 82 h 262"/>
              <a:gd name="T66" fmla="*/ 461 w 578"/>
              <a:gd name="T67" fmla="*/ 75 h 262"/>
              <a:gd name="T68" fmla="*/ 473 w 578"/>
              <a:gd name="T69" fmla="*/ 63 h 262"/>
              <a:gd name="T70" fmla="*/ 485 w 578"/>
              <a:gd name="T71" fmla="*/ 51 h 262"/>
              <a:gd name="T72" fmla="*/ 500 w 578"/>
              <a:gd name="T73" fmla="*/ 36 h 262"/>
              <a:gd name="T74" fmla="*/ 512 w 578"/>
              <a:gd name="T75" fmla="*/ 24 h 262"/>
              <a:gd name="T76" fmla="*/ 528 w 578"/>
              <a:gd name="T77" fmla="*/ 16 h 262"/>
              <a:gd name="T78" fmla="*/ 539 w 578"/>
              <a:gd name="T79" fmla="*/ 8 h 262"/>
              <a:gd name="T80" fmla="*/ 555 w 578"/>
              <a:gd name="T81" fmla="*/ 8 h 262"/>
              <a:gd name="T82" fmla="*/ 567 w 578"/>
              <a:gd name="T8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262">
                <a:moveTo>
                  <a:pt x="0" y="262"/>
                </a:moveTo>
                <a:lnTo>
                  <a:pt x="8" y="262"/>
                </a:lnTo>
                <a:lnTo>
                  <a:pt x="12" y="262"/>
                </a:lnTo>
                <a:lnTo>
                  <a:pt x="16" y="262"/>
                </a:lnTo>
                <a:lnTo>
                  <a:pt x="19" y="262"/>
                </a:lnTo>
                <a:lnTo>
                  <a:pt x="23" y="258"/>
                </a:lnTo>
                <a:lnTo>
                  <a:pt x="27" y="258"/>
                </a:lnTo>
                <a:lnTo>
                  <a:pt x="31" y="254"/>
                </a:lnTo>
                <a:lnTo>
                  <a:pt x="39" y="254"/>
                </a:lnTo>
                <a:lnTo>
                  <a:pt x="43" y="251"/>
                </a:lnTo>
                <a:lnTo>
                  <a:pt x="47" y="247"/>
                </a:lnTo>
                <a:lnTo>
                  <a:pt x="51" y="243"/>
                </a:lnTo>
                <a:lnTo>
                  <a:pt x="55" y="239"/>
                </a:lnTo>
                <a:lnTo>
                  <a:pt x="59" y="235"/>
                </a:lnTo>
                <a:lnTo>
                  <a:pt x="66" y="231"/>
                </a:lnTo>
                <a:lnTo>
                  <a:pt x="70" y="223"/>
                </a:lnTo>
                <a:lnTo>
                  <a:pt x="74" y="219"/>
                </a:lnTo>
                <a:lnTo>
                  <a:pt x="78" y="215"/>
                </a:lnTo>
                <a:lnTo>
                  <a:pt x="82" y="211"/>
                </a:lnTo>
                <a:lnTo>
                  <a:pt x="86" y="219"/>
                </a:lnTo>
                <a:lnTo>
                  <a:pt x="94" y="231"/>
                </a:lnTo>
                <a:lnTo>
                  <a:pt x="98" y="223"/>
                </a:lnTo>
                <a:lnTo>
                  <a:pt x="102" y="196"/>
                </a:lnTo>
                <a:lnTo>
                  <a:pt x="105" y="172"/>
                </a:lnTo>
                <a:lnTo>
                  <a:pt x="109" y="157"/>
                </a:lnTo>
                <a:lnTo>
                  <a:pt x="113" y="149"/>
                </a:lnTo>
                <a:lnTo>
                  <a:pt x="121" y="137"/>
                </a:lnTo>
                <a:lnTo>
                  <a:pt x="125" y="129"/>
                </a:lnTo>
                <a:lnTo>
                  <a:pt x="129" y="125"/>
                </a:lnTo>
                <a:lnTo>
                  <a:pt x="133" y="118"/>
                </a:lnTo>
                <a:lnTo>
                  <a:pt x="137" y="110"/>
                </a:lnTo>
                <a:lnTo>
                  <a:pt x="141" y="106"/>
                </a:lnTo>
                <a:lnTo>
                  <a:pt x="145" y="102"/>
                </a:lnTo>
                <a:lnTo>
                  <a:pt x="152" y="102"/>
                </a:lnTo>
                <a:lnTo>
                  <a:pt x="156" y="98"/>
                </a:lnTo>
                <a:lnTo>
                  <a:pt x="160" y="98"/>
                </a:lnTo>
                <a:lnTo>
                  <a:pt x="164" y="98"/>
                </a:lnTo>
                <a:lnTo>
                  <a:pt x="168" y="98"/>
                </a:lnTo>
                <a:lnTo>
                  <a:pt x="172" y="98"/>
                </a:lnTo>
                <a:lnTo>
                  <a:pt x="180" y="98"/>
                </a:lnTo>
                <a:lnTo>
                  <a:pt x="184" y="102"/>
                </a:lnTo>
                <a:lnTo>
                  <a:pt x="188" y="102"/>
                </a:lnTo>
                <a:lnTo>
                  <a:pt x="191" y="106"/>
                </a:lnTo>
                <a:lnTo>
                  <a:pt x="195" y="106"/>
                </a:lnTo>
                <a:lnTo>
                  <a:pt x="199" y="110"/>
                </a:lnTo>
                <a:lnTo>
                  <a:pt x="207" y="110"/>
                </a:lnTo>
                <a:lnTo>
                  <a:pt x="211" y="110"/>
                </a:lnTo>
                <a:lnTo>
                  <a:pt x="215" y="114"/>
                </a:lnTo>
                <a:lnTo>
                  <a:pt x="219" y="114"/>
                </a:lnTo>
                <a:lnTo>
                  <a:pt x="223" y="114"/>
                </a:lnTo>
                <a:lnTo>
                  <a:pt x="227" y="118"/>
                </a:lnTo>
                <a:lnTo>
                  <a:pt x="234" y="118"/>
                </a:lnTo>
                <a:lnTo>
                  <a:pt x="238" y="118"/>
                </a:lnTo>
                <a:lnTo>
                  <a:pt x="242" y="122"/>
                </a:lnTo>
                <a:lnTo>
                  <a:pt x="246" y="122"/>
                </a:lnTo>
                <a:lnTo>
                  <a:pt x="250" y="122"/>
                </a:lnTo>
                <a:lnTo>
                  <a:pt x="254" y="122"/>
                </a:lnTo>
                <a:lnTo>
                  <a:pt x="258" y="122"/>
                </a:lnTo>
                <a:lnTo>
                  <a:pt x="266" y="122"/>
                </a:lnTo>
                <a:lnTo>
                  <a:pt x="270" y="122"/>
                </a:lnTo>
                <a:lnTo>
                  <a:pt x="274" y="122"/>
                </a:lnTo>
                <a:lnTo>
                  <a:pt x="277" y="122"/>
                </a:lnTo>
                <a:lnTo>
                  <a:pt x="281" y="122"/>
                </a:lnTo>
                <a:lnTo>
                  <a:pt x="285" y="122"/>
                </a:lnTo>
                <a:lnTo>
                  <a:pt x="293" y="122"/>
                </a:lnTo>
                <a:lnTo>
                  <a:pt x="297" y="122"/>
                </a:lnTo>
                <a:lnTo>
                  <a:pt x="301" y="122"/>
                </a:lnTo>
                <a:lnTo>
                  <a:pt x="305" y="122"/>
                </a:lnTo>
                <a:lnTo>
                  <a:pt x="309" y="122"/>
                </a:lnTo>
                <a:lnTo>
                  <a:pt x="313" y="122"/>
                </a:lnTo>
                <a:lnTo>
                  <a:pt x="320" y="122"/>
                </a:lnTo>
                <a:lnTo>
                  <a:pt x="324" y="122"/>
                </a:lnTo>
                <a:lnTo>
                  <a:pt x="328" y="122"/>
                </a:lnTo>
                <a:lnTo>
                  <a:pt x="332" y="122"/>
                </a:lnTo>
                <a:lnTo>
                  <a:pt x="336" y="122"/>
                </a:lnTo>
                <a:lnTo>
                  <a:pt x="340" y="122"/>
                </a:lnTo>
                <a:lnTo>
                  <a:pt x="348" y="118"/>
                </a:lnTo>
                <a:lnTo>
                  <a:pt x="352" y="118"/>
                </a:lnTo>
                <a:lnTo>
                  <a:pt x="356" y="118"/>
                </a:lnTo>
                <a:lnTo>
                  <a:pt x="360" y="118"/>
                </a:lnTo>
                <a:lnTo>
                  <a:pt x="363" y="118"/>
                </a:lnTo>
                <a:lnTo>
                  <a:pt x="367" y="114"/>
                </a:lnTo>
                <a:lnTo>
                  <a:pt x="371" y="114"/>
                </a:lnTo>
                <a:lnTo>
                  <a:pt x="379" y="114"/>
                </a:lnTo>
                <a:lnTo>
                  <a:pt x="383" y="110"/>
                </a:lnTo>
                <a:lnTo>
                  <a:pt x="387" y="110"/>
                </a:lnTo>
                <a:lnTo>
                  <a:pt x="391" y="110"/>
                </a:lnTo>
                <a:lnTo>
                  <a:pt x="395" y="106"/>
                </a:lnTo>
                <a:lnTo>
                  <a:pt x="399" y="106"/>
                </a:lnTo>
                <a:lnTo>
                  <a:pt x="406" y="106"/>
                </a:lnTo>
                <a:lnTo>
                  <a:pt x="410" y="102"/>
                </a:lnTo>
                <a:lnTo>
                  <a:pt x="414" y="102"/>
                </a:lnTo>
                <a:lnTo>
                  <a:pt x="418" y="98"/>
                </a:lnTo>
                <a:lnTo>
                  <a:pt x="422" y="98"/>
                </a:lnTo>
                <a:lnTo>
                  <a:pt x="426" y="94"/>
                </a:lnTo>
                <a:lnTo>
                  <a:pt x="434" y="90"/>
                </a:lnTo>
                <a:lnTo>
                  <a:pt x="438" y="90"/>
                </a:lnTo>
                <a:lnTo>
                  <a:pt x="442" y="86"/>
                </a:lnTo>
                <a:lnTo>
                  <a:pt x="446" y="82"/>
                </a:lnTo>
                <a:lnTo>
                  <a:pt x="449" y="79"/>
                </a:lnTo>
                <a:lnTo>
                  <a:pt x="453" y="79"/>
                </a:lnTo>
                <a:lnTo>
                  <a:pt x="461" y="75"/>
                </a:lnTo>
                <a:lnTo>
                  <a:pt x="465" y="71"/>
                </a:lnTo>
                <a:lnTo>
                  <a:pt x="469" y="67"/>
                </a:lnTo>
                <a:lnTo>
                  <a:pt x="473" y="63"/>
                </a:lnTo>
                <a:lnTo>
                  <a:pt x="477" y="59"/>
                </a:lnTo>
                <a:lnTo>
                  <a:pt x="481" y="55"/>
                </a:lnTo>
                <a:lnTo>
                  <a:pt x="485" y="51"/>
                </a:lnTo>
                <a:lnTo>
                  <a:pt x="492" y="43"/>
                </a:lnTo>
                <a:lnTo>
                  <a:pt x="496" y="39"/>
                </a:lnTo>
                <a:lnTo>
                  <a:pt x="500" y="36"/>
                </a:lnTo>
                <a:lnTo>
                  <a:pt x="504" y="32"/>
                </a:lnTo>
                <a:lnTo>
                  <a:pt x="508" y="28"/>
                </a:lnTo>
                <a:lnTo>
                  <a:pt x="512" y="24"/>
                </a:lnTo>
                <a:lnTo>
                  <a:pt x="520" y="20"/>
                </a:lnTo>
                <a:lnTo>
                  <a:pt x="524" y="16"/>
                </a:lnTo>
                <a:lnTo>
                  <a:pt x="528" y="16"/>
                </a:lnTo>
                <a:lnTo>
                  <a:pt x="532" y="12"/>
                </a:lnTo>
                <a:lnTo>
                  <a:pt x="535" y="8"/>
                </a:lnTo>
                <a:lnTo>
                  <a:pt x="539" y="8"/>
                </a:lnTo>
                <a:lnTo>
                  <a:pt x="547" y="8"/>
                </a:lnTo>
                <a:lnTo>
                  <a:pt x="551" y="8"/>
                </a:lnTo>
                <a:lnTo>
                  <a:pt x="555" y="8"/>
                </a:lnTo>
                <a:lnTo>
                  <a:pt x="559" y="4"/>
                </a:lnTo>
                <a:lnTo>
                  <a:pt x="563" y="0"/>
                </a:lnTo>
                <a:lnTo>
                  <a:pt x="567" y="0"/>
                </a:lnTo>
                <a:lnTo>
                  <a:pt x="575" y="8"/>
                </a:lnTo>
                <a:lnTo>
                  <a:pt x="578" y="2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5" name="Freeform 214"/>
          <p:cNvSpPr>
            <a:spLocks/>
          </p:cNvSpPr>
          <p:nvPr/>
        </p:nvSpPr>
        <p:spPr bwMode="auto">
          <a:xfrm>
            <a:off x="5942013" y="5386388"/>
            <a:ext cx="912813" cy="198438"/>
          </a:xfrm>
          <a:custGeom>
            <a:avLst/>
            <a:gdLst>
              <a:gd name="T0" fmla="*/ 8 w 575"/>
              <a:gd name="T1" fmla="*/ 43 h 125"/>
              <a:gd name="T2" fmla="*/ 20 w 575"/>
              <a:gd name="T3" fmla="*/ 59 h 125"/>
              <a:gd name="T4" fmla="*/ 36 w 575"/>
              <a:gd name="T5" fmla="*/ 82 h 125"/>
              <a:gd name="T6" fmla="*/ 47 w 575"/>
              <a:gd name="T7" fmla="*/ 98 h 125"/>
              <a:gd name="T8" fmla="*/ 63 w 575"/>
              <a:gd name="T9" fmla="*/ 110 h 125"/>
              <a:gd name="T10" fmla="*/ 75 w 575"/>
              <a:gd name="T11" fmla="*/ 118 h 125"/>
              <a:gd name="T12" fmla="*/ 90 w 575"/>
              <a:gd name="T13" fmla="*/ 125 h 125"/>
              <a:gd name="T14" fmla="*/ 102 w 575"/>
              <a:gd name="T15" fmla="*/ 125 h 125"/>
              <a:gd name="T16" fmla="*/ 118 w 575"/>
              <a:gd name="T17" fmla="*/ 125 h 125"/>
              <a:gd name="T18" fmla="*/ 129 w 575"/>
              <a:gd name="T19" fmla="*/ 125 h 125"/>
              <a:gd name="T20" fmla="*/ 145 w 575"/>
              <a:gd name="T21" fmla="*/ 125 h 125"/>
              <a:gd name="T22" fmla="*/ 157 w 575"/>
              <a:gd name="T23" fmla="*/ 122 h 125"/>
              <a:gd name="T24" fmla="*/ 172 w 575"/>
              <a:gd name="T25" fmla="*/ 122 h 125"/>
              <a:gd name="T26" fmla="*/ 184 w 575"/>
              <a:gd name="T27" fmla="*/ 118 h 125"/>
              <a:gd name="T28" fmla="*/ 200 w 575"/>
              <a:gd name="T29" fmla="*/ 114 h 125"/>
              <a:gd name="T30" fmla="*/ 211 w 575"/>
              <a:gd name="T31" fmla="*/ 110 h 125"/>
              <a:gd name="T32" fmla="*/ 227 w 575"/>
              <a:gd name="T33" fmla="*/ 102 h 125"/>
              <a:gd name="T34" fmla="*/ 239 w 575"/>
              <a:gd name="T35" fmla="*/ 98 h 125"/>
              <a:gd name="T36" fmla="*/ 254 w 575"/>
              <a:gd name="T37" fmla="*/ 90 h 125"/>
              <a:gd name="T38" fmla="*/ 266 w 575"/>
              <a:gd name="T39" fmla="*/ 79 h 125"/>
              <a:gd name="T40" fmla="*/ 282 w 575"/>
              <a:gd name="T41" fmla="*/ 71 h 125"/>
              <a:gd name="T42" fmla="*/ 294 w 575"/>
              <a:gd name="T43" fmla="*/ 59 h 125"/>
              <a:gd name="T44" fmla="*/ 309 w 575"/>
              <a:gd name="T45" fmla="*/ 43 h 125"/>
              <a:gd name="T46" fmla="*/ 321 w 575"/>
              <a:gd name="T47" fmla="*/ 32 h 125"/>
              <a:gd name="T48" fmla="*/ 337 w 575"/>
              <a:gd name="T49" fmla="*/ 20 h 125"/>
              <a:gd name="T50" fmla="*/ 348 w 575"/>
              <a:gd name="T51" fmla="*/ 8 h 125"/>
              <a:gd name="T52" fmla="*/ 360 w 575"/>
              <a:gd name="T53" fmla="*/ 4 h 125"/>
              <a:gd name="T54" fmla="*/ 376 w 575"/>
              <a:gd name="T55" fmla="*/ 4 h 125"/>
              <a:gd name="T56" fmla="*/ 387 w 575"/>
              <a:gd name="T57" fmla="*/ 8 h 125"/>
              <a:gd name="T58" fmla="*/ 403 w 575"/>
              <a:gd name="T59" fmla="*/ 24 h 125"/>
              <a:gd name="T60" fmla="*/ 415 w 575"/>
              <a:gd name="T61" fmla="*/ 39 h 125"/>
              <a:gd name="T62" fmla="*/ 430 w 575"/>
              <a:gd name="T63" fmla="*/ 59 h 125"/>
              <a:gd name="T64" fmla="*/ 442 w 575"/>
              <a:gd name="T65" fmla="*/ 75 h 125"/>
              <a:gd name="T66" fmla="*/ 458 w 575"/>
              <a:gd name="T67" fmla="*/ 90 h 125"/>
              <a:gd name="T68" fmla="*/ 469 w 575"/>
              <a:gd name="T69" fmla="*/ 98 h 125"/>
              <a:gd name="T70" fmla="*/ 485 w 575"/>
              <a:gd name="T71" fmla="*/ 110 h 125"/>
              <a:gd name="T72" fmla="*/ 497 w 575"/>
              <a:gd name="T73" fmla="*/ 114 h 125"/>
              <a:gd name="T74" fmla="*/ 512 w 575"/>
              <a:gd name="T75" fmla="*/ 118 h 125"/>
              <a:gd name="T76" fmla="*/ 524 w 575"/>
              <a:gd name="T77" fmla="*/ 118 h 125"/>
              <a:gd name="T78" fmla="*/ 540 w 575"/>
              <a:gd name="T79" fmla="*/ 118 h 125"/>
              <a:gd name="T80" fmla="*/ 552 w 575"/>
              <a:gd name="T81" fmla="*/ 114 h 125"/>
              <a:gd name="T82" fmla="*/ 567 w 575"/>
              <a:gd name="T83" fmla="*/ 11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25">
                <a:moveTo>
                  <a:pt x="0" y="24"/>
                </a:moveTo>
                <a:lnTo>
                  <a:pt x="4" y="39"/>
                </a:lnTo>
                <a:lnTo>
                  <a:pt x="8" y="43"/>
                </a:lnTo>
                <a:lnTo>
                  <a:pt x="12" y="43"/>
                </a:lnTo>
                <a:lnTo>
                  <a:pt x="16" y="51"/>
                </a:lnTo>
                <a:lnTo>
                  <a:pt x="20" y="59"/>
                </a:lnTo>
                <a:lnTo>
                  <a:pt x="28" y="67"/>
                </a:lnTo>
                <a:lnTo>
                  <a:pt x="32" y="75"/>
                </a:lnTo>
                <a:lnTo>
                  <a:pt x="36" y="82"/>
                </a:lnTo>
                <a:lnTo>
                  <a:pt x="40" y="86"/>
                </a:lnTo>
                <a:lnTo>
                  <a:pt x="43" y="94"/>
                </a:lnTo>
                <a:lnTo>
                  <a:pt x="47" y="98"/>
                </a:lnTo>
                <a:lnTo>
                  <a:pt x="55" y="102"/>
                </a:lnTo>
                <a:lnTo>
                  <a:pt x="59" y="106"/>
                </a:lnTo>
                <a:lnTo>
                  <a:pt x="63" y="110"/>
                </a:lnTo>
                <a:lnTo>
                  <a:pt x="67" y="114"/>
                </a:lnTo>
                <a:lnTo>
                  <a:pt x="71" y="118"/>
                </a:lnTo>
                <a:lnTo>
                  <a:pt x="75" y="118"/>
                </a:lnTo>
                <a:lnTo>
                  <a:pt x="83" y="122"/>
                </a:lnTo>
                <a:lnTo>
                  <a:pt x="86" y="122"/>
                </a:lnTo>
                <a:lnTo>
                  <a:pt x="90" y="125"/>
                </a:lnTo>
                <a:lnTo>
                  <a:pt x="94" y="125"/>
                </a:lnTo>
                <a:lnTo>
                  <a:pt x="98" y="125"/>
                </a:lnTo>
                <a:lnTo>
                  <a:pt x="102" y="125"/>
                </a:lnTo>
                <a:lnTo>
                  <a:pt x="110" y="125"/>
                </a:lnTo>
                <a:lnTo>
                  <a:pt x="114" y="125"/>
                </a:lnTo>
                <a:lnTo>
                  <a:pt x="118" y="125"/>
                </a:lnTo>
                <a:lnTo>
                  <a:pt x="122" y="125"/>
                </a:lnTo>
                <a:lnTo>
                  <a:pt x="126" y="125"/>
                </a:lnTo>
                <a:lnTo>
                  <a:pt x="129" y="125"/>
                </a:lnTo>
                <a:lnTo>
                  <a:pt x="133" y="125"/>
                </a:lnTo>
                <a:lnTo>
                  <a:pt x="141" y="125"/>
                </a:lnTo>
                <a:lnTo>
                  <a:pt x="145" y="125"/>
                </a:lnTo>
                <a:lnTo>
                  <a:pt x="149" y="125"/>
                </a:lnTo>
                <a:lnTo>
                  <a:pt x="153" y="122"/>
                </a:lnTo>
                <a:lnTo>
                  <a:pt x="157" y="122"/>
                </a:lnTo>
                <a:lnTo>
                  <a:pt x="161" y="122"/>
                </a:lnTo>
                <a:lnTo>
                  <a:pt x="168" y="122"/>
                </a:lnTo>
                <a:lnTo>
                  <a:pt x="172" y="122"/>
                </a:lnTo>
                <a:lnTo>
                  <a:pt x="176" y="118"/>
                </a:lnTo>
                <a:lnTo>
                  <a:pt x="180" y="118"/>
                </a:lnTo>
                <a:lnTo>
                  <a:pt x="184" y="118"/>
                </a:lnTo>
                <a:lnTo>
                  <a:pt x="188" y="114"/>
                </a:lnTo>
                <a:lnTo>
                  <a:pt x="196" y="114"/>
                </a:lnTo>
                <a:lnTo>
                  <a:pt x="200" y="114"/>
                </a:lnTo>
                <a:lnTo>
                  <a:pt x="204" y="110"/>
                </a:lnTo>
                <a:lnTo>
                  <a:pt x="208" y="110"/>
                </a:lnTo>
                <a:lnTo>
                  <a:pt x="211" y="110"/>
                </a:lnTo>
                <a:lnTo>
                  <a:pt x="215" y="106"/>
                </a:lnTo>
                <a:lnTo>
                  <a:pt x="223" y="106"/>
                </a:lnTo>
                <a:lnTo>
                  <a:pt x="227" y="102"/>
                </a:lnTo>
                <a:lnTo>
                  <a:pt x="231" y="102"/>
                </a:lnTo>
                <a:lnTo>
                  <a:pt x="235" y="98"/>
                </a:lnTo>
                <a:lnTo>
                  <a:pt x="239" y="98"/>
                </a:lnTo>
                <a:lnTo>
                  <a:pt x="243" y="94"/>
                </a:lnTo>
                <a:lnTo>
                  <a:pt x="247" y="90"/>
                </a:lnTo>
                <a:lnTo>
                  <a:pt x="254" y="90"/>
                </a:lnTo>
                <a:lnTo>
                  <a:pt x="258" y="86"/>
                </a:lnTo>
                <a:lnTo>
                  <a:pt x="262" y="82"/>
                </a:lnTo>
                <a:lnTo>
                  <a:pt x="266" y="79"/>
                </a:lnTo>
                <a:lnTo>
                  <a:pt x="270" y="79"/>
                </a:lnTo>
                <a:lnTo>
                  <a:pt x="274" y="75"/>
                </a:lnTo>
                <a:lnTo>
                  <a:pt x="282" y="71"/>
                </a:lnTo>
                <a:lnTo>
                  <a:pt x="286" y="67"/>
                </a:lnTo>
                <a:lnTo>
                  <a:pt x="290" y="63"/>
                </a:lnTo>
                <a:lnTo>
                  <a:pt x="294" y="59"/>
                </a:lnTo>
                <a:lnTo>
                  <a:pt x="297" y="55"/>
                </a:lnTo>
                <a:lnTo>
                  <a:pt x="301" y="51"/>
                </a:lnTo>
                <a:lnTo>
                  <a:pt x="309" y="43"/>
                </a:lnTo>
                <a:lnTo>
                  <a:pt x="313" y="39"/>
                </a:lnTo>
                <a:lnTo>
                  <a:pt x="317" y="36"/>
                </a:lnTo>
                <a:lnTo>
                  <a:pt x="321" y="32"/>
                </a:lnTo>
                <a:lnTo>
                  <a:pt x="325" y="28"/>
                </a:lnTo>
                <a:lnTo>
                  <a:pt x="329" y="24"/>
                </a:lnTo>
                <a:lnTo>
                  <a:pt x="337" y="20"/>
                </a:lnTo>
                <a:lnTo>
                  <a:pt x="340" y="16"/>
                </a:lnTo>
                <a:lnTo>
                  <a:pt x="344" y="12"/>
                </a:lnTo>
                <a:lnTo>
                  <a:pt x="348" y="8"/>
                </a:lnTo>
                <a:lnTo>
                  <a:pt x="352" y="4"/>
                </a:lnTo>
                <a:lnTo>
                  <a:pt x="356" y="4"/>
                </a:lnTo>
                <a:lnTo>
                  <a:pt x="360" y="4"/>
                </a:lnTo>
                <a:lnTo>
                  <a:pt x="368" y="0"/>
                </a:lnTo>
                <a:lnTo>
                  <a:pt x="372" y="0"/>
                </a:lnTo>
                <a:lnTo>
                  <a:pt x="376" y="4"/>
                </a:lnTo>
                <a:lnTo>
                  <a:pt x="380" y="4"/>
                </a:lnTo>
                <a:lnTo>
                  <a:pt x="383" y="8"/>
                </a:lnTo>
                <a:lnTo>
                  <a:pt x="387" y="8"/>
                </a:lnTo>
                <a:lnTo>
                  <a:pt x="395" y="12"/>
                </a:lnTo>
                <a:lnTo>
                  <a:pt x="399" y="16"/>
                </a:lnTo>
                <a:lnTo>
                  <a:pt x="403" y="24"/>
                </a:lnTo>
                <a:lnTo>
                  <a:pt x="407" y="28"/>
                </a:lnTo>
                <a:lnTo>
                  <a:pt x="411" y="36"/>
                </a:lnTo>
                <a:lnTo>
                  <a:pt x="415" y="39"/>
                </a:lnTo>
                <a:lnTo>
                  <a:pt x="423" y="47"/>
                </a:lnTo>
                <a:lnTo>
                  <a:pt x="426" y="51"/>
                </a:lnTo>
                <a:lnTo>
                  <a:pt x="430" y="59"/>
                </a:lnTo>
                <a:lnTo>
                  <a:pt x="434" y="63"/>
                </a:lnTo>
                <a:lnTo>
                  <a:pt x="438" y="71"/>
                </a:lnTo>
                <a:lnTo>
                  <a:pt x="442" y="75"/>
                </a:lnTo>
                <a:lnTo>
                  <a:pt x="450" y="79"/>
                </a:lnTo>
                <a:lnTo>
                  <a:pt x="454" y="82"/>
                </a:lnTo>
                <a:lnTo>
                  <a:pt x="458" y="90"/>
                </a:lnTo>
                <a:lnTo>
                  <a:pt x="462" y="94"/>
                </a:lnTo>
                <a:lnTo>
                  <a:pt x="466" y="98"/>
                </a:lnTo>
                <a:lnTo>
                  <a:pt x="469" y="98"/>
                </a:lnTo>
                <a:lnTo>
                  <a:pt x="473" y="102"/>
                </a:lnTo>
                <a:lnTo>
                  <a:pt x="481" y="106"/>
                </a:lnTo>
                <a:lnTo>
                  <a:pt x="485" y="110"/>
                </a:lnTo>
                <a:lnTo>
                  <a:pt x="489" y="110"/>
                </a:lnTo>
                <a:lnTo>
                  <a:pt x="493" y="110"/>
                </a:lnTo>
                <a:lnTo>
                  <a:pt x="497" y="114"/>
                </a:lnTo>
                <a:lnTo>
                  <a:pt x="501" y="114"/>
                </a:lnTo>
                <a:lnTo>
                  <a:pt x="509" y="114"/>
                </a:lnTo>
                <a:lnTo>
                  <a:pt x="512" y="118"/>
                </a:lnTo>
                <a:lnTo>
                  <a:pt x="516" y="118"/>
                </a:lnTo>
                <a:lnTo>
                  <a:pt x="520" y="118"/>
                </a:lnTo>
                <a:lnTo>
                  <a:pt x="524" y="118"/>
                </a:lnTo>
                <a:lnTo>
                  <a:pt x="528" y="118"/>
                </a:lnTo>
                <a:lnTo>
                  <a:pt x="536" y="118"/>
                </a:lnTo>
                <a:lnTo>
                  <a:pt x="540" y="118"/>
                </a:lnTo>
                <a:lnTo>
                  <a:pt x="544" y="114"/>
                </a:lnTo>
                <a:lnTo>
                  <a:pt x="548" y="114"/>
                </a:lnTo>
                <a:lnTo>
                  <a:pt x="552" y="114"/>
                </a:lnTo>
                <a:lnTo>
                  <a:pt x="555" y="114"/>
                </a:lnTo>
                <a:lnTo>
                  <a:pt x="563" y="114"/>
                </a:lnTo>
                <a:lnTo>
                  <a:pt x="567" y="110"/>
                </a:lnTo>
                <a:lnTo>
                  <a:pt x="571" y="110"/>
                </a:lnTo>
                <a:lnTo>
                  <a:pt x="575" y="11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6" name="Freeform 215"/>
          <p:cNvSpPr>
            <a:spLocks/>
          </p:cNvSpPr>
          <p:nvPr/>
        </p:nvSpPr>
        <p:spPr bwMode="auto">
          <a:xfrm>
            <a:off x="6854826" y="5554663"/>
            <a:ext cx="25400" cy="6350"/>
          </a:xfrm>
          <a:custGeom>
            <a:avLst/>
            <a:gdLst>
              <a:gd name="T0" fmla="*/ 0 w 16"/>
              <a:gd name="T1" fmla="*/ 4 h 4"/>
              <a:gd name="T2" fmla="*/ 4 w 16"/>
              <a:gd name="T3" fmla="*/ 0 h 4"/>
              <a:gd name="T4" fmla="*/ 8 w 16"/>
              <a:gd name="T5" fmla="*/ 0 h 4"/>
              <a:gd name="T6" fmla="*/ 16 w 16"/>
              <a:gd name="T7" fmla="*/ 0 h 4"/>
            </a:gdLst>
            <a:ahLst/>
            <a:cxnLst>
              <a:cxn ang="0">
                <a:pos x="T0" y="T1"/>
              </a:cxn>
              <a:cxn ang="0">
                <a:pos x="T2" y="T3"/>
              </a:cxn>
              <a:cxn ang="0">
                <a:pos x="T4" y="T5"/>
              </a:cxn>
              <a:cxn ang="0">
                <a:pos x="T6" y="T7"/>
              </a:cxn>
            </a:cxnLst>
            <a:rect l="0" t="0" r="r" b="b"/>
            <a:pathLst>
              <a:path w="16" h="4">
                <a:moveTo>
                  <a:pt x="0" y="4"/>
                </a:moveTo>
                <a:lnTo>
                  <a:pt x="4" y="0"/>
                </a:lnTo>
                <a:lnTo>
                  <a:pt x="8" y="0"/>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7" name="Freeform 216"/>
          <p:cNvSpPr>
            <a:spLocks/>
          </p:cNvSpPr>
          <p:nvPr/>
        </p:nvSpPr>
        <p:spPr bwMode="auto">
          <a:xfrm>
            <a:off x="3200401" y="4914900"/>
            <a:ext cx="911225" cy="496888"/>
          </a:xfrm>
          <a:custGeom>
            <a:avLst/>
            <a:gdLst>
              <a:gd name="T0" fmla="*/ 8 w 574"/>
              <a:gd name="T1" fmla="*/ 211 h 313"/>
              <a:gd name="T2" fmla="*/ 19 w 574"/>
              <a:gd name="T3" fmla="*/ 227 h 313"/>
              <a:gd name="T4" fmla="*/ 35 w 574"/>
              <a:gd name="T5" fmla="*/ 207 h 313"/>
              <a:gd name="T6" fmla="*/ 47 w 574"/>
              <a:gd name="T7" fmla="*/ 184 h 313"/>
              <a:gd name="T8" fmla="*/ 62 w 574"/>
              <a:gd name="T9" fmla="*/ 211 h 313"/>
              <a:gd name="T10" fmla="*/ 74 w 574"/>
              <a:gd name="T11" fmla="*/ 227 h 313"/>
              <a:gd name="T12" fmla="*/ 90 w 574"/>
              <a:gd name="T13" fmla="*/ 243 h 313"/>
              <a:gd name="T14" fmla="*/ 101 w 574"/>
              <a:gd name="T15" fmla="*/ 254 h 313"/>
              <a:gd name="T16" fmla="*/ 117 w 574"/>
              <a:gd name="T17" fmla="*/ 262 h 313"/>
              <a:gd name="T18" fmla="*/ 129 w 574"/>
              <a:gd name="T19" fmla="*/ 270 h 313"/>
              <a:gd name="T20" fmla="*/ 144 w 574"/>
              <a:gd name="T21" fmla="*/ 274 h 313"/>
              <a:gd name="T22" fmla="*/ 156 w 574"/>
              <a:gd name="T23" fmla="*/ 286 h 313"/>
              <a:gd name="T24" fmla="*/ 172 w 574"/>
              <a:gd name="T25" fmla="*/ 293 h 313"/>
              <a:gd name="T26" fmla="*/ 183 w 574"/>
              <a:gd name="T27" fmla="*/ 301 h 313"/>
              <a:gd name="T28" fmla="*/ 199 w 574"/>
              <a:gd name="T29" fmla="*/ 305 h 313"/>
              <a:gd name="T30" fmla="*/ 211 w 574"/>
              <a:gd name="T31" fmla="*/ 309 h 313"/>
              <a:gd name="T32" fmla="*/ 226 w 574"/>
              <a:gd name="T33" fmla="*/ 309 h 313"/>
              <a:gd name="T34" fmla="*/ 238 w 574"/>
              <a:gd name="T35" fmla="*/ 309 h 313"/>
              <a:gd name="T36" fmla="*/ 254 w 574"/>
              <a:gd name="T37" fmla="*/ 305 h 313"/>
              <a:gd name="T38" fmla="*/ 266 w 574"/>
              <a:gd name="T39" fmla="*/ 301 h 313"/>
              <a:gd name="T40" fmla="*/ 281 w 574"/>
              <a:gd name="T41" fmla="*/ 290 h 313"/>
              <a:gd name="T42" fmla="*/ 293 w 574"/>
              <a:gd name="T43" fmla="*/ 270 h 313"/>
              <a:gd name="T44" fmla="*/ 309 w 574"/>
              <a:gd name="T45" fmla="*/ 243 h 313"/>
              <a:gd name="T46" fmla="*/ 320 w 574"/>
              <a:gd name="T47" fmla="*/ 180 h 313"/>
              <a:gd name="T48" fmla="*/ 336 w 574"/>
              <a:gd name="T49" fmla="*/ 157 h 313"/>
              <a:gd name="T50" fmla="*/ 348 w 574"/>
              <a:gd name="T51" fmla="*/ 133 h 313"/>
              <a:gd name="T52" fmla="*/ 359 w 574"/>
              <a:gd name="T53" fmla="*/ 121 h 313"/>
              <a:gd name="T54" fmla="*/ 375 w 574"/>
              <a:gd name="T55" fmla="*/ 71 h 313"/>
              <a:gd name="T56" fmla="*/ 387 w 574"/>
              <a:gd name="T57" fmla="*/ 4 h 313"/>
              <a:gd name="T58" fmla="*/ 402 w 574"/>
              <a:gd name="T59" fmla="*/ 47 h 313"/>
              <a:gd name="T60" fmla="*/ 414 w 574"/>
              <a:gd name="T61" fmla="*/ 71 h 313"/>
              <a:gd name="T62" fmla="*/ 430 w 574"/>
              <a:gd name="T63" fmla="*/ 94 h 313"/>
              <a:gd name="T64" fmla="*/ 441 w 574"/>
              <a:gd name="T65" fmla="*/ 114 h 313"/>
              <a:gd name="T66" fmla="*/ 457 w 574"/>
              <a:gd name="T67" fmla="*/ 137 h 313"/>
              <a:gd name="T68" fmla="*/ 469 w 574"/>
              <a:gd name="T69" fmla="*/ 149 h 313"/>
              <a:gd name="T70" fmla="*/ 484 w 574"/>
              <a:gd name="T71" fmla="*/ 114 h 313"/>
              <a:gd name="T72" fmla="*/ 496 w 574"/>
              <a:gd name="T73" fmla="*/ 149 h 313"/>
              <a:gd name="T74" fmla="*/ 512 w 574"/>
              <a:gd name="T75" fmla="*/ 168 h 313"/>
              <a:gd name="T76" fmla="*/ 524 w 574"/>
              <a:gd name="T77" fmla="*/ 184 h 313"/>
              <a:gd name="T78" fmla="*/ 539 w 574"/>
              <a:gd name="T79" fmla="*/ 200 h 313"/>
              <a:gd name="T80" fmla="*/ 551 w 574"/>
              <a:gd name="T81" fmla="*/ 215 h 313"/>
              <a:gd name="T82" fmla="*/ 567 w 574"/>
              <a:gd name="T83" fmla="*/ 22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313">
                <a:moveTo>
                  <a:pt x="0" y="204"/>
                </a:moveTo>
                <a:lnTo>
                  <a:pt x="4" y="207"/>
                </a:lnTo>
                <a:lnTo>
                  <a:pt x="8" y="211"/>
                </a:lnTo>
                <a:lnTo>
                  <a:pt x="12" y="215"/>
                </a:lnTo>
                <a:lnTo>
                  <a:pt x="15" y="219"/>
                </a:lnTo>
                <a:lnTo>
                  <a:pt x="19" y="227"/>
                </a:lnTo>
                <a:lnTo>
                  <a:pt x="27" y="231"/>
                </a:lnTo>
                <a:lnTo>
                  <a:pt x="31" y="227"/>
                </a:lnTo>
                <a:lnTo>
                  <a:pt x="35" y="207"/>
                </a:lnTo>
                <a:lnTo>
                  <a:pt x="39" y="184"/>
                </a:lnTo>
                <a:lnTo>
                  <a:pt x="43" y="172"/>
                </a:lnTo>
                <a:lnTo>
                  <a:pt x="47" y="184"/>
                </a:lnTo>
                <a:lnTo>
                  <a:pt x="55" y="200"/>
                </a:lnTo>
                <a:lnTo>
                  <a:pt x="58" y="204"/>
                </a:lnTo>
                <a:lnTo>
                  <a:pt x="62" y="211"/>
                </a:lnTo>
                <a:lnTo>
                  <a:pt x="66" y="219"/>
                </a:lnTo>
                <a:lnTo>
                  <a:pt x="70" y="223"/>
                </a:lnTo>
                <a:lnTo>
                  <a:pt x="74" y="227"/>
                </a:lnTo>
                <a:lnTo>
                  <a:pt x="82" y="235"/>
                </a:lnTo>
                <a:lnTo>
                  <a:pt x="86" y="239"/>
                </a:lnTo>
                <a:lnTo>
                  <a:pt x="90" y="243"/>
                </a:lnTo>
                <a:lnTo>
                  <a:pt x="94" y="247"/>
                </a:lnTo>
                <a:lnTo>
                  <a:pt x="97" y="250"/>
                </a:lnTo>
                <a:lnTo>
                  <a:pt x="101" y="254"/>
                </a:lnTo>
                <a:lnTo>
                  <a:pt x="109" y="258"/>
                </a:lnTo>
                <a:lnTo>
                  <a:pt x="113" y="262"/>
                </a:lnTo>
                <a:lnTo>
                  <a:pt x="117" y="262"/>
                </a:lnTo>
                <a:lnTo>
                  <a:pt x="121" y="266"/>
                </a:lnTo>
                <a:lnTo>
                  <a:pt x="125" y="270"/>
                </a:lnTo>
                <a:lnTo>
                  <a:pt x="129" y="270"/>
                </a:lnTo>
                <a:lnTo>
                  <a:pt x="133" y="270"/>
                </a:lnTo>
                <a:lnTo>
                  <a:pt x="140" y="270"/>
                </a:lnTo>
                <a:lnTo>
                  <a:pt x="144" y="274"/>
                </a:lnTo>
                <a:lnTo>
                  <a:pt x="148" y="282"/>
                </a:lnTo>
                <a:lnTo>
                  <a:pt x="152" y="282"/>
                </a:lnTo>
                <a:lnTo>
                  <a:pt x="156" y="286"/>
                </a:lnTo>
                <a:lnTo>
                  <a:pt x="160" y="290"/>
                </a:lnTo>
                <a:lnTo>
                  <a:pt x="168" y="290"/>
                </a:lnTo>
                <a:lnTo>
                  <a:pt x="172" y="293"/>
                </a:lnTo>
                <a:lnTo>
                  <a:pt x="176" y="297"/>
                </a:lnTo>
                <a:lnTo>
                  <a:pt x="180" y="297"/>
                </a:lnTo>
                <a:lnTo>
                  <a:pt x="183" y="301"/>
                </a:lnTo>
                <a:lnTo>
                  <a:pt x="187" y="301"/>
                </a:lnTo>
                <a:lnTo>
                  <a:pt x="195" y="305"/>
                </a:lnTo>
                <a:lnTo>
                  <a:pt x="199" y="305"/>
                </a:lnTo>
                <a:lnTo>
                  <a:pt x="203" y="309"/>
                </a:lnTo>
                <a:lnTo>
                  <a:pt x="207" y="309"/>
                </a:lnTo>
                <a:lnTo>
                  <a:pt x="211" y="309"/>
                </a:lnTo>
                <a:lnTo>
                  <a:pt x="215" y="313"/>
                </a:lnTo>
                <a:lnTo>
                  <a:pt x="223" y="313"/>
                </a:lnTo>
                <a:lnTo>
                  <a:pt x="226" y="309"/>
                </a:lnTo>
                <a:lnTo>
                  <a:pt x="230" y="309"/>
                </a:lnTo>
                <a:lnTo>
                  <a:pt x="234" y="309"/>
                </a:lnTo>
                <a:lnTo>
                  <a:pt x="238" y="309"/>
                </a:lnTo>
                <a:lnTo>
                  <a:pt x="242" y="309"/>
                </a:lnTo>
                <a:lnTo>
                  <a:pt x="246" y="309"/>
                </a:lnTo>
                <a:lnTo>
                  <a:pt x="254" y="305"/>
                </a:lnTo>
                <a:lnTo>
                  <a:pt x="258" y="305"/>
                </a:lnTo>
                <a:lnTo>
                  <a:pt x="262" y="301"/>
                </a:lnTo>
                <a:lnTo>
                  <a:pt x="266" y="301"/>
                </a:lnTo>
                <a:lnTo>
                  <a:pt x="269" y="297"/>
                </a:lnTo>
                <a:lnTo>
                  <a:pt x="273" y="293"/>
                </a:lnTo>
                <a:lnTo>
                  <a:pt x="281" y="290"/>
                </a:lnTo>
                <a:lnTo>
                  <a:pt x="285" y="282"/>
                </a:lnTo>
                <a:lnTo>
                  <a:pt x="289" y="278"/>
                </a:lnTo>
                <a:lnTo>
                  <a:pt x="293" y="270"/>
                </a:lnTo>
                <a:lnTo>
                  <a:pt x="297" y="262"/>
                </a:lnTo>
                <a:lnTo>
                  <a:pt x="301" y="254"/>
                </a:lnTo>
                <a:lnTo>
                  <a:pt x="309" y="243"/>
                </a:lnTo>
                <a:lnTo>
                  <a:pt x="312" y="223"/>
                </a:lnTo>
                <a:lnTo>
                  <a:pt x="316" y="196"/>
                </a:lnTo>
                <a:lnTo>
                  <a:pt x="320" y="180"/>
                </a:lnTo>
                <a:lnTo>
                  <a:pt x="324" y="172"/>
                </a:lnTo>
                <a:lnTo>
                  <a:pt x="328" y="168"/>
                </a:lnTo>
                <a:lnTo>
                  <a:pt x="336" y="157"/>
                </a:lnTo>
                <a:lnTo>
                  <a:pt x="340" y="149"/>
                </a:lnTo>
                <a:lnTo>
                  <a:pt x="344" y="141"/>
                </a:lnTo>
                <a:lnTo>
                  <a:pt x="348" y="133"/>
                </a:lnTo>
                <a:lnTo>
                  <a:pt x="352" y="129"/>
                </a:lnTo>
                <a:lnTo>
                  <a:pt x="355" y="125"/>
                </a:lnTo>
                <a:lnTo>
                  <a:pt x="359" y="121"/>
                </a:lnTo>
                <a:lnTo>
                  <a:pt x="367" y="121"/>
                </a:lnTo>
                <a:lnTo>
                  <a:pt x="371" y="114"/>
                </a:lnTo>
                <a:lnTo>
                  <a:pt x="375" y="71"/>
                </a:lnTo>
                <a:lnTo>
                  <a:pt x="379" y="28"/>
                </a:lnTo>
                <a:lnTo>
                  <a:pt x="383" y="0"/>
                </a:lnTo>
                <a:lnTo>
                  <a:pt x="387" y="4"/>
                </a:lnTo>
                <a:lnTo>
                  <a:pt x="395" y="28"/>
                </a:lnTo>
                <a:lnTo>
                  <a:pt x="398" y="39"/>
                </a:lnTo>
                <a:lnTo>
                  <a:pt x="402" y="47"/>
                </a:lnTo>
                <a:lnTo>
                  <a:pt x="406" y="59"/>
                </a:lnTo>
                <a:lnTo>
                  <a:pt x="410" y="67"/>
                </a:lnTo>
                <a:lnTo>
                  <a:pt x="414" y="71"/>
                </a:lnTo>
                <a:lnTo>
                  <a:pt x="422" y="75"/>
                </a:lnTo>
                <a:lnTo>
                  <a:pt x="426" y="82"/>
                </a:lnTo>
                <a:lnTo>
                  <a:pt x="430" y="94"/>
                </a:lnTo>
                <a:lnTo>
                  <a:pt x="434" y="102"/>
                </a:lnTo>
                <a:lnTo>
                  <a:pt x="438" y="110"/>
                </a:lnTo>
                <a:lnTo>
                  <a:pt x="441" y="114"/>
                </a:lnTo>
                <a:lnTo>
                  <a:pt x="449" y="121"/>
                </a:lnTo>
                <a:lnTo>
                  <a:pt x="453" y="129"/>
                </a:lnTo>
                <a:lnTo>
                  <a:pt x="457" y="137"/>
                </a:lnTo>
                <a:lnTo>
                  <a:pt x="461" y="145"/>
                </a:lnTo>
                <a:lnTo>
                  <a:pt x="465" y="149"/>
                </a:lnTo>
                <a:lnTo>
                  <a:pt x="469" y="149"/>
                </a:lnTo>
                <a:lnTo>
                  <a:pt x="473" y="137"/>
                </a:lnTo>
                <a:lnTo>
                  <a:pt x="481" y="121"/>
                </a:lnTo>
                <a:lnTo>
                  <a:pt x="484" y="114"/>
                </a:lnTo>
                <a:lnTo>
                  <a:pt x="488" y="125"/>
                </a:lnTo>
                <a:lnTo>
                  <a:pt x="492" y="141"/>
                </a:lnTo>
                <a:lnTo>
                  <a:pt x="496" y="149"/>
                </a:lnTo>
                <a:lnTo>
                  <a:pt x="500" y="157"/>
                </a:lnTo>
                <a:lnTo>
                  <a:pt x="508" y="164"/>
                </a:lnTo>
                <a:lnTo>
                  <a:pt x="512" y="168"/>
                </a:lnTo>
                <a:lnTo>
                  <a:pt x="516" y="176"/>
                </a:lnTo>
                <a:lnTo>
                  <a:pt x="520" y="180"/>
                </a:lnTo>
                <a:lnTo>
                  <a:pt x="524" y="184"/>
                </a:lnTo>
                <a:lnTo>
                  <a:pt x="527" y="192"/>
                </a:lnTo>
                <a:lnTo>
                  <a:pt x="535" y="196"/>
                </a:lnTo>
                <a:lnTo>
                  <a:pt x="539" y="200"/>
                </a:lnTo>
                <a:lnTo>
                  <a:pt x="543" y="204"/>
                </a:lnTo>
                <a:lnTo>
                  <a:pt x="547" y="207"/>
                </a:lnTo>
                <a:lnTo>
                  <a:pt x="551" y="215"/>
                </a:lnTo>
                <a:lnTo>
                  <a:pt x="555" y="219"/>
                </a:lnTo>
                <a:lnTo>
                  <a:pt x="563" y="223"/>
                </a:lnTo>
                <a:lnTo>
                  <a:pt x="567" y="227"/>
                </a:lnTo>
                <a:lnTo>
                  <a:pt x="570" y="227"/>
                </a:lnTo>
                <a:lnTo>
                  <a:pt x="574" y="23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8" name="Freeform 217"/>
          <p:cNvSpPr>
            <a:spLocks/>
          </p:cNvSpPr>
          <p:nvPr/>
        </p:nvSpPr>
        <p:spPr bwMode="auto">
          <a:xfrm>
            <a:off x="4111626" y="5102225"/>
            <a:ext cx="912813" cy="290513"/>
          </a:xfrm>
          <a:custGeom>
            <a:avLst/>
            <a:gdLst>
              <a:gd name="T0" fmla="*/ 8 w 575"/>
              <a:gd name="T1" fmla="*/ 109 h 183"/>
              <a:gd name="T2" fmla="*/ 24 w 575"/>
              <a:gd name="T3" fmla="*/ 132 h 183"/>
              <a:gd name="T4" fmla="*/ 36 w 575"/>
              <a:gd name="T5" fmla="*/ 144 h 183"/>
              <a:gd name="T6" fmla="*/ 51 w 575"/>
              <a:gd name="T7" fmla="*/ 160 h 183"/>
              <a:gd name="T8" fmla="*/ 63 w 575"/>
              <a:gd name="T9" fmla="*/ 172 h 183"/>
              <a:gd name="T10" fmla="*/ 79 w 575"/>
              <a:gd name="T11" fmla="*/ 179 h 183"/>
              <a:gd name="T12" fmla="*/ 90 w 575"/>
              <a:gd name="T13" fmla="*/ 183 h 183"/>
              <a:gd name="T14" fmla="*/ 106 w 575"/>
              <a:gd name="T15" fmla="*/ 183 h 183"/>
              <a:gd name="T16" fmla="*/ 118 w 575"/>
              <a:gd name="T17" fmla="*/ 183 h 183"/>
              <a:gd name="T18" fmla="*/ 133 w 575"/>
              <a:gd name="T19" fmla="*/ 179 h 183"/>
              <a:gd name="T20" fmla="*/ 145 w 575"/>
              <a:gd name="T21" fmla="*/ 172 h 183"/>
              <a:gd name="T22" fmla="*/ 161 w 575"/>
              <a:gd name="T23" fmla="*/ 160 h 183"/>
              <a:gd name="T24" fmla="*/ 172 w 575"/>
              <a:gd name="T25" fmla="*/ 136 h 183"/>
              <a:gd name="T26" fmla="*/ 188 w 575"/>
              <a:gd name="T27" fmla="*/ 109 h 183"/>
              <a:gd name="T28" fmla="*/ 200 w 575"/>
              <a:gd name="T29" fmla="*/ 78 h 183"/>
              <a:gd name="T30" fmla="*/ 215 w 575"/>
              <a:gd name="T31" fmla="*/ 46 h 183"/>
              <a:gd name="T32" fmla="*/ 227 w 575"/>
              <a:gd name="T33" fmla="*/ 23 h 183"/>
              <a:gd name="T34" fmla="*/ 239 w 575"/>
              <a:gd name="T35" fmla="*/ 7 h 183"/>
              <a:gd name="T36" fmla="*/ 254 w 575"/>
              <a:gd name="T37" fmla="*/ 0 h 183"/>
              <a:gd name="T38" fmla="*/ 266 w 575"/>
              <a:gd name="T39" fmla="*/ 0 h 183"/>
              <a:gd name="T40" fmla="*/ 282 w 575"/>
              <a:gd name="T41" fmla="*/ 7 h 183"/>
              <a:gd name="T42" fmla="*/ 294 w 575"/>
              <a:gd name="T43" fmla="*/ 15 h 183"/>
              <a:gd name="T44" fmla="*/ 309 w 575"/>
              <a:gd name="T45" fmla="*/ 27 h 183"/>
              <a:gd name="T46" fmla="*/ 321 w 575"/>
              <a:gd name="T47" fmla="*/ 39 h 183"/>
              <a:gd name="T48" fmla="*/ 337 w 575"/>
              <a:gd name="T49" fmla="*/ 54 h 183"/>
              <a:gd name="T50" fmla="*/ 348 w 575"/>
              <a:gd name="T51" fmla="*/ 66 h 183"/>
              <a:gd name="T52" fmla="*/ 364 w 575"/>
              <a:gd name="T53" fmla="*/ 82 h 183"/>
              <a:gd name="T54" fmla="*/ 376 w 575"/>
              <a:gd name="T55" fmla="*/ 93 h 183"/>
              <a:gd name="T56" fmla="*/ 391 w 575"/>
              <a:gd name="T57" fmla="*/ 105 h 183"/>
              <a:gd name="T58" fmla="*/ 403 w 575"/>
              <a:gd name="T59" fmla="*/ 113 h 183"/>
              <a:gd name="T60" fmla="*/ 419 w 575"/>
              <a:gd name="T61" fmla="*/ 125 h 183"/>
              <a:gd name="T62" fmla="*/ 430 w 575"/>
              <a:gd name="T63" fmla="*/ 132 h 183"/>
              <a:gd name="T64" fmla="*/ 446 w 575"/>
              <a:gd name="T65" fmla="*/ 140 h 183"/>
              <a:gd name="T66" fmla="*/ 458 w 575"/>
              <a:gd name="T67" fmla="*/ 148 h 183"/>
              <a:gd name="T68" fmla="*/ 473 w 575"/>
              <a:gd name="T69" fmla="*/ 152 h 183"/>
              <a:gd name="T70" fmla="*/ 485 w 575"/>
              <a:gd name="T71" fmla="*/ 156 h 183"/>
              <a:gd name="T72" fmla="*/ 501 w 575"/>
              <a:gd name="T73" fmla="*/ 156 h 183"/>
              <a:gd name="T74" fmla="*/ 512 w 575"/>
              <a:gd name="T75" fmla="*/ 156 h 183"/>
              <a:gd name="T76" fmla="*/ 528 w 575"/>
              <a:gd name="T77" fmla="*/ 152 h 183"/>
              <a:gd name="T78" fmla="*/ 540 w 575"/>
              <a:gd name="T79" fmla="*/ 140 h 183"/>
              <a:gd name="T80" fmla="*/ 555 w 575"/>
              <a:gd name="T81" fmla="*/ 129 h 183"/>
              <a:gd name="T82" fmla="*/ 567 w 575"/>
              <a:gd name="T83"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83">
                <a:moveTo>
                  <a:pt x="0" y="113"/>
                </a:moveTo>
                <a:lnTo>
                  <a:pt x="4" y="113"/>
                </a:lnTo>
                <a:lnTo>
                  <a:pt x="8" y="109"/>
                </a:lnTo>
                <a:lnTo>
                  <a:pt x="12" y="125"/>
                </a:lnTo>
                <a:lnTo>
                  <a:pt x="20" y="129"/>
                </a:lnTo>
                <a:lnTo>
                  <a:pt x="24" y="132"/>
                </a:lnTo>
                <a:lnTo>
                  <a:pt x="28" y="132"/>
                </a:lnTo>
                <a:lnTo>
                  <a:pt x="32" y="136"/>
                </a:lnTo>
                <a:lnTo>
                  <a:pt x="36" y="144"/>
                </a:lnTo>
                <a:lnTo>
                  <a:pt x="39" y="148"/>
                </a:lnTo>
                <a:lnTo>
                  <a:pt x="47" y="152"/>
                </a:lnTo>
                <a:lnTo>
                  <a:pt x="51" y="160"/>
                </a:lnTo>
                <a:lnTo>
                  <a:pt x="55" y="164"/>
                </a:lnTo>
                <a:lnTo>
                  <a:pt x="59" y="168"/>
                </a:lnTo>
                <a:lnTo>
                  <a:pt x="63" y="172"/>
                </a:lnTo>
                <a:lnTo>
                  <a:pt x="67" y="172"/>
                </a:lnTo>
                <a:lnTo>
                  <a:pt x="75" y="175"/>
                </a:lnTo>
                <a:lnTo>
                  <a:pt x="79" y="179"/>
                </a:lnTo>
                <a:lnTo>
                  <a:pt x="82" y="179"/>
                </a:lnTo>
                <a:lnTo>
                  <a:pt x="86" y="179"/>
                </a:lnTo>
                <a:lnTo>
                  <a:pt x="90" y="183"/>
                </a:lnTo>
                <a:lnTo>
                  <a:pt x="94" y="183"/>
                </a:lnTo>
                <a:lnTo>
                  <a:pt x="102" y="183"/>
                </a:lnTo>
                <a:lnTo>
                  <a:pt x="106" y="183"/>
                </a:lnTo>
                <a:lnTo>
                  <a:pt x="110" y="183"/>
                </a:lnTo>
                <a:lnTo>
                  <a:pt x="114" y="183"/>
                </a:lnTo>
                <a:lnTo>
                  <a:pt x="118" y="183"/>
                </a:lnTo>
                <a:lnTo>
                  <a:pt x="122" y="183"/>
                </a:lnTo>
                <a:lnTo>
                  <a:pt x="125" y="183"/>
                </a:lnTo>
                <a:lnTo>
                  <a:pt x="133" y="179"/>
                </a:lnTo>
                <a:lnTo>
                  <a:pt x="137" y="179"/>
                </a:lnTo>
                <a:lnTo>
                  <a:pt x="141" y="175"/>
                </a:lnTo>
                <a:lnTo>
                  <a:pt x="145" y="172"/>
                </a:lnTo>
                <a:lnTo>
                  <a:pt x="149" y="168"/>
                </a:lnTo>
                <a:lnTo>
                  <a:pt x="153" y="164"/>
                </a:lnTo>
                <a:lnTo>
                  <a:pt x="161" y="160"/>
                </a:lnTo>
                <a:lnTo>
                  <a:pt x="165" y="152"/>
                </a:lnTo>
                <a:lnTo>
                  <a:pt x="168" y="144"/>
                </a:lnTo>
                <a:lnTo>
                  <a:pt x="172" y="136"/>
                </a:lnTo>
                <a:lnTo>
                  <a:pt x="176" y="129"/>
                </a:lnTo>
                <a:lnTo>
                  <a:pt x="180" y="121"/>
                </a:lnTo>
                <a:lnTo>
                  <a:pt x="188" y="109"/>
                </a:lnTo>
                <a:lnTo>
                  <a:pt x="192" y="101"/>
                </a:lnTo>
                <a:lnTo>
                  <a:pt x="196" y="89"/>
                </a:lnTo>
                <a:lnTo>
                  <a:pt x="200" y="78"/>
                </a:lnTo>
                <a:lnTo>
                  <a:pt x="204" y="70"/>
                </a:lnTo>
                <a:lnTo>
                  <a:pt x="208" y="58"/>
                </a:lnTo>
                <a:lnTo>
                  <a:pt x="215" y="46"/>
                </a:lnTo>
                <a:lnTo>
                  <a:pt x="219" y="39"/>
                </a:lnTo>
                <a:lnTo>
                  <a:pt x="223" y="31"/>
                </a:lnTo>
                <a:lnTo>
                  <a:pt x="227" y="23"/>
                </a:lnTo>
                <a:lnTo>
                  <a:pt x="231" y="15"/>
                </a:lnTo>
                <a:lnTo>
                  <a:pt x="235" y="11"/>
                </a:lnTo>
                <a:lnTo>
                  <a:pt x="239" y="7"/>
                </a:lnTo>
                <a:lnTo>
                  <a:pt x="247" y="3"/>
                </a:lnTo>
                <a:lnTo>
                  <a:pt x="251" y="3"/>
                </a:lnTo>
                <a:lnTo>
                  <a:pt x="254" y="0"/>
                </a:lnTo>
                <a:lnTo>
                  <a:pt x="258" y="0"/>
                </a:lnTo>
                <a:lnTo>
                  <a:pt x="262" y="0"/>
                </a:lnTo>
                <a:lnTo>
                  <a:pt x="266" y="0"/>
                </a:lnTo>
                <a:lnTo>
                  <a:pt x="274" y="3"/>
                </a:lnTo>
                <a:lnTo>
                  <a:pt x="278" y="3"/>
                </a:lnTo>
                <a:lnTo>
                  <a:pt x="282" y="7"/>
                </a:lnTo>
                <a:lnTo>
                  <a:pt x="286" y="7"/>
                </a:lnTo>
                <a:lnTo>
                  <a:pt x="290" y="11"/>
                </a:lnTo>
                <a:lnTo>
                  <a:pt x="294" y="15"/>
                </a:lnTo>
                <a:lnTo>
                  <a:pt x="301" y="19"/>
                </a:lnTo>
                <a:lnTo>
                  <a:pt x="305" y="23"/>
                </a:lnTo>
                <a:lnTo>
                  <a:pt x="309" y="27"/>
                </a:lnTo>
                <a:lnTo>
                  <a:pt x="313" y="31"/>
                </a:lnTo>
                <a:lnTo>
                  <a:pt x="317" y="35"/>
                </a:lnTo>
                <a:lnTo>
                  <a:pt x="321" y="39"/>
                </a:lnTo>
                <a:lnTo>
                  <a:pt x="329" y="46"/>
                </a:lnTo>
                <a:lnTo>
                  <a:pt x="333" y="50"/>
                </a:lnTo>
                <a:lnTo>
                  <a:pt x="337" y="54"/>
                </a:lnTo>
                <a:lnTo>
                  <a:pt x="340" y="58"/>
                </a:lnTo>
                <a:lnTo>
                  <a:pt x="344" y="62"/>
                </a:lnTo>
                <a:lnTo>
                  <a:pt x="348" y="66"/>
                </a:lnTo>
                <a:lnTo>
                  <a:pt x="352" y="70"/>
                </a:lnTo>
                <a:lnTo>
                  <a:pt x="360" y="78"/>
                </a:lnTo>
                <a:lnTo>
                  <a:pt x="364" y="82"/>
                </a:lnTo>
                <a:lnTo>
                  <a:pt x="368" y="86"/>
                </a:lnTo>
                <a:lnTo>
                  <a:pt x="372" y="89"/>
                </a:lnTo>
                <a:lnTo>
                  <a:pt x="376" y="93"/>
                </a:lnTo>
                <a:lnTo>
                  <a:pt x="380" y="97"/>
                </a:lnTo>
                <a:lnTo>
                  <a:pt x="387" y="101"/>
                </a:lnTo>
                <a:lnTo>
                  <a:pt x="391" y="105"/>
                </a:lnTo>
                <a:lnTo>
                  <a:pt x="395" y="109"/>
                </a:lnTo>
                <a:lnTo>
                  <a:pt x="399" y="113"/>
                </a:lnTo>
                <a:lnTo>
                  <a:pt x="403" y="113"/>
                </a:lnTo>
                <a:lnTo>
                  <a:pt x="407" y="117"/>
                </a:lnTo>
                <a:lnTo>
                  <a:pt x="415" y="121"/>
                </a:lnTo>
                <a:lnTo>
                  <a:pt x="419" y="125"/>
                </a:lnTo>
                <a:lnTo>
                  <a:pt x="422" y="129"/>
                </a:lnTo>
                <a:lnTo>
                  <a:pt x="426" y="132"/>
                </a:lnTo>
                <a:lnTo>
                  <a:pt x="430" y="132"/>
                </a:lnTo>
                <a:lnTo>
                  <a:pt x="434" y="136"/>
                </a:lnTo>
                <a:lnTo>
                  <a:pt x="442" y="140"/>
                </a:lnTo>
                <a:lnTo>
                  <a:pt x="446" y="140"/>
                </a:lnTo>
                <a:lnTo>
                  <a:pt x="450" y="144"/>
                </a:lnTo>
                <a:lnTo>
                  <a:pt x="454" y="144"/>
                </a:lnTo>
                <a:lnTo>
                  <a:pt x="458" y="148"/>
                </a:lnTo>
                <a:lnTo>
                  <a:pt x="462" y="148"/>
                </a:lnTo>
                <a:lnTo>
                  <a:pt x="465" y="152"/>
                </a:lnTo>
                <a:lnTo>
                  <a:pt x="473" y="152"/>
                </a:lnTo>
                <a:lnTo>
                  <a:pt x="477" y="156"/>
                </a:lnTo>
                <a:lnTo>
                  <a:pt x="481" y="156"/>
                </a:lnTo>
                <a:lnTo>
                  <a:pt x="485" y="156"/>
                </a:lnTo>
                <a:lnTo>
                  <a:pt x="489" y="156"/>
                </a:lnTo>
                <a:lnTo>
                  <a:pt x="493" y="156"/>
                </a:lnTo>
                <a:lnTo>
                  <a:pt x="501" y="156"/>
                </a:lnTo>
                <a:lnTo>
                  <a:pt x="505" y="156"/>
                </a:lnTo>
                <a:lnTo>
                  <a:pt x="508" y="156"/>
                </a:lnTo>
                <a:lnTo>
                  <a:pt x="512" y="156"/>
                </a:lnTo>
                <a:lnTo>
                  <a:pt x="516" y="156"/>
                </a:lnTo>
                <a:lnTo>
                  <a:pt x="520" y="152"/>
                </a:lnTo>
                <a:lnTo>
                  <a:pt x="528" y="152"/>
                </a:lnTo>
                <a:lnTo>
                  <a:pt x="532" y="148"/>
                </a:lnTo>
                <a:lnTo>
                  <a:pt x="536" y="144"/>
                </a:lnTo>
                <a:lnTo>
                  <a:pt x="540" y="140"/>
                </a:lnTo>
                <a:lnTo>
                  <a:pt x="544" y="136"/>
                </a:lnTo>
                <a:lnTo>
                  <a:pt x="548" y="132"/>
                </a:lnTo>
                <a:lnTo>
                  <a:pt x="555" y="129"/>
                </a:lnTo>
                <a:lnTo>
                  <a:pt x="559" y="121"/>
                </a:lnTo>
                <a:lnTo>
                  <a:pt x="563" y="113"/>
                </a:lnTo>
                <a:lnTo>
                  <a:pt x="567" y="109"/>
                </a:lnTo>
                <a:lnTo>
                  <a:pt x="571" y="101"/>
                </a:lnTo>
                <a:lnTo>
                  <a:pt x="575" y="9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9" name="Freeform 218"/>
          <p:cNvSpPr>
            <a:spLocks/>
          </p:cNvSpPr>
          <p:nvPr/>
        </p:nvSpPr>
        <p:spPr bwMode="auto">
          <a:xfrm>
            <a:off x="5024438" y="4816475"/>
            <a:ext cx="917575" cy="563563"/>
          </a:xfrm>
          <a:custGeom>
            <a:avLst/>
            <a:gdLst>
              <a:gd name="T0" fmla="*/ 12 w 578"/>
              <a:gd name="T1" fmla="*/ 266 h 355"/>
              <a:gd name="T2" fmla="*/ 23 w 578"/>
              <a:gd name="T3" fmla="*/ 242 h 355"/>
              <a:gd name="T4" fmla="*/ 39 w 578"/>
              <a:gd name="T5" fmla="*/ 223 h 355"/>
              <a:gd name="T6" fmla="*/ 51 w 578"/>
              <a:gd name="T7" fmla="*/ 211 h 355"/>
              <a:gd name="T8" fmla="*/ 66 w 578"/>
              <a:gd name="T9" fmla="*/ 199 h 355"/>
              <a:gd name="T10" fmla="*/ 78 w 578"/>
              <a:gd name="T11" fmla="*/ 199 h 355"/>
              <a:gd name="T12" fmla="*/ 94 w 578"/>
              <a:gd name="T13" fmla="*/ 101 h 355"/>
              <a:gd name="T14" fmla="*/ 105 w 578"/>
              <a:gd name="T15" fmla="*/ 8 h 355"/>
              <a:gd name="T16" fmla="*/ 121 w 578"/>
              <a:gd name="T17" fmla="*/ 70 h 355"/>
              <a:gd name="T18" fmla="*/ 133 w 578"/>
              <a:gd name="T19" fmla="*/ 82 h 355"/>
              <a:gd name="T20" fmla="*/ 145 w 578"/>
              <a:gd name="T21" fmla="*/ 121 h 355"/>
              <a:gd name="T22" fmla="*/ 160 w 578"/>
              <a:gd name="T23" fmla="*/ 144 h 355"/>
              <a:gd name="T24" fmla="*/ 172 w 578"/>
              <a:gd name="T25" fmla="*/ 168 h 355"/>
              <a:gd name="T26" fmla="*/ 188 w 578"/>
              <a:gd name="T27" fmla="*/ 129 h 355"/>
              <a:gd name="T28" fmla="*/ 199 w 578"/>
              <a:gd name="T29" fmla="*/ 164 h 355"/>
              <a:gd name="T30" fmla="*/ 215 w 578"/>
              <a:gd name="T31" fmla="*/ 187 h 355"/>
              <a:gd name="T32" fmla="*/ 227 w 578"/>
              <a:gd name="T33" fmla="*/ 199 h 355"/>
              <a:gd name="T34" fmla="*/ 242 w 578"/>
              <a:gd name="T35" fmla="*/ 215 h 355"/>
              <a:gd name="T36" fmla="*/ 254 w 578"/>
              <a:gd name="T37" fmla="*/ 230 h 355"/>
              <a:gd name="T38" fmla="*/ 270 w 578"/>
              <a:gd name="T39" fmla="*/ 246 h 355"/>
              <a:gd name="T40" fmla="*/ 281 w 578"/>
              <a:gd name="T41" fmla="*/ 258 h 355"/>
              <a:gd name="T42" fmla="*/ 297 w 578"/>
              <a:gd name="T43" fmla="*/ 242 h 355"/>
              <a:gd name="T44" fmla="*/ 309 w 578"/>
              <a:gd name="T45" fmla="*/ 266 h 355"/>
              <a:gd name="T46" fmla="*/ 324 w 578"/>
              <a:gd name="T47" fmla="*/ 281 h 355"/>
              <a:gd name="T48" fmla="*/ 336 w 578"/>
              <a:gd name="T49" fmla="*/ 293 h 355"/>
              <a:gd name="T50" fmla="*/ 352 w 578"/>
              <a:gd name="T51" fmla="*/ 301 h 355"/>
              <a:gd name="T52" fmla="*/ 363 w 578"/>
              <a:gd name="T53" fmla="*/ 312 h 355"/>
              <a:gd name="T54" fmla="*/ 379 w 578"/>
              <a:gd name="T55" fmla="*/ 320 h 355"/>
              <a:gd name="T56" fmla="*/ 391 w 578"/>
              <a:gd name="T57" fmla="*/ 332 h 355"/>
              <a:gd name="T58" fmla="*/ 406 w 578"/>
              <a:gd name="T59" fmla="*/ 340 h 355"/>
              <a:gd name="T60" fmla="*/ 418 w 578"/>
              <a:gd name="T61" fmla="*/ 340 h 355"/>
              <a:gd name="T62" fmla="*/ 434 w 578"/>
              <a:gd name="T63" fmla="*/ 348 h 355"/>
              <a:gd name="T64" fmla="*/ 446 w 578"/>
              <a:gd name="T65" fmla="*/ 352 h 355"/>
              <a:gd name="T66" fmla="*/ 461 w 578"/>
              <a:gd name="T67" fmla="*/ 355 h 355"/>
              <a:gd name="T68" fmla="*/ 473 w 578"/>
              <a:gd name="T69" fmla="*/ 355 h 355"/>
              <a:gd name="T70" fmla="*/ 485 w 578"/>
              <a:gd name="T71" fmla="*/ 352 h 355"/>
              <a:gd name="T72" fmla="*/ 500 w 578"/>
              <a:gd name="T73" fmla="*/ 336 h 355"/>
              <a:gd name="T74" fmla="*/ 512 w 578"/>
              <a:gd name="T75" fmla="*/ 324 h 355"/>
              <a:gd name="T76" fmla="*/ 528 w 578"/>
              <a:gd name="T77" fmla="*/ 305 h 355"/>
              <a:gd name="T78" fmla="*/ 539 w 578"/>
              <a:gd name="T79" fmla="*/ 281 h 355"/>
              <a:gd name="T80" fmla="*/ 555 w 578"/>
              <a:gd name="T81" fmla="*/ 254 h 355"/>
              <a:gd name="T82" fmla="*/ 567 w 578"/>
              <a:gd name="T83" fmla="*/ 18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355">
                <a:moveTo>
                  <a:pt x="0" y="273"/>
                </a:moveTo>
                <a:lnTo>
                  <a:pt x="8" y="266"/>
                </a:lnTo>
                <a:lnTo>
                  <a:pt x="12" y="266"/>
                </a:lnTo>
                <a:lnTo>
                  <a:pt x="16" y="258"/>
                </a:lnTo>
                <a:lnTo>
                  <a:pt x="19" y="250"/>
                </a:lnTo>
                <a:lnTo>
                  <a:pt x="23" y="242"/>
                </a:lnTo>
                <a:lnTo>
                  <a:pt x="27" y="238"/>
                </a:lnTo>
                <a:lnTo>
                  <a:pt x="31" y="230"/>
                </a:lnTo>
                <a:lnTo>
                  <a:pt x="39" y="223"/>
                </a:lnTo>
                <a:lnTo>
                  <a:pt x="43" y="219"/>
                </a:lnTo>
                <a:lnTo>
                  <a:pt x="47" y="215"/>
                </a:lnTo>
                <a:lnTo>
                  <a:pt x="51" y="211"/>
                </a:lnTo>
                <a:lnTo>
                  <a:pt x="55" y="207"/>
                </a:lnTo>
                <a:lnTo>
                  <a:pt x="59" y="203"/>
                </a:lnTo>
                <a:lnTo>
                  <a:pt x="66" y="199"/>
                </a:lnTo>
                <a:lnTo>
                  <a:pt x="70" y="199"/>
                </a:lnTo>
                <a:lnTo>
                  <a:pt x="74" y="199"/>
                </a:lnTo>
                <a:lnTo>
                  <a:pt x="78" y="199"/>
                </a:lnTo>
                <a:lnTo>
                  <a:pt x="82" y="203"/>
                </a:lnTo>
                <a:lnTo>
                  <a:pt x="86" y="172"/>
                </a:lnTo>
                <a:lnTo>
                  <a:pt x="94" y="101"/>
                </a:lnTo>
                <a:lnTo>
                  <a:pt x="98" y="39"/>
                </a:lnTo>
                <a:lnTo>
                  <a:pt x="102" y="0"/>
                </a:lnTo>
                <a:lnTo>
                  <a:pt x="105" y="8"/>
                </a:lnTo>
                <a:lnTo>
                  <a:pt x="109" y="39"/>
                </a:lnTo>
                <a:lnTo>
                  <a:pt x="113" y="58"/>
                </a:lnTo>
                <a:lnTo>
                  <a:pt x="121" y="70"/>
                </a:lnTo>
                <a:lnTo>
                  <a:pt x="125" y="82"/>
                </a:lnTo>
                <a:lnTo>
                  <a:pt x="129" y="78"/>
                </a:lnTo>
                <a:lnTo>
                  <a:pt x="133" y="82"/>
                </a:lnTo>
                <a:lnTo>
                  <a:pt x="137" y="94"/>
                </a:lnTo>
                <a:lnTo>
                  <a:pt x="141" y="109"/>
                </a:lnTo>
                <a:lnTo>
                  <a:pt x="145" y="121"/>
                </a:lnTo>
                <a:lnTo>
                  <a:pt x="152" y="129"/>
                </a:lnTo>
                <a:lnTo>
                  <a:pt x="156" y="137"/>
                </a:lnTo>
                <a:lnTo>
                  <a:pt x="160" y="144"/>
                </a:lnTo>
                <a:lnTo>
                  <a:pt x="164" y="152"/>
                </a:lnTo>
                <a:lnTo>
                  <a:pt x="168" y="164"/>
                </a:lnTo>
                <a:lnTo>
                  <a:pt x="172" y="168"/>
                </a:lnTo>
                <a:lnTo>
                  <a:pt x="180" y="156"/>
                </a:lnTo>
                <a:lnTo>
                  <a:pt x="184" y="137"/>
                </a:lnTo>
                <a:lnTo>
                  <a:pt x="188" y="129"/>
                </a:lnTo>
                <a:lnTo>
                  <a:pt x="191" y="137"/>
                </a:lnTo>
                <a:lnTo>
                  <a:pt x="195" y="156"/>
                </a:lnTo>
                <a:lnTo>
                  <a:pt x="199" y="164"/>
                </a:lnTo>
                <a:lnTo>
                  <a:pt x="207" y="172"/>
                </a:lnTo>
                <a:lnTo>
                  <a:pt x="211" y="180"/>
                </a:lnTo>
                <a:lnTo>
                  <a:pt x="215" y="187"/>
                </a:lnTo>
                <a:lnTo>
                  <a:pt x="219" y="195"/>
                </a:lnTo>
                <a:lnTo>
                  <a:pt x="223" y="199"/>
                </a:lnTo>
                <a:lnTo>
                  <a:pt x="227" y="199"/>
                </a:lnTo>
                <a:lnTo>
                  <a:pt x="234" y="203"/>
                </a:lnTo>
                <a:lnTo>
                  <a:pt x="238" y="207"/>
                </a:lnTo>
                <a:lnTo>
                  <a:pt x="242" y="215"/>
                </a:lnTo>
                <a:lnTo>
                  <a:pt x="246" y="223"/>
                </a:lnTo>
                <a:lnTo>
                  <a:pt x="250" y="226"/>
                </a:lnTo>
                <a:lnTo>
                  <a:pt x="254" y="230"/>
                </a:lnTo>
                <a:lnTo>
                  <a:pt x="258" y="234"/>
                </a:lnTo>
                <a:lnTo>
                  <a:pt x="266" y="242"/>
                </a:lnTo>
                <a:lnTo>
                  <a:pt x="270" y="246"/>
                </a:lnTo>
                <a:lnTo>
                  <a:pt x="274" y="250"/>
                </a:lnTo>
                <a:lnTo>
                  <a:pt x="277" y="258"/>
                </a:lnTo>
                <a:lnTo>
                  <a:pt x="281" y="258"/>
                </a:lnTo>
                <a:lnTo>
                  <a:pt x="285" y="250"/>
                </a:lnTo>
                <a:lnTo>
                  <a:pt x="293" y="242"/>
                </a:lnTo>
                <a:lnTo>
                  <a:pt x="297" y="242"/>
                </a:lnTo>
                <a:lnTo>
                  <a:pt x="301" y="250"/>
                </a:lnTo>
                <a:lnTo>
                  <a:pt x="305" y="262"/>
                </a:lnTo>
                <a:lnTo>
                  <a:pt x="309" y="266"/>
                </a:lnTo>
                <a:lnTo>
                  <a:pt x="313" y="269"/>
                </a:lnTo>
                <a:lnTo>
                  <a:pt x="320" y="273"/>
                </a:lnTo>
                <a:lnTo>
                  <a:pt x="324" y="281"/>
                </a:lnTo>
                <a:lnTo>
                  <a:pt x="328" y="285"/>
                </a:lnTo>
                <a:lnTo>
                  <a:pt x="332" y="289"/>
                </a:lnTo>
                <a:lnTo>
                  <a:pt x="336" y="293"/>
                </a:lnTo>
                <a:lnTo>
                  <a:pt x="340" y="297"/>
                </a:lnTo>
                <a:lnTo>
                  <a:pt x="348" y="297"/>
                </a:lnTo>
                <a:lnTo>
                  <a:pt x="352" y="301"/>
                </a:lnTo>
                <a:lnTo>
                  <a:pt x="356" y="305"/>
                </a:lnTo>
                <a:lnTo>
                  <a:pt x="360" y="309"/>
                </a:lnTo>
                <a:lnTo>
                  <a:pt x="363" y="312"/>
                </a:lnTo>
                <a:lnTo>
                  <a:pt x="367" y="316"/>
                </a:lnTo>
                <a:lnTo>
                  <a:pt x="371" y="320"/>
                </a:lnTo>
                <a:lnTo>
                  <a:pt x="379" y="320"/>
                </a:lnTo>
                <a:lnTo>
                  <a:pt x="383" y="324"/>
                </a:lnTo>
                <a:lnTo>
                  <a:pt x="387" y="328"/>
                </a:lnTo>
                <a:lnTo>
                  <a:pt x="391" y="332"/>
                </a:lnTo>
                <a:lnTo>
                  <a:pt x="395" y="336"/>
                </a:lnTo>
                <a:lnTo>
                  <a:pt x="399" y="336"/>
                </a:lnTo>
                <a:lnTo>
                  <a:pt x="406" y="340"/>
                </a:lnTo>
                <a:lnTo>
                  <a:pt x="410" y="340"/>
                </a:lnTo>
                <a:lnTo>
                  <a:pt x="414" y="340"/>
                </a:lnTo>
                <a:lnTo>
                  <a:pt x="418" y="340"/>
                </a:lnTo>
                <a:lnTo>
                  <a:pt x="422" y="344"/>
                </a:lnTo>
                <a:lnTo>
                  <a:pt x="426" y="348"/>
                </a:lnTo>
                <a:lnTo>
                  <a:pt x="434" y="348"/>
                </a:lnTo>
                <a:lnTo>
                  <a:pt x="438" y="352"/>
                </a:lnTo>
                <a:lnTo>
                  <a:pt x="442" y="352"/>
                </a:lnTo>
                <a:lnTo>
                  <a:pt x="446" y="352"/>
                </a:lnTo>
                <a:lnTo>
                  <a:pt x="449" y="352"/>
                </a:lnTo>
                <a:lnTo>
                  <a:pt x="453" y="355"/>
                </a:lnTo>
                <a:lnTo>
                  <a:pt x="461" y="355"/>
                </a:lnTo>
                <a:lnTo>
                  <a:pt x="465" y="355"/>
                </a:lnTo>
                <a:lnTo>
                  <a:pt x="469" y="355"/>
                </a:lnTo>
                <a:lnTo>
                  <a:pt x="473" y="355"/>
                </a:lnTo>
                <a:lnTo>
                  <a:pt x="477" y="355"/>
                </a:lnTo>
                <a:lnTo>
                  <a:pt x="481" y="352"/>
                </a:lnTo>
                <a:lnTo>
                  <a:pt x="485" y="352"/>
                </a:lnTo>
                <a:lnTo>
                  <a:pt x="492" y="348"/>
                </a:lnTo>
                <a:lnTo>
                  <a:pt x="496" y="340"/>
                </a:lnTo>
                <a:lnTo>
                  <a:pt x="500" y="336"/>
                </a:lnTo>
                <a:lnTo>
                  <a:pt x="504" y="328"/>
                </a:lnTo>
                <a:lnTo>
                  <a:pt x="508" y="328"/>
                </a:lnTo>
                <a:lnTo>
                  <a:pt x="512" y="324"/>
                </a:lnTo>
                <a:lnTo>
                  <a:pt x="520" y="316"/>
                </a:lnTo>
                <a:lnTo>
                  <a:pt x="524" y="309"/>
                </a:lnTo>
                <a:lnTo>
                  <a:pt x="528" y="305"/>
                </a:lnTo>
                <a:lnTo>
                  <a:pt x="532" y="297"/>
                </a:lnTo>
                <a:lnTo>
                  <a:pt x="535" y="289"/>
                </a:lnTo>
                <a:lnTo>
                  <a:pt x="539" y="281"/>
                </a:lnTo>
                <a:lnTo>
                  <a:pt x="547" y="273"/>
                </a:lnTo>
                <a:lnTo>
                  <a:pt x="551" y="262"/>
                </a:lnTo>
                <a:lnTo>
                  <a:pt x="555" y="254"/>
                </a:lnTo>
                <a:lnTo>
                  <a:pt x="559" y="246"/>
                </a:lnTo>
                <a:lnTo>
                  <a:pt x="563" y="223"/>
                </a:lnTo>
                <a:lnTo>
                  <a:pt x="567" y="183"/>
                </a:lnTo>
                <a:lnTo>
                  <a:pt x="575" y="152"/>
                </a:lnTo>
                <a:lnTo>
                  <a:pt x="578" y="1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0" name="Freeform 219"/>
          <p:cNvSpPr>
            <a:spLocks/>
          </p:cNvSpPr>
          <p:nvPr/>
        </p:nvSpPr>
        <p:spPr bwMode="auto">
          <a:xfrm>
            <a:off x="5942013" y="5038725"/>
            <a:ext cx="912813" cy="341313"/>
          </a:xfrm>
          <a:custGeom>
            <a:avLst/>
            <a:gdLst>
              <a:gd name="T0" fmla="*/ 8 w 575"/>
              <a:gd name="T1" fmla="*/ 16 h 215"/>
              <a:gd name="T2" fmla="*/ 20 w 575"/>
              <a:gd name="T3" fmla="*/ 20 h 215"/>
              <a:gd name="T4" fmla="*/ 36 w 575"/>
              <a:gd name="T5" fmla="*/ 28 h 215"/>
              <a:gd name="T6" fmla="*/ 47 w 575"/>
              <a:gd name="T7" fmla="*/ 40 h 215"/>
              <a:gd name="T8" fmla="*/ 63 w 575"/>
              <a:gd name="T9" fmla="*/ 51 h 215"/>
              <a:gd name="T10" fmla="*/ 75 w 575"/>
              <a:gd name="T11" fmla="*/ 67 h 215"/>
              <a:gd name="T12" fmla="*/ 90 w 575"/>
              <a:gd name="T13" fmla="*/ 83 h 215"/>
              <a:gd name="T14" fmla="*/ 102 w 575"/>
              <a:gd name="T15" fmla="*/ 98 h 215"/>
              <a:gd name="T16" fmla="*/ 118 w 575"/>
              <a:gd name="T17" fmla="*/ 114 h 215"/>
              <a:gd name="T18" fmla="*/ 129 w 575"/>
              <a:gd name="T19" fmla="*/ 126 h 215"/>
              <a:gd name="T20" fmla="*/ 145 w 575"/>
              <a:gd name="T21" fmla="*/ 141 h 215"/>
              <a:gd name="T22" fmla="*/ 157 w 575"/>
              <a:gd name="T23" fmla="*/ 153 h 215"/>
              <a:gd name="T24" fmla="*/ 172 w 575"/>
              <a:gd name="T25" fmla="*/ 165 h 215"/>
              <a:gd name="T26" fmla="*/ 184 w 575"/>
              <a:gd name="T27" fmla="*/ 172 h 215"/>
              <a:gd name="T28" fmla="*/ 200 w 575"/>
              <a:gd name="T29" fmla="*/ 184 h 215"/>
              <a:gd name="T30" fmla="*/ 211 w 575"/>
              <a:gd name="T31" fmla="*/ 192 h 215"/>
              <a:gd name="T32" fmla="*/ 227 w 575"/>
              <a:gd name="T33" fmla="*/ 200 h 215"/>
              <a:gd name="T34" fmla="*/ 239 w 575"/>
              <a:gd name="T35" fmla="*/ 208 h 215"/>
              <a:gd name="T36" fmla="*/ 254 w 575"/>
              <a:gd name="T37" fmla="*/ 212 h 215"/>
              <a:gd name="T38" fmla="*/ 266 w 575"/>
              <a:gd name="T39" fmla="*/ 215 h 215"/>
              <a:gd name="T40" fmla="*/ 282 w 575"/>
              <a:gd name="T41" fmla="*/ 215 h 215"/>
              <a:gd name="T42" fmla="*/ 294 w 575"/>
              <a:gd name="T43" fmla="*/ 215 h 215"/>
              <a:gd name="T44" fmla="*/ 309 w 575"/>
              <a:gd name="T45" fmla="*/ 212 h 215"/>
              <a:gd name="T46" fmla="*/ 321 w 575"/>
              <a:gd name="T47" fmla="*/ 200 h 215"/>
              <a:gd name="T48" fmla="*/ 337 w 575"/>
              <a:gd name="T49" fmla="*/ 184 h 215"/>
              <a:gd name="T50" fmla="*/ 348 w 575"/>
              <a:gd name="T51" fmla="*/ 161 h 215"/>
              <a:gd name="T52" fmla="*/ 360 w 575"/>
              <a:gd name="T53" fmla="*/ 133 h 215"/>
              <a:gd name="T54" fmla="*/ 376 w 575"/>
              <a:gd name="T55" fmla="*/ 106 h 215"/>
              <a:gd name="T56" fmla="*/ 387 w 575"/>
              <a:gd name="T57" fmla="*/ 79 h 215"/>
              <a:gd name="T58" fmla="*/ 403 w 575"/>
              <a:gd name="T59" fmla="*/ 59 h 215"/>
              <a:gd name="T60" fmla="*/ 415 w 575"/>
              <a:gd name="T61" fmla="*/ 47 h 215"/>
              <a:gd name="T62" fmla="*/ 430 w 575"/>
              <a:gd name="T63" fmla="*/ 43 h 215"/>
              <a:gd name="T64" fmla="*/ 442 w 575"/>
              <a:gd name="T65" fmla="*/ 47 h 215"/>
              <a:gd name="T66" fmla="*/ 458 w 575"/>
              <a:gd name="T67" fmla="*/ 51 h 215"/>
              <a:gd name="T68" fmla="*/ 469 w 575"/>
              <a:gd name="T69" fmla="*/ 63 h 215"/>
              <a:gd name="T70" fmla="*/ 485 w 575"/>
              <a:gd name="T71" fmla="*/ 75 h 215"/>
              <a:gd name="T72" fmla="*/ 497 w 575"/>
              <a:gd name="T73" fmla="*/ 86 h 215"/>
              <a:gd name="T74" fmla="*/ 512 w 575"/>
              <a:gd name="T75" fmla="*/ 102 h 215"/>
              <a:gd name="T76" fmla="*/ 524 w 575"/>
              <a:gd name="T77" fmla="*/ 114 h 215"/>
              <a:gd name="T78" fmla="*/ 540 w 575"/>
              <a:gd name="T79" fmla="*/ 126 h 215"/>
              <a:gd name="T80" fmla="*/ 552 w 575"/>
              <a:gd name="T81" fmla="*/ 137 h 215"/>
              <a:gd name="T82" fmla="*/ 567 w 575"/>
              <a:gd name="T83" fmla="*/ 14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15">
                <a:moveTo>
                  <a:pt x="0" y="0"/>
                </a:moveTo>
                <a:lnTo>
                  <a:pt x="4" y="8"/>
                </a:lnTo>
                <a:lnTo>
                  <a:pt x="8" y="16"/>
                </a:lnTo>
                <a:lnTo>
                  <a:pt x="12" y="16"/>
                </a:lnTo>
                <a:lnTo>
                  <a:pt x="16" y="16"/>
                </a:lnTo>
                <a:lnTo>
                  <a:pt x="20" y="20"/>
                </a:lnTo>
                <a:lnTo>
                  <a:pt x="28" y="20"/>
                </a:lnTo>
                <a:lnTo>
                  <a:pt x="32" y="24"/>
                </a:lnTo>
                <a:lnTo>
                  <a:pt x="36" y="28"/>
                </a:lnTo>
                <a:lnTo>
                  <a:pt x="40" y="32"/>
                </a:lnTo>
                <a:lnTo>
                  <a:pt x="43" y="36"/>
                </a:lnTo>
                <a:lnTo>
                  <a:pt x="47" y="40"/>
                </a:lnTo>
                <a:lnTo>
                  <a:pt x="55" y="43"/>
                </a:lnTo>
                <a:lnTo>
                  <a:pt x="59" y="47"/>
                </a:lnTo>
                <a:lnTo>
                  <a:pt x="63" y="51"/>
                </a:lnTo>
                <a:lnTo>
                  <a:pt x="67" y="59"/>
                </a:lnTo>
                <a:lnTo>
                  <a:pt x="71" y="63"/>
                </a:lnTo>
                <a:lnTo>
                  <a:pt x="75" y="67"/>
                </a:lnTo>
                <a:lnTo>
                  <a:pt x="83" y="75"/>
                </a:lnTo>
                <a:lnTo>
                  <a:pt x="86" y="79"/>
                </a:lnTo>
                <a:lnTo>
                  <a:pt x="90" y="83"/>
                </a:lnTo>
                <a:lnTo>
                  <a:pt x="94" y="86"/>
                </a:lnTo>
                <a:lnTo>
                  <a:pt x="98" y="94"/>
                </a:lnTo>
                <a:lnTo>
                  <a:pt x="102" y="98"/>
                </a:lnTo>
                <a:lnTo>
                  <a:pt x="110" y="102"/>
                </a:lnTo>
                <a:lnTo>
                  <a:pt x="114" y="110"/>
                </a:lnTo>
                <a:lnTo>
                  <a:pt x="118" y="114"/>
                </a:lnTo>
                <a:lnTo>
                  <a:pt x="122" y="118"/>
                </a:lnTo>
                <a:lnTo>
                  <a:pt x="126" y="122"/>
                </a:lnTo>
                <a:lnTo>
                  <a:pt x="129" y="126"/>
                </a:lnTo>
                <a:lnTo>
                  <a:pt x="133" y="129"/>
                </a:lnTo>
                <a:lnTo>
                  <a:pt x="141" y="137"/>
                </a:lnTo>
                <a:lnTo>
                  <a:pt x="145" y="141"/>
                </a:lnTo>
                <a:lnTo>
                  <a:pt x="149" y="145"/>
                </a:lnTo>
                <a:lnTo>
                  <a:pt x="153" y="149"/>
                </a:lnTo>
                <a:lnTo>
                  <a:pt x="157" y="153"/>
                </a:lnTo>
                <a:lnTo>
                  <a:pt x="161" y="157"/>
                </a:lnTo>
                <a:lnTo>
                  <a:pt x="168" y="161"/>
                </a:lnTo>
                <a:lnTo>
                  <a:pt x="172" y="165"/>
                </a:lnTo>
                <a:lnTo>
                  <a:pt x="176" y="169"/>
                </a:lnTo>
                <a:lnTo>
                  <a:pt x="180" y="169"/>
                </a:lnTo>
                <a:lnTo>
                  <a:pt x="184" y="172"/>
                </a:lnTo>
                <a:lnTo>
                  <a:pt x="188" y="176"/>
                </a:lnTo>
                <a:lnTo>
                  <a:pt x="196" y="180"/>
                </a:lnTo>
                <a:lnTo>
                  <a:pt x="200" y="184"/>
                </a:lnTo>
                <a:lnTo>
                  <a:pt x="204" y="188"/>
                </a:lnTo>
                <a:lnTo>
                  <a:pt x="208" y="188"/>
                </a:lnTo>
                <a:lnTo>
                  <a:pt x="211" y="192"/>
                </a:lnTo>
                <a:lnTo>
                  <a:pt x="215" y="196"/>
                </a:lnTo>
                <a:lnTo>
                  <a:pt x="223" y="196"/>
                </a:lnTo>
                <a:lnTo>
                  <a:pt x="227" y="200"/>
                </a:lnTo>
                <a:lnTo>
                  <a:pt x="231" y="204"/>
                </a:lnTo>
                <a:lnTo>
                  <a:pt x="235" y="204"/>
                </a:lnTo>
                <a:lnTo>
                  <a:pt x="239" y="208"/>
                </a:lnTo>
                <a:lnTo>
                  <a:pt x="243" y="208"/>
                </a:lnTo>
                <a:lnTo>
                  <a:pt x="247" y="212"/>
                </a:lnTo>
                <a:lnTo>
                  <a:pt x="254" y="212"/>
                </a:lnTo>
                <a:lnTo>
                  <a:pt x="258" y="212"/>
                </a:lnTo>
                <a:lnTo>
                  <a:pt x="262" y="215"/>
                </a:lnTo>
                <a:lnTo>
                  <a:pt x="266" y="215"/>
                </a:lnTo>
                <a:lnTo>
                  <a:pt x="270" y="215"/>
                </a:lnTo>
                <a:lnTo>
                  <a:pt x="274" y="215"/>
                </a:lnTo>
                <a:lnTo>
                  <a:pt x="282" y="215"/>
                </a:lnTo>
                <a:lnTo>
                  <a:pt x="286" y="215"/>
                </a:lnTo>
                <a:lnTo>
                  <a:pt x="290" y="215"/>
                </a:lnTo>
                <a:lnTo>
                  <a:pt x="294" y="215"/>
                </a:lnTo>
                <a:lnTo>
                  <a:pt x="297" y="215"/>
                </a:lnTo>
                <a:lnTo>
                  <a:pt x="301" y="212"/>
                </a:lnTo>
                <a:lnTo>
                  <a:pt x="309" y="212"/>
                </a:lnTo>
                <a:lnTo>
                  <a:pt x="313" y="208"/>
                </a:lnTo>
                <a:lnTo>
                  <a:pt x="317" y="204"/>
                </a:lnTo>
                <a:lnTo>
                  <a:pt x="321" y="200"/>
                </a:lnTo>
                <a:lnTo>
                  <a:pt x="325" y="196"/>
                </a:lnTo>
                <a:lnTo>
                  <a:pt x="329" y="192"/>
                </a:lnTo>
                <a:lnTo>
                  <a:pt x="337" y="184"/>
                </a:lnTo>
                <a:lnTo>
                  <a:pt x="340" y="176"/>
                </a:lnTo>
                <a:lnTo>
                  <a:pt x="344" y="169"/>
                </a:lnTo>
                <a:lnTo>
                  <a:pt x="348" y="161"/>
                </a:lnTo>
                <a:lnTo>
                  <a:pt x="352" y="153"/>
                </a:lnTo>
                <a:lnTo>
                  <a:pt x="356" y="145"/>
                </a:lnTo>
                <a:lnTo>
                  <a:pt x="360" y="133"/>
                </a:lnTo>
                <a:lnTo>
                  <a:pt x="368" y="126"/>
                </a:lnTo>
                <a:lnTo>
                  <a:pt x="372" y="114"/>
                </a:lnTo>
                <a:lnTo>
                  <a:pt x="376" y="106"/>
                </a:lnTo>
                <a:lnTo>
                  <a:pt x="380" y="98"/>
                </a:lnTo>
                <a:lnTo>
                  <a:pt x="383" y="86"/>
                </a:lnTo>
                <a:lnTo>
                  <a:pt x="387" y="79"/>
                </a:lnTo>
                <a:lnTo>
                  <a:pt x="395" y="71"/>
                </a:lnTo>
                <a:lnTo>
                  <a:pt x="399" y="63"/>
                </a:lnTo>
                <a:lnTo>
                  <a:pt x="403" y="59"/>
                </a:lnTo>
                <a:lnTo>
                  <a:pt x="407" y="55"/>
                </a:lnTo>
                <a:lnTo>
                  <a:pt x="411" y="51"/>
                </a:lnTo>
                <a:lnTo>
                  <a:pt x="415" y="47"/>
                </a:lnTo>
                <a:lnTo>
                  <a:pt x="423" y="47"/>
                </a:lnTo>
                <a:lnTo>
                  <a:pt x="426" y="43"/>
                </a:lnTo>
                <a:lnTo>
                  <a:pt x="430" y="43"/>
                </a:lnTo>
                <a:lnTo>
                  <a:pt x="434" y="43"/>
                </a:lnTo>
                <a:lnTo>
                  <a:pt x="438" y="43"/>
                </a:lnTo>
                <a:lnTo>
                  <a:pt x="442" y="47"/>
                </a:lnTo>
                <a:lnTo>
                  <a:pt x="450" y="47"/>
                </a:lnTo>
                <a:lnTo>
                  <a:pt x="454" y="51"/>
                </a:lnTo>
                <a:lnTo>
                  <a:pt x="458" y="51"/>
                </a:lnTo>
                <a:lnTo>
                  <a:pt x="462" y="55"/>
                </a:lnTo>
                <a:lnTo>
                  <a:pt x="466" y="59"/>
                </a:lnTo>
                <a:lnTo>
                  <a:pt x="469" y="63"/>
                </a:lnTo>
                <a:lnTo>
                  <a:pt x="473" y="67"/>
                </a:lnTo>
                <a:lnTo>
                  <a:pt x="481" y="71"/>
                </a:lnTo>
                <a:lnTo>
                  <a:pt x="485" y="75"/>
                </a:lnTo>
                <a:lnTo>
                  <a:pt x="489" y="79"/>
                </a:lnTo>
                <a:lnTo>
                  <a:pt x="493" y="83"/>
                </a:lnTo>
                <a:lnTo>
                  <a:pt x="497" y="86"/>
                </a:lnTo>
                <a:lnTo>
                  <a:pt x="501" y="90"/>
                </a:lnTo>
                <a:lnTo>
                  <a:pt x="509" y="98"/>
                </a:lnTo>
                <a:lnTo>
                  <a:pt x="512" y="102"/>
                </a:lnTo>
                <a:lnTo>
                  <a:pt x="516" y="106"/>
                </a:lnTo>
                <a:lnTo>
                  <a:pt x="520" y="110"/>
                </a:lnTo>
                <a:lnTo>
                  <a:pt x="524" y="114"/>
                </a:lnTo>
                <a:lnTo>
                  <a:pt x="528" y="118"/>
                </a:lnTo>
                <a:lnTo>
                  <a:pt x="536" y="122"/>
                </a:lnTo>
                <a:lnTo>
                  <a:pt x="540" y="126"/>
                </a:lnTo>
                <a:lnTo>
                  <a:pt x="544" y="129"/>
                </a:lnTo>
                <a:lnTo>
                  <a:pt x="548" y="133"/>
                </a:lnTo>
                <a:lnTo>
                  <a:pt x="552" y="137"/>
                </a:lnTo>
                <a:lnTo>
                  <a:pt x="555" y="141"/>
                </a:lnTo>
                <a:lnTo>
                  <a:pt x="563" y="145"/>
                </a:lnTo>
                <a:lnTo>
                  <a:pt x="567" y="149"/>
                </a:lnTo>
                <a:lnTo>
                  <a:pt x="571" y="153"/>
                </a:lnTo>
                <a:lnTo>
                  <a:pt x="575" y="15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1" name="Freeform 220"/>
          <p:cNvSpPr>
            <a:spLocks/>
          </p:cNvSpPr>
          <p:nvPr/>
        </p:nvSpPr>
        <p:spPr bwMode="auto">
          <a:xfrm>
            <a:off x="6854826" y="5287963"/>
            <a:ext cx="25400" cy="12700"/>
          </a:xfrm>
          <a:custGeom>
            <a:avLst/>
            <a:gdLst>
              <a:gd name="T0" fmla="*/ 0 w 16"/>
              <a:gd name="T1" fmla="*/ 0 h 8"/>
              <a:gd name="T2" fmla="*/ 4 w 16"/>
              <a:gd name="T3" fmla="*/ 0 h 8"/>
              <a:gd name="T4" fmla="*/ 8 w 16"/>
              <a:gd name="T5" fmla="*/ 4 h 8"/>
              <a:gd name="T6" fmla="*/ 16 w 16"/>
              <a:gd name="T7" fmla="*/ 8 h 8"/>
            </a:gdLst>
            <a:ahLst/>
            <a:cxnLst>
              <a:cxn ang="0">
                <a:pos x="T0" y="T1"/>
              </a:cxn>
              <a:cxn ang="0">
                <a:pos x="T2" y="T3"/>
              </a:cxn>
              <a:cxn ang="0">
                <a:pos x="T4" y="T5"/>
              </a:cxn>
              <a:cxn ang="0">
                <a:pos x="T6" y="T7"/>
              </a:cxn>
            </a:cxnLst>
            <a:rect l="0" t="0" r="r" b="b"/>
            <a:pathLst>
              <a:path w="16" h="8">
                <a:moveTo>
                  <a:pt x="0" y="0"/>
                </a:moveTo>
                <a:lnTo>
                  <a:pt x="4" y="0"/>
                </a:lnTo>
                <a:lnTo>
                  <a:pt x="8" y="4"/>
                </a:lnTo>
                <a:lnTo>
                  <a:pt x="16" y="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2" name="Freeform 221"/>
          <p:cNvSpPr>
            <a:spLocks/>
          </p:cNvSpPr>
          <p:nvPr/>
        </p:nvSpPr>
        <p:spPr bwMode="auto">
          <a:xfrm>
            <a:off x="3200401" y="5368925"/>
            <a:ext cx="911225" cy="234950"/>
          </a:xfrm>
          <a:custGeom>
            <a:avLst/>
            <a:gdLst>
              <a:gd name="T0" fmla="*/ 8 w 574"/>
              <a:gd name="T1" fmla="*/ 140 h 148"/>
              <a:gd name="T2" fmla="*/ 19 w 574"/>
              <a:gd name="T3" fmla="*/ 140 h 148"/>
              <a:gd name="T4" fmla="*/ 35 w 574"/>
              <a:gd name="T5" fmla="*/ 136 h 148"/>
              <a:gd name="T6" fmla="*/ 47 w 574"/>
              <a:gd name="T7" fmla="*/ 133 h 148"/>
              <a:gd name="T8" fmla="*/ 62 w 574"/>
              <a:gd name="T9" fmla="*/ 129 h 148"/>
              <a:gd name="T10" fmla="*/ 74 w 574"/>
              <a:gd name="T11" fmla="*/ 125 h 148"/>
              <a:gd name="T12" fmla="*/ 90 w 574"/>
              <a:gd name="T13" fmla="*/ 113 h 148"/>
              <a:gd name="T14" fmla="*/ 101 w 574"/>
              <a:gd name="T15" fmla="*/ 105 h 148"/>
              <a:gd name="T16" fmla="*/ 117 w 574"/>
              <a:gd name="T17" fmla="*/ 90 h 148"/>
              <a:gd name="T18" fmla="*/ 129 w 574"/>
              <a:gd name="T19" fmla="*/ 74 h 148"/>
              <a:gd name="T20" fmla="*/ 144 w 574"/>
              <a:gd name="T21" fmla="*/ 50 h 148"/>
              <a:gd name="T22" fmla="*/ 156 w 574"/>
              <a:gd name="T23" fmla="*/ 27 h 148"/>
              <a:gd name="T24" fmla="*/ 172 w 574"/>
              <a:gd name="T25" fmla="*/ 7 h 148"/>
              <a:gd name="T26" fmla="*/ 183 w 574"/>
              <a:gd name="T27" fmla="*/ 4 h 148"/>
              <a:gd name="T28" fmla="*/ 199 w 574"/>
              <a:gd name="T29" fmla="*/ 23 h 148"/>
              <a:gd name="T30" fmla="*/ 211 w 574"/>
              <a:gd name="T31" fmla="*/ 43 h 148"/>
              <a:gd name="T32" fmla="*/ 226 w 574"/>
              <a:gd name="T33" fmla="*/ 58 h 148"/>
              <a:gd name="T34" fmla="*/ 238 w 574"/>
              <a:gd name="T35" fmla="*/ 70 h 148"/>
              <a:gd name="T36" fmla="*/ 254 w 574"/>
              <a:gd name="T37" fmla="*/ 82 h 148"/>
              <a:gd name="T38" fmla="*/ 266 w 574"/>
              <a:gd name="T39" fmla="*/ 93 h 148"/>
              <a:gd name="T40" fmla="*/ 281 w 574"/>
              <a:gd name="T41" fmla="*/ 101 h 148"/>
              <a:gd name="T42" fmla="*/ 293 w 574"/>
              <a:gd name="T43" fmla="*/ 109 h 148"/>
              <a:gd name="T44" fmla="*/ 309 w 574"/>
              <a:gd name="T45" fmla="*/ 117 h 148"/>
              <a:gd name="T46" fmla="*/ 320 w 574"/>
              <a:gd name="T47" fmla="*/ 125 h 148"/>
              <a:gd name="T48" fmla="*/ 336 w 574"/>
              <a:gd name="T49" fmla="*/ 133 h 148"/>
              <a:gd name="T50" fmla="*/ 348 w 574"/>
              <a:gd name="T51" fmla="*/ 136 h 148"/>
              <a:gd name="T52" fmla="*/ 359 w 574"/>
              <a:gd name="T53" fmla="*/ 140 h 148"/>
              <a:gd name="T54" fmla="*/ 375 w 574"/>
              <a:gd name="T55" fmla="*/ 144 h 148"/>
              <a:gd name="T56" fmla="*/ 387 w 574"/>
              <a:gd name="T57" fmla="*/ 144 h 148"/>
              <a:gd name="T58" fmla="*/ 402 w 574"/>
              <a:gd name="T59" fmla="*/ 144 h 148"/>
              <a:gd name="T60" fmla="*/ 414 w 574"/>
              <a:gd name="T61" fmla="*/ 148 h 148"/>
              <a:gd name="T62" fmla="*/ 430 w 574"/>
              <a:gd name="T63" fmla="*/ 148 h 148"/>
              <a:gd name="T64" fmla="*/ 441 w 574"/>
              <a:gd name="T65" fmla="*/ 148 h 148"/>
              <a:gd name="T66" fmla="*/ 457 w 574"/>
              <a:gd name="T67" fmla="*/ 148 h 148"/>
              <a:gd name="T68" fmla="*/ 469 w 574"/>
              <a:gd name="T69" fmla="*/ 148 h 148"/>
              <a:gd name="T70" fmla="*/ 484 w 574"/>
              <a:gd name="T71" fmla="*/ 148 h 148"/>
              <a:gd name="T72" fmla="*/ 496 w 574"/>
              <a:gd name="T73" fmla="*/ 148 h 148"/>
              <a:gd name="T74" fmla="*/ 512 w 574"/>
              <a:gd name="T75" fmla="*/ 148 h 148"/>
              <a:gd name="T76" fmla="*/ 524 w 574"/>
              <a:gd name="T77" fmla="*/ 148 h 148"/>
              <a:gd name="T78" fmla="*/ 539 w 574"/>
              <a:gd name="T79" fmla="*/ 148 h 148"/>
              <a:gd name="T80" fmla="*/ 551 w 574"/>
              <a:gd name="T81" fmla="*/ 148 h 148"/>
              <a:gd name="T82" fmla="*/ 567 w 574"/>
              <a:gd name="T8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48">
                <a:moveTo>
                  <a:pt x="0" y="140"/>
                </a:moveTo>
                <a:lnTo>
                  <a:pt x="4" y="140"/>
                </a:lnTo>
                <a:lnTo>
                  <a:pt x="8" y="140"/>
                </a:lnTo>
                <a:lnTo>
                  <a:pt x="12" y="140"/>
                </a:lnTo>
                <a:lnTo>
                  <a:pt x="15" y="140"/>
                </a:lnTo>
                <a:lnTo>
                  <a:pt x="19" y="140"/>
                </a:lnTo>
                <a:lnTo>
                  <a:pt x="27" y="140"/>
                </a:lnTo>
                <a:lnTo>
                  <a:pt x="31" y="136"/>
                </a:lnTo>
                <a:lnTo>
                  <a:pt x="35" y="136"/>
                </a:lnTo>
                <a:lnTo>
                  <a:pt x="39" y="136"/>
                </a:lnTo>
                <a:lnTo>
                  <a:pt x="43" y="136"/>
                </a:lnTo>
                <a:lnTo>
                  <a:pt x="47" y="133"/>
                </a:lnTo>
                <a:lnTo>
                  <a:pt x="55" y="133"/>
                </a:lnTo>
                <a:lnTo>
                  <a:pt x="58" y="133"/>
                </a:lnTo>
                <a:lnTo>
                  <a:pt x="62" y="129"/>
                </a:lnTo>
                <a:lnTo>
                  <a:pt x="66" y="129"/>
                </a:lnTo>
                <a:lnTo>
                  <a:pt x="70" y="125"/>
                </a:lnTo>
                <a:lnTo>
                  <a:pt x="74" y="125"/>
                </a:lnTo>
                <a:lnTo>
                  <a:pt x="82" y="121"/>
                </a:lnTo>
                <a:lnTo>
                  <a:pt x="86" y="117"/>
                </a:lnTo>
                <a:lnTo>
                  <a:pt x="90" y="113"/>
                </a:lnTo>
                <a:lnTo>
                  <a:pt x="94" y="109"/>
                </a:lnTo>
                <a:lnTo>
                  <a:pt x="97" y="109"/>
                </a:lnTo>
                <a:lnTo>
                  <a:pt x="101" y="105"/>
                </a:lnTo>
                <a:lnTo>
                  <a:pt x="109" y="97"/>
                </a:lnTo>
                <a:lnTo>
                  <a:pt x="113" y="93"/>
                </a:lnTo>
                <a:lnTo>
                  <a:pt x="117" y="90"/>
                </a:lnTo>
                <a:lnTo>
                  <a:pt x="121" y="86"/>
                </a:lnTo>
                <a:lnTo>
                  <a:pt x="125" y="78"/>
                </a:lnTo>
                <a:lnTo>
                  <a:pt x="129" y="74"/>
                </a:lnTo>
                <a:lnTo>
                  <a:pt x="133" y="66"/>
                </a:lnTo>
                <a:lnTo>
                  <a:pt x="140" y="58"/>
                </a:lnTo>
                <a:lnTo>
                  <a:pt x="144" y="50"/>
                </a:lnTo>
                <a:lnTo>
                  <a:pt x="148" y="43"/>
                </a:lnTo>
                <a:lnTo>
                  <a:pt x="152" y="35"/>
                </a:lnTo>
                <a:lnTo>
                  <a:pt x="156" y="27"/>
                </a:lnTo>
                <a:lnTo>
                  <a:pt x="160" y="19"/>
                </a:lnTo>
                <a:lnTo>
                  <a:pt x="168" y="11"/>
                </a:lnTo>
                <a:lnTo>
                  <a:pt x="172" y="7"/>
                </a:lnTo>
                <a:lnTo>
                  <a:pt x="176" y="4"/>
                </a:lnTo>
                <a:lnTo>
                  <a:pt x="180" y="0"/>
                </a:lnTo>
                <a:lnTo>
                  <a:pt x="183" y="4"/>
                </a:lnTo>
                <a:lnTo>
                  <a:pt x="187" y="7"/>
                </a:lnTo>
                <a:lnTo>
                  <a:pt x="195" y="15"/>
                </a:lnTo>
                <a:lnTo>
                  <a:pt x="199" y="23"/>
                </a:lnTo>
                <a:lnTo>
                  <a:pt x="203" y="31"/>
                </a:lnTo>
                <a:lnTo>
                  <a:pt x="207" y="39"/>
                </a:lnTo>
                <a:lnTo>
                  <a:pt x="211" y="43"/>
                </a:lnTo>
                <a:lnTo>
                  <a:pt x="215" y="50"/>
                </a:lnTo>
                <a:lnTo>
                  <a:pt x="223" y="54"/>
                </a:lnTo>
                <a:lnTo>
                  <a:pt x="226" y="58"/>
                </a:lnTo>
                <a:lnTo>
                  <a:pt x="230" y="62"/>
                </a:lnTo>
                <a:lnTo>
                  <a:pt x="234" y="66"/>
                </a:lnTo>
                <a:lnTo>
                  <a:pt x="238" y="70"/>
                </a:lnTo>
                <a:lnTo>
                  <a:pt x="242" y="74"/>
                </a:lnTo>
                <a:lnTo>
                  <a:pt x="246" y="78"/>
                </a:lnTo>
                <a:lnTo>
                  <a:pt x="254" y="82"/>
                </a:lnTo>
                <a:lnTo>
                  <a:pt x="258" y="86"/>
                </a:lnTo>
                <a:lnTo>
                  <a:pt x="262" y="90"/>
                </a:lnTo>
                <a:lnTo>
                  <a:pt x="266" y="93"/>
                </a:lnTo>
                <a:lnTo>
                  <a:pt x="269" y="93"/>
                </a:lnTo>
                <a:lnTo>
                  <a:pt x="273" y="97"/>
                </a:lnTo>
                <a:lnTo>
                  <a:pt x="281" y="101"/>
                </a:lnTo>
                <a:lnTo>
                  <a:pt x="285" y="105"/>
                </a:lnTo>
                <a:lnTo>
                  <a:pt x="289" y="109"/>
                </a:lnTo>
                <a:lnTo>
                  <a:pt x="293" y="109"/>
                </a:lnTo>
                <a:lnTo>
                  <a:pt x="297" y="113"/>
                </a:lnTo>
                <a:lnTo>
                  <a:pt x="301" y="117"/>
                </a:lnTo>
                <a:lnTo>
                  <a:pt x="309" y="117"/>
                </a:lnTo>
                <a:lnTo>
                  <a:pt x="312" y="121"/>
                </a:lnTo>
                <a:lnTo>
                  <a:pt x="316" y="125"/>
                </a:lnTo>
                <a:lnTo>
                  <a:pt x="320" y="125"/>
                </a:lnTo>
                <a:lnTo>
                  <a:pt x="324" y="129"/>
                </a:lnTo>
                <a:lnTo>
                  <a:pt x="328" y="129"/>
                </a:lnTo>
                <a:lnTo>
                  <a:pt x="336" y="133"/>
                </a:lnTo>
                <a:lnTo>
                  <a:pt x="340" y="133"/>
                </a:lnTo>
                <a:lnTo>
                  <a:pt x="344" y="136"/>
                </a:lnTo>
                <a:lnTo>
                  <a:pt x="348" y="136"/>
                </a:lnTo>
                <a:lnTo>
                  <a:pt x="352" y="136"/>
                </a:lnTo>
                <a:lnTo>
                  <a:pt x="355" y="140"/>
                </a:lnTo>
                <a:lnTo>
                  <a:pt x="359" y="140"/>
                </a:lnTo>
                <a:lnTo>
                  <a:pt x="367" y="140"/>
                </a:lnTo>
                <a:lnTo>
                  <a:pt x="371" y="140"/>
                </a:lnTo>
                <a:lnTo>
                  <a:pt x="375" y="144"/>
                </a:lnTo>
                <a:lnTo>
                  <a:pt x="379" y="144"/>
                </a:lnTo>
                <a:lnTo>
                  <a:pt x="383" y="144"/>
                </a:lnTo>
                <a:lnTo>
                  <a:pt x="387" y="144"/>
                </a:lnTo>
                <a:lnTo>
                  <a:pt x="395" y="144"/>
                </a:lnTo>
                <a:lnTo>
                  <a:pt x="398" y="144"/>
                </a:lnTo>
                <a:lnTo>
                  <a:pt x="402" y="144"/>
                </a:lnTo>
                <a:lnTo>
                  <a:pt x="406" y="148"/>
                </a:lnTo>
                <a:lnTo>
                  <a:pt x="410" y="148"/>
                </a:lnTo>
                <a:lnTo>
                  <a:pt x="414" y="148"/>
                </a:lnTo>
                <a:lnTo>
                  <a:pt x="422" y="148"/>
                </a:lnTo>
                <a:lnTo>
                  <a:pt x="426" y="148"/>
                </a:lnTo>
                <a:lnTo>
                  <a:pt x="430" y="148"/>
                </a:lnTo>
                <a:lnTo>
                  <a:pt x="434" y="148"/>
                </a:lnTo>
                <a:lnTo>
                  <a:pt x="438" y="148"/>
                </a:lnTo>
                <a:lnTo>
                  <a:pt x="441" y="148"/>
                </a:lnTo>
                <a:lnTo>
                  <a:pt x="449" y="148"/>
                </a:lnTo>
                <a:lnTo>
                  <a:pt x="453" y="148"/>
                </a:lnTo>
                <a:lnTo>
                  <a:pt x="457" y="148"/>
                </a:lnTo>
                <a:lnTo>
                  <a:pt x="461" y="148"/>
                </a:lnTo>
                <a:lnTo>
                  <a:pt x="465" y="148"/>
                </a:lnTo>
                <a:lnTo>
                  <a:pt x="469" y="148"/>
                </a:lnTo>
                <a:lnTo>
                  <a:pt x="473" y="148"/>
                </a:lnTo>
                <a:lnTo>
                  <a:pt x="481" y="148"/>
                </a:lnTo>
                <a:lnTo>
                  <a:pt x="484" y="148"/>
                </a:lnTo>
                <a:lnTo>
                  <a:pt x="488" y="148"/>
                </a:lnTo>
                <a:lnTo>
                  <a:pt x="492" y="148"/>
                </a:lnTo>
                <a:lnTo>
                  <a:pt x="496" y="148"/>
                </a:lnTo>
                <a:lnTo>
                  <a:pt x="500" y="148"/>
                </a:lnTo>
                <a:lnTo>
                  <a:pt x="508" y="148"/>
                </a:lnTo>
                <a:lnTo>
                  <a:pt x="512" y="148"/>
                </a:lnTo>
                <a:lnTo>
                  <a:pt x="516" y="148"/>
                </a:lnTo>
                <a:lnTo>
                  <a:pt x="520" y="148"/>
                </a:lnTo>
                <a:lnTo>
                  <a:pt x="524" y="148"/>
                </a:lnTo>
                <a:lnTo>
                  <a:pt x="527" y="148"/>
                </a:lnTo>
                <a:lnTo>
                  <a:pt x="535" y="148"/>
                </a:lnTo>
                <a:lnTo>
                  <a:pt x="539" y="148"/>
                </a:lnTo>
                <a:lnTo>
                  <a:pt x="543" y="148"/>
                </a:lnTo>
                <a:lnTo>
                  <a:pt x="547" y="148"/>
                </a:lnTo>
                <a:lnTo>
                  <a:pt x="551" y="148"/>
                </a:lnTo>
                <a:lnTo>
                  <a:pt x="555" y="148"/>
                </a:lnTo>
                <a:lnTo>
                  <a:pt x="563" y="148"/>
                </a:lnTo>
                <a:lnTo>
                  <a:pt x="567" y="148"/>
                </a:lnTo>
                <a:lnTo>
                  <a:pt x="570" y="148"/>
                </a:lnTo>
                <a:lnTo>
                  <a:pt x="574" y="14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3" name="Freeform 222"/>
          <p:cNvSpPr>
            <a:spLocks/>
          </p:cNvSpPr>
          <p:nvPr/>
        </p:nvSpPr>
        <p:spPr bwMode="auto">
          <a:xfrm>
            <a:off x="4111626" y="5584825"/>
            <a:ext cx="912813" cy="285750"/>
          </a:xfrm>
          <a:custGeom>
            <a:avLst/>
            <a:gdLst>
              <a:gd name="T0" fmla="*/ 8 w 575"/>
              <a:gd name="T1" fmla="*/ 12 h 180"/>
              <a:gd name="T2" fmla="*/ 24 w 575"/>
              <a:gd name="T3" fmla="*/ 12 h 180"/>
              <a:gd name="T4" fmla="*/ 36 w 575"/>
              <a:gd name="T5" fmla="*/ 12 h 180"/>
              <a:gd name="T6" fmla="*/ 51 w 575"/>
              <a:gd name="T7" fmla="*/ 12 h 180"/>
              <a:gd name="T8" fmla="*/ 63 w 575"/>
              <a:gd name="T9" fmla="*/ 12 h 180"/>
              <a:gd name="T10" fmla="*/ 79 w 575"/>
              <a:gd name="T11" fmla="*/ 12 h 180"/>
              <a:gd name="T12" fmla="*/ 90 w 575"/>
              <a:gd name="T13" fmla="*/ 12 h 180"/>
              <a:gd name="T14" fmla="*/ 106 w 575"/>
              <a:gd name="T15" fmla="*/ 12 h 180"/>
              <a:gd name="T16" fmla="*/ 118 w 575"/>
              <a:gd name="T17" fmla="*/ 16 h 180"/>
              <a:gd name="T18" fmla="*/ 133 w 575"/>
              <a:gd name="T19" fmla="*/ 16 h 180"/>
              <a:gd name="T20" fmla="*/ 145 w 575"/>
              <a:gd name="T21" fmla="*/ 16 h 180"/>
              <a:gd name="T22" fmla="*/ 161 w 575"/>
              <a:gd name="T23" fmla="*/ 16 h 180"/>
              <a:gd name="T24" fmla="*/ 172 w 575"/>
              <a:gd name="T25" fmla="*/ 16 h 180"/>
              <a:gd name="T26" fmla="*/ 188 w 575"/>
              <a:gd name="T27" fmla="*/ 20 h 180"/>
              <a:gd name="T28" fmla="*/ 200 w 575"/>
              <a:gd name="T29" fmla="*/ 20 h 180"/>
              <a:gd name="T30" fmla="*/ 215 w 575"/>
              <a:gd name="T31" fmla="*/ 20 h 180"/>
              <a:gd name="T32" fmla="*/ 227 w 575"/>
              <a:gd name="T33" fmla="*/ 24 h 180"/>
              <a:gd name="T34" fmla="*/ 239 w 575"/>
              <a:gd name="T35" fmla="*/ 28 h 180"/>
              <a:gd name="T36" fmla="*/ 254 w 575"/>
              <a:gd name="T37" fmla="*/ 32 h 180"/>
              <a:gd name="T38" fmla="*/ 266 w 575"/>
              <a:gd name="T39" fmla="*/ 40 h 180"/>
              <a:gd name="T40" fmla="*/ 282 w 575"/>
              <a:gd name="T41" fmla="*/ 47 h 180"/>
              <a:gd name="T42" fmla="*/ 294 w 575"/>
              <a:gd name="T43" fmla="*/ 59 h 180"/>
              <a:gd name="T44" fmla="*/ 309 w 575"/>
              <a:gd name="T45" fmla="*/ 71 h 180"/>
              <a:gd name="T46" fmla="*/ 321 w 575"/>
              <a:gd name="T47" fmla="*/ 90 h 180"/>
              <a:gd name="T48" fmla="*/ 337 w 575"/>
              <a:gd name="T49" fmla="*/ 110 h 180"/>
              <a:gd name="T50" fmla="*/ 348 w 575"/>
              <a:gd name="T51" fmla="*/ 129 h 180"/>
              <a:gd name="T52" fmla="*/ 364 w 575"/>
              <a:gd name="T53" fmla="*/ 149 h 180"/>
              <a:gd name="T54" fmla="*/ 376 w 575"/>
              <a:gd name="T55" fmla="*/ 157 h 180"/>
              <a:gd name="T56" fmla="*/ 391 w 575"/>
              <a:gd name="T57" fmla="*/ 133 h 180"/>
              <a:gd name="T58" fmla="*/ 403 w 575"/>
              <a:gd name="T59" fmla="*/ 86 h 180"/>
              <a:gd name="T60" fmla="*/ 419 w 575"/>
              <a:gd name="T61" fmla="*/ 79 h 180"/>
              <a:gd name="T62" fmla="*/ 430 w 575"/>
              <a:gd name="T63" fmla="*/ 67 h 180"/>
              <a:gd name="T64" fmla="*/ 446 w 575"/>
              <a:gd name="T65" fmla="*/ 55 h 180"/>
              <a:gd name="T66" fmla="*/ 458 w 575"/>
              <a:gd name="T67" fmla="*/ 43 h 180"/>
              <a:gd name="T68" fmla="*/ 473 w 575"/>
              <a:gd name="T69" fmla="*/ 32 h 180"/>
              <a:gd name="T70" fmla="*/ 485 w 575"/>
              <a:gd name="T71" fmla="*/ 16 h 180"/>
              <a:gd name="T72" fmla="*/ 501 w 575"/>
              <a:gd name="T73" fmla="*/ 12 h 180"/>
              <a:gd name="T74" fmla="*/ 512 w 575"/>
              <a:gd name="T75" fmla="*/ 4 h 180"/>
              <a:gd name="T76" fmla="*/ 528 w 575"/>
              <a:gd name="T77" fmla="*/ 0 h 180"/>
              <a:gd name="T78" fmla="*/ 540 w 575"/>
              <a:gd name="T79" fmla="*/ 0 h 180"/>
              <a:gd name="T80" fmla="*/ 555 w 575"/>
              <a:gd name="T81" fmla="*/ 0 h 180"/>
              <a:gd name="T82" fmla="*/ 567 w 575"/>
              <a:gd name="T8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80">
                <a:moveTo>
                  <a:pt x="0" y="12"/>
                </a:moveTo>
                <a:lnTo>
                  <a:pt x="4" y="12"/>
                </a:lnTo>
                <a:lnTo>
                  <a:pt x="8" y="12"/>
                </a:lnTo>
                <a:lnTo>
                  <a:pt x="12" y="12"/>
                </a:lnTo>
                <a:lnTo>
                  <a:pt x="20" y="12"/>
                </a:lnTo>
                <a:lnTo>
                  <a:pt x="24" y="12"/>
                </a:lnTo>
                <a:lnTo>
                  <a:pt x="28" y="12"/>
                </a:lnTo>
                <a:lnTo>
                  <a:pt x="32" y="12"/>
                </a:lnTo>
                <a:lnTo>
                  <a:pt x="36" y="12"/>
                </a:lnTo>
                <a:lnTo>
                  <a:pt x="39" y="12"/>
                </a:lnTo>
                <a:lnTo>
                  <a:pt x="47" y="12"/>
                </a:lnTo>
                <a:lnTo>
                  <a:pt x="51" y="12"/>
                </a:lnTo>
                <a:lnTo>
                  <a:pt x="55" y="12"/>
                </a:lnTo>
                <a:lnTo>
                  <a:pt x="59" y="12"/>
                </a:lnTo>
                <a:lnTo>
                  <a:pt x="63" y="12"/>
                </a:lnTo>
                <a:lnTo>
                  <a:pt x="67" y="12"/>
                </a:lnTo>
                <a:lnTo>
                  <a:pt x="75" y="12"/>
                </a:lnTo>
                <a:lnTo>
                  <a:pt x="79" y="12"/>
                </a:lnTo>
                <a:lnTo>
                  <a:pt x="82" y="12"/>
                </a:lnTo>
                <a:lnTo>
                  <a:pt x="86" y="12"/>
                </a:lnTo>
                <a:lnTo>
                  <a:pt x="90" y="12"/>
                </a:lnTo>
                <a:lnTo>
                  <a:pt x="94" y="12"/>
                </a:lnTo>
                <a:lnTo>
                  <a:pt x="102" y="12"/>
                </a:lnTo>
                <a:lnTo>
                  <a:pt x="106" y="12"/>
                </a:lnTo>
                <a:lnTo>
                  <a:pt x="110" y="12"/>
                </a:lnTo>
                <a:lnTo>
                  <a:pt x="114" y="12"/>
                </a:lnTo>
                <a:lnTo>
                  <a:pt x="118" y="16"/>
                </a:lnTo>
                <a:lnTo>
                  <a:pt x="122" y="16"/>
                </a:lnTo>
                <a:lnTo>
                  <a:pt x="125" y="16"/>
                </a:lnTo>
                <a:lnTo>
                  <a:pt x="133" y="16"/>
                </a:lnTo>
                <a:lnTo>
                  <a:pt x="137" y="16"/>
                </a:lnTo>
                <a:lnTo>
                  <a:pt x="141" y="16"/>
                </a:lnTo>
                <a:lnTo>
                  <a:pt x="145" y="16"/>
                </a:lnTo>
                <a:lnTo>
                  <a:pt x="149" y="16"/>
                </a:lnTo>
                <a:lnTo>
                  <a:pt x="153" y="16"/>
                </a:lnTo>
                <a:lnTo>
                  <a:pt x="161" y="16"/>
                </a:lnTo>
                <a:lnTo>
                  <a:pt x="165" y="16"/>
                </a:lnTo>
                <a:lnTo>
                  <a:pt x="168" y="16"/>
                </a:lnTo>
                <a:lnTo>
                  <a:pt x="172" y="16"/>
                </a:lnTo>
                <a:lnTo>
                  <a:pt x="176" y="16"/>
                </a:lnTo>
                <a:lnTo>
                  <a:pt x="180" y="16"/>
                </a:lnTo>
                <a:lnTo>
                  <a:pt x="188" y="20"/>
                </a:lnTo>
                <a:lnTo>
                  <a:pt x="192" y="20"/>
                </a:lnTo>
                <a:lnTo>
                  <a:pt x="196" y="20"/>
                </a:lnTo>
                <a:lnTo>
                  <a:pt x="200" y="20"/>
                </a:lnTo>
                <a:lnTo>
                  <a:pt x="204" y="20"/>
                </a:lnTo>
                <a:lnTo>
                  <a:pt x="208" y="20"/>
                </a:lnTo>
                <a:lnTo>
                  <a:pt x="215" y="20"/>
                </a:lnTo>
                <a:lnTo>
                  <a:pt x="219" y="24"/>
                </a:lnTo>
                <a:lnTo>
                  <a:pt x="223" y="24"/>
                </a:lnTo>
                <a:lnTo>
                  <a:pt x="227" y="24"/>
                </a:lnTo>
                <a:lnTo>
                  <a:pt x="231" y="28"/>
                </a:lnTo>
                <a:lnTo>
                  <a:pt x="235" y="28"/>
                </a:lnTo>
                <a:lnTo>
                  <a:pt x="239" y="28"/>
                </a:lnTo>
                <a:lnTo>
                  <a:pt x="247" y="32"/>
                </a:lnTo>
                <a:lnTo>
                  <a:pt x="251" y="32"/>
                </a:lnTo>
                <a:lnTo>
                  <a:pt x="254" y="32"/>
                </a:lnTo>
                <a:lnTo>
                  <a:pt x="258" y="36"/>
                </a:lnTo>
                <a:lnTo>
                  <a:pt x="262" y="40"/>
                </a:lnTo>
                <a:lnTo>
                  <a:pt x="266" y="40"/>
                </a:lnTo>
                <a:lnTo>
                  <a:pt x="274" y="43"/>
                </a:lnTo>
                <a:lnTo>
                  <a:pt x="278" y="43"/>
                </a:lnTo>
                <a:lnTo>
                  <a:pt x="282" y="47"/>
                </a:lnTo>
                <a:lnTo>
                  <a:pt x="286" y="51"/>
                </a:lnTo>
                <a:lnTo>
                  <a:pt x="290" y="55"/>
                </a:lnTo>
                <a:lnTo>
                  <a:pt x="294" y="59"/>
                </a:lnTo>
                <a:lnTo>
                  <a:pt x="301" y="63"/>
                </a:lnTo>
                <a:lnTo>
                  <a:pt x="305" y="67"/>
                </a:lnTo>
                <a:lnTo>
                  <a:pt x="309" y="71"/>
                </a:lnTo>
                <a:lnTo>
                  <a:pt x="313" y="79"/>
                </a:lnTo>
                <a:lnTo>
                  <a:pt x="317" y="83"/>
                </a:lnTo>
                <a:lnTo>
                  <a:pt x="321" y="90"/>
                </a:lnTo>
                <a:lnTo>
                  <a:pt x="329" y="94"/>
                </a:lnTo>
                <a:lnTo>
                  <a:pt x="333" y="102"/>
                </a:lnTo>
                <a:lnTo>
                  <a:pt x="337" y="110"/>
                </a:lnTo>
                <a:lnTo>
                  <a:pt x="340" y="114"/>
                </a:lnTo>
                <a:lnTo>
                  <a:pt x="344" y="122"/>
                </a:lnTo>
                <a:lnTo>
                  <a:pt x="348" y="129"/>
                </a:lnTo>
                <a:lnTo>
                  <a:pt x="352" y="137"/>
                </a:lnTo>
                <a:lnTo>
                  <a:pt x="360" y="145"/>
                </a:lnTo>
                <a:lnTo>
                  <a:pt x="364" y="149"/>
                </a:lnTo>
                <a:lnTo>
                  <a:pt x="368" y="153"/>
                </a:lnTo>
                <a:lnTo>
                  <a:pt x="372" y="153"/>
                </a:lnTo>
                <a:lnTo>
                  <a:pt x="376" y="157"/>
                </a:lnTo>
                <a:lnTo>
                  <a:pt x="380" y="180"/>
                </a:lnTo>
                <a:lnTo>
                  <a:pt x="387" y="172"/>
                </a:lnTo>
                <a:lnTo>
                  <a:pt x="391" y="133"/>
                </a:lnTo>
                <a:lnTo>
                  <a:pt x="395" y="102"/>
                </a:lnTo>
                <a:lnTo>
                  <a:pt x="399" y="86"/>
                </a:lnTo>
                <a:lnTo>
                  <a:pt x="403" y="86"/>
                </a:lnTo>
                <a:lnTo>
                  <a:pt x="407" y="90"/>
                </a:lnTo>
                <a:lnTo>
                  <a:pt x="415" y="83"/>
                </a:lnTo>
                <a:lnTo>
                  <a:pt x="419" y="79"/>
                </a:lnTo>
                <a:lnTo>
                  <a:pt x="422" y="79"/>
                </a:lnTo>
                <a:lnTo>
                  <a:pt x="426" y="75"/>
                </a:lnTo>
                <a:lnTo>
                  <a:pt x="430" y="67"/>
                </a:lnTo>
                <a:lnTo>
                  <a:pt x="434" y="63"/>
                </a:lnTo>
                <a:lnTo>
                  <a:pt x="442" y="59"/>
                </a:lnTo>
                <a:lnTo>
                  <a:pt x="446" y="55"/>
                </a:lnTo>
                <a:lnTo>
                  <a:pt x="450" y="51"/>
                </a:lnTo>
                <a:lnTo>
                  <a:pt x="454" y="47"/>
                </a:lnTo>
                <a:lnTo>
                  <a:pt x="458" y="43"/>
                </a:lnTo>
                <a:lnTo>
                  <a:pt x="462" y="40"/>
                </a:lnTo>
                <a:lnTo>
                  <a:pt x="465" y="36"/>
                </a:lnTo>
                <a:lnTo>
                  <a:pt x="473" y="32"/>
                </a:lnTo>
                <a:lnTo>
                  <a:pt x="477" y="28"/>
                </a:lnTo>
                <a:lnTo>
                  <a:pt x="481" y="20"/>
                </a:lnTo>
                <a:lnTo>
                  <a:pt x="485" y="16"/>
                </a:lnTo>
                <a:lnTo>
                  <a:pt x="489" y="16"/>
                </a:lnTo>
                <a:lnTo>
                  <a:pt x="493" y="16"/>
                </a:lnTo>
                <a:lnTo>
                  <a:pt x="501" y="12"/>
                </a:lnTo>
                <a:lnTo>
                  <a:pt x="505" y="8"/>
                </a:lnTo>
                <a:lnTo>
                  <a:pt x="508" y="8"/>
                </a:lnTo>
                <a:lnTo>
                  <a:pt x="512" y="4"/>
                </a:lnTo>
                <a:lnTo>
                  <a:pt x="516" y="4"/>
                </a:lnTo>
                <a:lnTo>
                  <a:pt x="520" y="0"/>
                </a:lnTo>
                <a:lnTo>
                  <a:pt x="528" y="0"/>
                </a:lnTo>
                <a:lnTo>
                  <a:pt x="532" y="0"/>
                </a:lnTo>
                <a:lnTo>
                  <a:pt x="536" y="0"/>
                </a:lnTo>
                <a:lnTo>
                  <a:pt x="540" y="0"/>
                </a:lnTo>
                <a:lnTo>
                  <a:pt x="544" y="0"/>
                </a:lnTo>
                <a:lnTo>
                  <a:pt x="548" y="0"/>
                </a:lnTo>
                <a:lnTo>
                  <a:pt x="555" y="0"/>
                </a:lnTo>
                <a:lnTo>
                  <a:pt x="559" y="0"/>
                </a:lnTo>
                <a:lnTo>
                  <a:pt x="563" y="0"/>
                </a:lnTo>
                <a:lnTo>
                  <a:pt x="567" y="0"/>
                </a:lnTo>
                <a:lnTo>
                  <a:pt x="571" y="0"/>
                </a:lnTo>
                <a:lnTo>
                  <a:pt x="575"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4" name="Freeform 223"/>
          <p:cNvSpPr>
            <a:spLocks/>
          </p:cNvSpPr>
          <p:nvPr/>
        </p:nvSpPr>
        <p:spPr bwMode="auto">
          <a:xfrm>
            <a:off x="5024438" y="5580063"/>
            <a:ext cx="917575" cy="222250"/>
          </a:xfrm>
          <a:custGeom>
            <a:avLst/>
            <a:gdLst>
              <a:gd name="T0" fmla="*/ 12 w 578"/>
              <a:gd name="T1" fmla="*/ 3 h 140"/>
              <a:gd name="T2" fmla="*/ 23 w 578"/>
              <a:gd name="T3" fmla="*/ 3 h 140"/>
              <a:gd name="T4" fmla="*/ 39 w 578"/>
              <a:gd name="T5" fmla="*/ 3 h 140"/>
              <a:gd name="T6" fmla="*/ 51 w 578"/>
              <a:gd name="T7" fmla="*/ 7 h 140"/>
              <a:gd name="T8" fmla="*/ 66 w 578"/>
              <a:gd name="T9" fmla="*/ 11 h 140"/>
              <a:gd name="T10" fmla="*/ 78 w 578"/>
              <a:gd name="T11" fmla="*/ 11 h 140"/>
              <a:gd name="T12" fmla="*/ 94 w 578"/>
              <a:gd name="T13" fmla="*/ 15 h 140"/>
              <a:gd name="T14" fmla="*/ 105 w 578"/>
              <a:gd name="T15" fmla="*/ 15 h 140"/>
              <a:gd name="T16" fmla="*/ 121 w 578"/>
              <a:gd name="T17" fmla="*/ 19 h 140"/>
              <a:gd name="T18" fmla="*/ 133 w 578"/>
              <a:gd name="T19" fmla="*/ 19 h 140"/>
              <a:gd name="T20" fmla="*/ 145 w 578"/>
              <a:gd name="T21" fmla="*/ 19 h 140"/>
              <a:gd name="T22" fmla="*/ 160 w 578"/>
              <a:gd name="T23" fmla="*/ 19 h 140"/>
              <a:gd name="T24" fmla="*/ 172 w 578"/>
              <a:gd name="T25" fmla="*/ 19 h 140"/>
              <a:gd name="T26" fmla="*/ 188 w 578"/>
              <a:gd name="T27" fmla="*/ 19 h 140"/>
              <a:gd name="T28" fmla="*/ 199 w 578"/>
              <a:gd name="T29" fmla="*/ 23 h 140"/>
              <a:gd name="T30" fmla="*/ 215 w 578"/>
              <a:gd name="T31" fmla="*/ 23 h 140"/>
              <a:gd name="T32" fmla="*/ 227 w 578"/>
              <a:gd name="T33" fmla="*/ 23 h 140"/>
              <a:gd name="T34" fmla="*/ 242 w 578"/>
              <a:gd name="T35" fmla="*/ 23 h 140"/>
              <a:gd name="T36" fmla="*/ 254 w 578"/>
              <a:gd name="T37" fmla="*/ 27 h 140"/>
              <a:gd name="T38" fmla="*/ 270 w 578"/>
              <a:gd name="T39" fmla="*/ 27 h 140"/>
              <a:gd name="T40" fmla="*/ 281 w 578"/>
              <a:gd name="T41" fmla="*/ 27 h 140"/>
              <a:gd name="T42" fmla="*/ 297 w 578"/>
              <a:gd name="T43" fmla="*/ 31 h 140"/>
              <a:gd name="T44" fmla="*/ 309 w 578"/>
              <a:gd name="T45" fmla="*/ 35 h 140"/>
              <a:gd name="T46" fmla="*/ 324 w 578"/>
              <a:gd name="T47" fmla="*/ 39 h 140"/>
              <a:gd name="T48" fmla="*/ 336 w 578"/>
              <a:gd name="T49" fmla="*/ 43 h 140"/>
              <a:gd name="T50" fmla="*/ 352 w 578"/>
              <a:gd name="T51" fmla="*/ 50 h 140"/>
              <a:gd name="T52" fmla="*/ 363 w 578"/>
              <a:gd name="T53" fmla="*/ 58 h 140"/>
              <a:gd name="T54" fmla="*/ 379 w 578"/>
              <a:gd name="T55" fmla="*/ 66 h 140"/>
              <a:gd name="T56" fmla="*/ 391 w 578"/>
              <a:gd name="T57" fmla="*/ 78 h 140"/>
              <a:gd name="T58" fmla="*/ 406 w 578"/>
              <a:gd name="T59" fmla="*/ 89 h 140"/>
              <a:gd name="T60" fmla="*/ 418 w 578"/>
              <a:gd name="T61" fmla="*/ 105 h 140"/>
              <a:gd name="T62" fmla="*/ 434 w 578"/>
              <a:gd name="T63" fmla="*/ 121 h 140"/>
              <a:gd name="T64" fmla="*/ 446 w 578"/>
              <a:gd name="T65" fmla="*/ 136 h 140"/>
              <a:gd name="T66" fmla="*/ 461 w 578"/>
              <a:gd name="T67" fmla="*/ 140 h 140"/>
              <a:gd name="T68" fmla="*/ 473 w 578"/>
              <a:gd name="T69" fmla="*/ 136 h 140"/>
              <a:gd name="T70" fmla="*/ 485 w 578"/>
              <a:gd name="T71" fmla="*/ 121 h 140"/>
              <a:gd name="T72" fmla="*/ 500 w 578"/>
              <a:gd name="T73" fmla="*/ 109 h 140"/>
              <a:gd name="T74" fmla="*/ 512 w 578"/>
              <a:gd name="T75" fmla="*/ 97 h 140"/>
              <a:gd name="T76" fmla="*/ 528 w 578"/>
              <a:gd name="T77" fmla="*/ 89 h 140"/>
              <a:gd name="T78" fmla="*/ 539 w 578"/>
              <a:gd name="T79" fmla="*/ 82 h 140"/>
              <a:gd name="T80" fmla="*/ 555 w 578"/>
              <a:gd name="T81" fmla="*/ 70 h 140"/>
              <a:gd name="T82" fmla="*/ 567 w 578"/>
              <a:gd name="T83"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40">
                <a:moveTo>
                  <a:pt x="0" y="3"/>
                </a:moveTo>
                <a:lnTo>
                  <a:pt x="8" y="3"/>
                </a:lnTo>
                <a:lnTo>
                  <a:pt x="12" y="3"/>
                </a:lnTo>
                <a:lnTo>
                  <a:pt x="16" y="0"/>
                </a:lnTo>
                <a:lnTo>
                  <a:pt x="19" y="0"/>
                </a:lnTo>
                <a:lnTo>
                  <a:pt x="23" y="3"/>
                </a:lnTo>
                <a:lnTo>
                  <a:pt x="27" y="3"/>
                </a:lnTo>
                <a:lnTo>
                  <a:pt x="31" y="3"/>
                </a:lnTo>
                <a:lnTo>
                  <a:pt x="39" y="3"/>
                </a:lnTo>
                <a:lnTo>
                  <a:pt x="43" y="3"/>
                </a:lnTo>
                <a:lnTo>
                  <a:pt x="47" y="7"/>
                </a:lnTo>
                <a:lnTo>
                  <a:pt x="51" y="7"/>
                </a:lnTo>
                <a:lnTo>
                  <a:pt x="55" y="7"/>
                </a:lnTo>
                <a:lnTo>
                  <a:pt x="59" y="7"/>
                </a:lnTo>
                <a:lnTo>
                  <a:pt x="66" y="11"/>
                </a:lnTo>
                <a:lnTo>
                  <a:pt x="70" y="11"/>
                </a:lnTo>
                <a:lnTo>
                  <a:pt x="74" y="11"/>
                </a:lnTo>
                <a:lnTo>
                  <a:pt x="78" y="11"/>
                </a:lnTo>
                <a:lnTo>
                  <a:pt x="82" y="11"/>
                </a:lnTo>
                <a:lnTo>
                  <a:pt x="86" y="15"/>
                </a:lnTo>
                <a:lnTo>
                  <a:pt x="94" y="15"/>
                </a:lnTo>
                <a:lnTo>
                  <a:pt x="98" y="15"/>
                </a:lnTo>
                <a:lnTo>
                  <a:pt x="102" y="15"/>
                </a:lnTo>
                <a:lnTo>
                  <a:pt x="105" y="15"/>
                </a:lnTo>
                <a:lnTo>
                  <a:pt x="109" y="15"/>
                </a:lnTo>
                <a:lnTo>
                  <a:pt x="113" y="15"/>
                </a:lnTo>
                <a:lnTo>
                  <a:pt x="121" y="19"/>
                </a:lnTo>
                <a:lnTo>
                  <a:pt x="125" y="19"/>
                </a:lnTo>
                <a:lnTo>
                  <a:pt x="129" y="19"/>
                </a:lnTo>
                <a:lnTo>
                  <a:pt x="133" y="19"/>
                </a:lnTo>
                <a:lnTo>
                  <a:pt x="137" y="19"/>
                </a:lnTo>
                <a:lnTo>
                  <a:pt x="141" y="19"/>
                </a:lnTo>
                <a:lnTo>
                  <a:pt x="145" y="19"/>
                </a:lnTo>
                <a:lnTo>
                  <a:pt x="152" y="19"/>
                </a:lnTo>
                <a:lnTo>
                  <a:pt x="156" y="19"/>
                </a:lnTo>
                <a:lnTo>
                  <a:pt x="160" y="19"/>
                </a:lnTo>
                <a:lnTo>
                  <a:pt x="164" y="19"/>
                </a:lnTo>
                <a:lnTo>
                  <a:pt x="168" y="19"/>
                </a:lnTo>
                <a:lnTo>
                  <a:pt x="172" y="19"/>
                </a:lnTo>
                <a:lnTo>
                  <a:pt x="180" y="19"/>
                </a:lnTo>
                <a:lnTo>
                  <a:pt x="184" y="19"/>
                </a:lnTo>
                <a:lnTo>
                  <a:pt x="188" y="19"/>
                </a:lnTo>
                <a:lnTo>
                  <a:pt x="191" y="19"/>
                </a:lnTo>
                <a:lnTo>
                  <a:pt x="195" y="19"/>
                </a:lnTo>
                <a:lnTo>
                  <a:pt x="199" y="23"/>
                </a:lnTo>
                <a:lnTo>
                  <a:pt x="207" y="23"/>
                </a:lnTo>
                <a:lnTo>
                  <a:pt x="211" y="23"/>
                </a:lnTo>
                <a:lnTo>
                  <a:pt x="215" y="23"/>
                </a:lnTo>
                <a:lnTo>
                  <a:pt x="219" y="23"/>
                </a:lnTo>
                <a:lnTo>
                  <a:pt x="223" y="23"/>
                </a:lnTo>
                <a:lnTo>
                  <a:pt x="227" y="23"/>
                </a:lnTo>
                <a:lnTo>
                  <a:pt x="234" y="23"/>
                </a:lnTo>
                <a:lnTo>
                  <a:pt x="238" y="23"/>
                </a:lnTo>
                <a:lnTo>
                  <a:pt x="242" y="23"/>
                </a:lnTo>
                <a:lnTo>
                  <a:pt x="246" y="23"/>
                </a:lnTo>
                <a:lnTo>
                  <a:pt x="250" y="23"/>
                </a:lnTo>
                <a:lnTo>
                  <a:pt x="254" y="27"/>
                </a:lnTo>
                <a:lnTo>
                  <a:pt x="258" y="27"/>
                </a:lnTo>
                <a:lnTo>
                  <a:pt x="266" y="27"/>
                </a:lnTo>
                <a:lnTo>
                  <a:pt x="270" y="27"/>
                </a:lnTo>
                <a:lnTo>
                  <a:pt x="274" y="27"/>
                </a:lnTo>
                <a:lnTo>
                  <a:pt x="277" y="27"/>
                </a:lnTo>
                <a:lnTo>
                  <a:pt x="281" y="27"/>
                </a:lnTo>
                <a:lnTo>
                  <a:pt x="285" y="31"/>
                </a:lnTo>
                <a:lnTo>
                  <a:pt x="293" y="31"/>
                </a:lnTo>
                <a:lnTo>
                  <a:pt x="297" y="31"/>
                </a:lnTo>
                <a:lnTo>
                  <a:pt x="301" y="31"/>
                </a:lnTo>
                <a:lnTo>
                  <a:pt x="305" y="35"/>
                </a:lnTo>
                <a:lnTo>
                  <a:pt x="309" y="35"/>
                </a:lnTo>
                <a:lnTo>
                  <a:pt x="313" y="35"/>
                </a:lnTo>
                <a:lnTo>
                  <a:pt x="320" y="35"/>
                </a:lnTo>
                <a:lnTo>
                  <a:pt x="324" y="39"/>
                </a:lnTo>
                <a:lnTo>
                  <a:pt x="328" y="39"/>
                </a:lnTo>
                <a:lnTo>
                  <a:pt x="332" y="43"/>
                </a:lnTo>
                <a:lnTo>
                  <a:pt x="336" y="43"/>
                </a:lnTo>
                <a:lnTo>
                  <a:pt x="340" y="46"/>
                </a:lnTo>
                <a:lnTo>
                  <a:pt x="348" y="46"/>
                </a:lnTo>
                <a:lnTo>
                  <a:pt x="352" y="50"/>
                </a:lnTo>
                <a:lnTo>
                  <a:pt x="356" y="50"/>
                </a:lnTo>
                <a:lnTo>
                  <a:pt x="360" y="54"/>
                </a:lnTo>
                <a:lnTo>
                  <a:pt x="363" y="58"/>
                </a:lnTo>
                <a:lnTo>
                  <a:pt x="367" y="58"/>
                </a:lnTo>
                <a:lnTo>
                  <a:pt x="371" y="62"/>
                </a:lnTo>
                <a:lnTo>
                  <a:pt x="379" y="66"/>
                </a:lnTo>
                <a:lnTo>
                  <a:pt x="383" y="70"/>
                </a:lnTo>
                <a:lnTo>
                  <a:pt x="387" y="74"/>
                </a:lnTo>
                <a:lnTo>
                  <a:pt x="391" y="78"/>
                </a:lnTo>
                <a:lnTo>
                  <a:pt x="395" y="82"/>
                </a:lnTo>
                <a:lnTo>
                  <a:pt x="399" y="86"/>
                </a:lnTo>
                <a:lnTo>
                  <a:pt x="406" y="89"/>
                </a:lnTo>
                <a:lnTo>
                  <a:pt x="410" y="93"/>
                </a:lnTo>
                <a:lnTo>
                  <a:pt x="414" y="101"/>
                </a:lnTo>
                <a:lnTo>
                  <a:pt x="418" y="105"/>
                </a:lnTo>
                <a:lnTo>
                  <a:pt x="422" y="109"/>
                </a:lnTo>
                <a:lnTo>
                  <a:pt x="426" y="117"/>
                </a:lnTo>
                <a:lnTo>
                  <a:pt x="434" y="121"/>
                </a:lnTo>
                <a:lnTo>
                  <a:pt x="438" y="129"/>
                </a:lnTo>
                <a:lnTo>
                  <a:pt x="442" y="132"/>
                </a:lnTo>
                <a:lnTo>
                  <a:pt x="446" y="136"/>
                </a:lnTo>
                <a:lnTo>
                  <a:pt x="449" y="140"/>
                </a:lnTo>
                <a:lnTo>
                  <a:pt x="453" y="140"/>
                </a:lnTo>
                <a:lnTo>
                  <a:pt x="461" y="140"/>
                </a:lnTo>
                <a:lnTo>
                  <a:pt x="465" y="140"/>
                </a:lnTo>
                <a:lnTo>
                  <a:pt x="469" y="136"/>
                </a:lnTo>
                <a:lnTo>
                  <a:pt x="473" y="136"/>
                </a:lnTo>
                <a:lnTo>
                  <a:pt x="477" y="132"/>
                </a:lnTo>
                <a:lnTo>
                  <a:pt x="481" y="129"/>
                </a:lnTo>
                <a:lnTo>
                  <a:pt x="485" y="121"/>
                </a:lnTo>
                <a:lnTo>
                  <a:pt x="492" y="117"/>
                </a:lnTo>
                <a:lnTo>
                  <a:pt x="496" y="113"/>
                </a:lnTo>
                <a:lnTo>
                  <a:pt x="500" y="109"/>
                </a:lnTo>
                <a:lnTo>
                  <a:pt x="504" y="105"/>
                </a:lnTo>
                <a:lnTo>
                  <a:pt x="508" y="101"/>
                </a:lnTo>
                <a:lnTo>
                  <a:pt x="512" y="97"/>
                </a:lnTo>
                <a:lnTo>
                  <a:pt x="520" y="97"/>
                </a:lnTo>
                <a:lnTo>
                  <a:pt x="524" y="93"/>
                </a:lnTo>
                <a:lnTo>
                  <a:pt x="528" y="89"/>
                </a:lnTo>
                <a:lnTo>
                  <a:pt x="532" y="86"/>
                </a:lnTo>
                <a:lnTo>
                  <a:pt x="535" y="82"/>
                </a:lnTo>
                <a:lnTo>
                  <a:pt x="539" y="82"/>
                </a:lnTo>
                <a:lnTo>
                  <a:pt x="547" y="78"/>
                </a:lnTo>
                <a:lnTo>
                  <a:pt x="551" y="74"/>
                </a:lnTo>
                <a:lnTo>
                  <a:pt x="555" y="70"/>
                </a:lnTo>
                <a:lnTo>
                  <a:pt x="559" y="70"/>
                </a:lnTo>
                <a:lnTo>
                  <a:pt x="563" y="66"/>
                </a:lnTo>
                <a:lnTo>
                  <a:pt x="567" y="62"/>
                </a:lnTo>
                <a:lnTo>
                  <a:pt x="575" y="62"/>
                </a:lnTo>
                <a:lnTo>
                  <a:pt x="578" y="5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5" name="Freeform 224"/>
          <p:cNvSpPr>
            <a:spLocks/>
          </p:cNvSpPr>
          <p:nvPr/>
        </p:nvSpPr>
        <p:spPr bwMode="auto">
          <a:xfrm>
            <a:off x="5942013" y="5616575"/>
            <a:ext cx="912813" cy="179388"/>
          </a:xfrm>
          <a:custGeom>
            <a:avLst/>
            <a:gdLst>
              <a:gd name="T0" fmla="*/ 8 w 575"/>
              <a:gd name="T1" fmla="*/ 31 h 113"/>
              <a:gd name="T2" fmla="*/ 20 w 575"/>
              <a:gd name="T3" fmla="*/ 27 h 113"/>
              <a:gd name="T4" fmla="*/ 36 w 575"/>
              <a:gd name="T5" fmla="*/ 23 h 113"/>
              <a:gd name="T6" fmla="*/ 47 w 575"/>
              <a:gd name="T7" fmla="*/ 20 h 113"/>
              <a:gd name="T8" fmla="*/ 63 w 575"/>
              <a:gd name="T9" fmla="*/ 16 h 113"/>
              <a:gd name="T10" fmla="*/ 75 w 575"/>
              <a:gd name="T11" fmla="*/ 16 h 113"/>
              <a:gd name="T12" fmla="*/ 90 w 575"/>
              <a:gd name="T13" fmla="*/ 16 h 113"/>
              <a:gd name="T14" fmla="*/ 102 w 575"/>
              <a:gd name="T15" fmla="*/ 16 h 113"/>
              <a:gd name="T16" fmla="*/ 118 w 575"/>
              <a:gd name="T17" fmla="*/ 12 h 113"/>
              <a:gd name="T18" fmla="*/ 129 w 575"/>
              <a:gd name="T19" fmla="*/ 12 h 113"/>
              <a:gd name="T20" fmla="*/ 145 w 575"/>
              <a:gd name="T21" fmla="*/ 16 h 113"/>
              <a:gd name="T22" fmla="*/ 157 w 575"/>
              <a:gd name="T23" fmla="*/ 16 h 113"/>
              <a:gd name="T24" fmla="*/ 172 w 575"/>
              <a:gd name="T25" fmla="*/ 16 h 113"/>
              <a:gd name="T26" fmla="*/ 184 w 575"/>
              <a:gd name="T27" fmla="*/ 20 h 113"/>
              <a:gd name="T28" fmla="*/ 200 w 575"/>
              <a:gd name="T29" fmla="*/ 23 h 113"/>
              <a:gd name="T30" fmla="*/ 211 w 575"/>
              <a:gd name="T31" fmla="*/ 27 h 113"/>
              <a:gd name="T32" fmla="*/ 227 w 575"/>
              <a:gd name="T33" fmla="*/ 31 h 113"/>
              <a:gd name="T34" fmla="*/ 239 w 575"/>
              <a:gd name="T35" fmla="*/ 35 h 113"/>
              <a:gd name="T36" fmla="*/ 254 w 575"/>
              <a:gd name="T37" fmla="*/ 43 h 113"/>
              <a:gd name="T38" fmla="*/ 266 w 575"/>
              <a:gd name="T39" fmla="*/ 51 h 113"/>
              <a:gd name="T40" fmla="*/ 282 w 575"/>
              <a:gd name="T41" fmla="*/ 59 h 113"/>
              <a:gd name="T42" fmla="*/ 294 w 575"/>
              <a:gd name="T43" fmla="*/ 70 h 113"/>
              <a:gd name="T44" fmla="*/ 309 w 575"/>
              <a:gd name="T45" fmla="*/ 78 h 113"/>
              <a:gd name="T46" fmla="*/ 321 w 575"/>
              <a:gd name="T47" fmla="*/ 86 h 113"/>
              <a:gd name="T48" fmla="*/ 337 w 575"/>
              <a:gd name="T49" fmla="*/ 98 h 113"/>
              <a:gd name="T50" fmla="*/ 348 w 575"/>
              <a:gd name="T51" fmla="*/ 102 h 113"/>
              <a:gd name="T52" fmla="*/ 360 w 575"/>
              <a:gd name="T53" fmla="*/ 86 h 113"/>
              <a:gd name="T54" fmla="*/ 376 w 575"/>
              <a:gd name="T55" fmla="*/ 74 h 113"/>
              <a:gd name="T56" fmla="*/ 387 w 575"/>
              <a:gd name="T57" fmla="*/ 70 h 113"/>
              <a:gd name="T58" fmla="*/ 403 w 575"/>
              <a:gd name="T59" fmla="*/ 59 h 113"/>
              <a:gd name="T60" fmla="*/ 415 w 575"/>
              <a:gd name="T61" fmla="*/ 51 h 113"/>
              <a:gd name="T62" fmla="*/ 430 w 575"/>
              <a:gd name="T63" fmla="*/ 39 h 113"/>
              <a:gd name="T64" fmla="*/ 442 w 575"/>
              <a:gd name="T65" fmla="*/ 31 h 113"/>
              <a:gd name="T66" fmla="*/ 458 w 575"/>
              <a:gd name="T67" fmla="*/ 27 h 113"/>
              <a:gd name="T68" fmla="*/ 469 w 575"/>
              <a:gd name="T69" fmla="*/ 23 h 113"/>
              <a:gd name="T70" fmla="*/ 485 w 575"/>
              <a:gd name="T71" fmla="*/ 16 h 113"/>
              <a:gd name="T72" fmla="*/ 497 w 575"/>
              <a:gd name="T73" fmla="*/ 12 h 113"/>
              <a:gd name="T74" fmla="*/ 512 w 575"/>
              <a:gd name="T75" fmla="*/ 8 h 113"/>
              <a:gd name="T76" fmla="*/ 524 w 575"/>
              <a:gd name="T77" fmla="*/ 4 h 113"/>
              <a:gd name="T78" fmla="*/ 540 w 575"/>
              <a:gd name="T79" fmla="*/ 4 h 113"/>
              <a:gd name="T80" fmla="*/ 552 w 575"/>
              <a:gd name="T81" fmla="*/ 0 h 113"/>
              <a:gd name="T82" fmla="*/ 567 w 575"/>
              <a:gd name="T8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13">
                <a:moveTo>
                  <a:pt x="0" y="35"/>
                </a:moveTo>
                <a:lnTo>
                  <a:pt x="4" y="35"/>
                </a:lnTo>
                <a:lnTo>
                  <a:pt x="8" y="31"/>
                </a:lnTo>
                <a:lnTo>
                  <a:pt x="12" y="31"/>
                </a:lnTo>
                <a:lnTo>
                  <a:pt x="16" y="31"/>
                </a:lnTo>
                <a:lnTo>
                  <a:pt x="20" y="27"/>
                </a:lnTo>
                <a:lnTo>
                  <a:pt x="28" y="27"/>
                </a:lnTo>
                <a:lnTo>
                  <a:pt x="32" y="23"/>
                </a:lnTo>
                <a:lnTo>
                  <a:pt x="36" y="23"/>
                </a:lnTo>
                <a:lnTo>
                  <a:pt x="40" y="20"/>
                </a:lnTo>
                <a:lnTo>
                  <a:pt x="43" y="20"/>
                </a:lnTo>
                <a:lnTo>
                  <a:pt x="47" y="20"/>
                </a:lnTo>
                <a:lnTo>
                  <a:pt x="55" y="20"/>
                </a:lnTo>
                <a:lnTo>
                  <a:pt x="59" y="16"/>
                </a:lnTo>
                <a:lnTo>
                  <a:pt x="63" y="16"/>
                </a:lnTo>
                <a:lnTo>
                  <a:pt x="67" y="16"/>
                </a:lnTo>
                <a:lnTo>
                  <a:pt x="71" y="16"/>
                </a:lnTo>
                <a:lnTo>
                  <a:pt x="75" y="16"/>
                </a:lnTo>
                <a:lnTo>
                  <a:pt x="83" y="16"/>
                </a:lnTo>
                <a:lnTo>
                  <a:pt x="86" y="16"/>
                </a:lnTo>
                <a:lnTo>
                  <a:pt x="90" y="16"/>
                </a:lnTo>
                <a:lnTo>
                  <a:pt x="94" y="16"/>
                </a:lnTo>
                <a:lnTo>
                  <a:pt x="98" y="16"/>
                </a:lnTo>
                <a:lnTo>
                  <a:pt x="102" y="16"/>
                </a:lnTo>
                <a:lnTo>
                  <a:pt x="110" y="16"/>
                </a:lnTo>
                <a:lnTo>
                  <a:pt x="114" y="16"/>
                </a:lnTo>
                <a:lnTo>
                  <a:pt x="118" y="12"/>
                </a:lnTo>
                <a:lnTo>
                  <a:pt x="122" y="12"/>
                </a:lnTo>
                <a:lnTo>
                  <a:pt x="126" y="12"/>
                </a:lnTo>
                <a:lnTo>
                  <a:pt x="129" y="12"/>
                </a:lnTo>
                <a:lnTo>
                  <a:pt x="133" y="12"/>
                </a:lnTo>
                <a:lnTo>
                  <a:pt x="141" y="12"/>
                </a:lnTo>
                <a:lnTo>
                  <a:pt x="145" y="16"/>
                </a:lnTo>
                <a:lnTo>
                  <a:pt x="149" y="16"/>
                </a:lnTo>
                <a:lnTo>
                  <a:pt x="153" y="16"/>
                </a:lnTo>
                <a:lnTo>
                  <a:pt x="157" y="16"/>
                </a:lnTo>
                <a:lnTo>
                  <a:pt x="161" y="16"/>
                </a:lnTo>
                <a:lnTo>
                  <a:pt x="168" y="16"/>
                </a:lnTo>
                <a:lnTo>
                  <a:pt x="172" y="16"/>
                </a:lnTo>
                <a:lnTo>
                  <a:pt x="176" y="20"/>
                </a:lnTo>
                <a:lnTo>
                  <a:pt x="180" y="20"/>
                </a:lnTo>
                <a:lnTo>
                  <a:pt x="184" y="20"/>
                </a:lnTo>
                <a:lnTo>
                  <a:pt x="188" y="20"/>
                </a:lnTo>
                <a:lnTo>
                  <a:pt x="196" y="20"/>
                </a:lnTo>
                <a:lnTo>
                  <a:pt x="200" y="23"/>
                </a:lnTo>
                <a:lnTo>
                  <a:pt x="204" y="23"/>
                </a:lnTo>
                <a:lnTo>
                  <a:pt x="208" y="23"/>
                </a:lnTo>
                <a:lnTo>
                  <a:pt x="211" y="27"/>
                </a:lnTo>
                <a:lnTo>
                  <a:pt x="215" y="27"/>
                </a:lnTo>
                <a:lnTo>
                  <a:pt x="223" y="27"/>
                </a:lnTo>
                <a:lnTo>
                  <a:pt x="227" y="31"/>
                </a:lnTo>
                <a:lnTo>
                  <a:pt x="231" y="31"/>
                </a:lnTo>
                <a:lnTo>
                  <a:pt x="235" y="35"/>
                </a:lnTo>
                <a:lnTo>
                  <a:pt x="239" y="35"/>
                </a:lnTo>
                <a:lnTo>
                  <a:pt x="243" y="39"/>
                </a:lnTo>
                <a:lnTo>
                  <a:pt x="247" y="39"/>
                </a:lnTo>
                <a:lnTo>
                  <a:pt x="254" y="43"/>
                </a:lnTo>
                <a:lnTo>
                  <a:pt x="258" y="43"/>
                </a:lnTo>
                <a:lnTo>
                  <a:pt x="262" y="47"/>
                </a:lnTo>
                <a:lnTo>
                  <a:pt x="266" y="51"/>
                </a:lnTo>
                <a:lnTo>
                  <a:pt x="270" y="55"/>
                </a:lnTo>
                <a:lnTo>
                  <a:pt x="274" y="55"/>
                </a:lnTo>
                <a:lnTo>
                  <a:pt x="282" y="59"/>
                </a:lnTo>
                <a:lnTo>
                  <a:pt x="286" y="63"/>
                </a:lnTo>
                <a:lnTo>
                  <a:pt x="290" y="66"/>
                </a:lnTo>
                <a:lnTo>
                  <a:pt x="294" y="70"/>
                </a:lnTo>
                <a:lnTo>
                  <a:pt x="297" y="70"/>
                </a:lnTo>
                <a:lnTo>
                  <a:pt x="301" y="74"/>
                </a:lnTo>
                <a:lnTo>
                  <a:pt x="309" y="78"/>
                </a:lnTo>
                <a:lnTo>
                  <a:pt x="313" y="82"/>
                </a:lnTo>
                <a:lnTo>
                  <a:pt x="317" y="86"/>
                </a:lnTo>
                <a:lnTo>
                  <a:pt x="321" y="86"/>
                </a:lnTo>
                <a:lnTo>
                  <a:pt x="325" y="90"/>
                </a:lnTo>
                <a:lnTo>
                  <a:pt x="329" y="94"/>
                </a:lnTo>
                <a:lnTo>
                  <a:pt x="337" y="98"/>
                </a:lnTo>
                <a:lnTo>
                  <a:pt x="340" y="109"/>
                </a:lnTo>
                <a:lnTo>
                  <a:pt x="344" y="113"/>
                </a:lnTo>
                <a:lnTo>
                  <a:pt x="348" y="102"/>
                </a:lnTo>
                <a:lnTo>
                  <a:pt x="352" y="90"/>
                </a:lnTo>
                <a:lnTo>
                  <a:pt x="356" y="86"/>
                </a:lnTo>
                <a:lnTo>
                  <a:pt x="360" y="86"/>
                </a:lnTo>
                <a:lnTo>
                  <a:pt x="368" y="82"/>
                </a:lnTo>
                <a:lnTo>
                  <a:pt x="372" y="78"/>
                </a:lnTo>
                <a:lnTo>
                  <a:pt x="376" y="74"/>
                </a:lnTo>
                <a:lnTo>
                  <a:pt x="380" y="74"/>
                </a:lnTo>
                <a:lnTo>
                  <a:pt x="383" y="70"/>
                </a:lnTo>
                <a:lnTo>
                  <a:pt x="387" y="70"/>
                </a:lnTo>
                <a:lnTo>
                  <a:pt x="395" y="66"/>
                </a:lnTo>
                <a:lnTo>
                  <a:pt x="399" y="59"/>
                </a:lnTo>
                <a:lnTo>
                  <a:pt x="403" y="59"/>
                </a:lnTo>
                <a:lnTo>
                  <a:pt x="407" y="55"/>
                </a:lnTo>
                <a:lnTo>
                  <a:pt x="411" y="51"/>
                </a:lnTo>
                <a:lnTo>
                  <a:pt x="415" y="51"/>
                </a:lnTo>
                <a:lnTo>
                  <a:pt x="423" y="47"/>
                </a:lnTo>
                <a:lnTo>
                  <a:pt x="426" y="43"/>
                </a:lnTo>
                <a:lnTo>
                  <a:pt x="430" y="39"/>
                </a:lnTo>
                <a:lnTo>
                  <a:pt x="434" y="39"/>
                </a:lnTo>
                <a:lnTo>
                  <a:pt x="438" y="35"/>
                </a:lnTo>
                <a:lnTo>
                  <a:pt x="442" y="31"/>
                </a:lnTo>
                <a:lnTo>
                  <a:pt x="450" y="31"/>
                </a:lnTo>
                <a:lnTo>
                  <a:pt x="454" y="27"/>
                </a:lnTo>
                <a:lnTo>
                  <a:pt x="458" y="27"/>
                </a:lnTo>
                <a:lnTo>
                  <a:pt x="462" y="23"/>
                </a:lnTo>
                <a:lnTo>
                  <a:pt x="466" y="23"/>
                </a:lnTo>
                <a:lnTo>
                  <a:pt x="469" y="23"/>
                </a:lnTo>
                <a:lnTo>
                  <a:pt x="473" y="20"/>
                </a:lnTo>
                <a:lnTo>
                  <a:pt x="481" y="20"/>
                </a:lnTo>
                <a:lnTo>
                  <a:pt x="485" y="16"/>
                </a:lnTo>
                <a:lnTo>
                  <a:pt x="489" y="16"/>
                </a:lnTo>
                <a:lnTo>
                  <a:pt x="493" y="16"/>
                </a:lnTo>
                <a:lnTo>
                  <a:pt x="497" y="12"/>
                </a:lnTo>
                <a:lnTo>
                  <a:pt x="501" y="12"/>
                </a:lnTo>
                <a:lnTo>
                  <a:pt x="509" y="8"/>
                </a:lnTo>
                <a:lnTo>
                  <a:pt x="512" y="8"/>
                </a:lnTo>
                <a:lnTo>
                  <a:pt x="516" y="8"/>
                </a:lnTo>
                <a:lnTo>
                  <a:pt x="520" y="8"/>
                </a:lnTo>
                <a:lnTo>
                  <a:pt x="524" y="4"/>
                </a:lnTo>
                <a:lnTo>
                  <a:pt x="528" y="4"/>
                </a:lnTo>
                <a:lnTo>
                  <a:pt x="536" y="4"/>
                </a:lnTo>
                <a:lnTo>
                  <a:pt x="540" y="4"/>
                </a:lnTo>
                <a:lnTo>
                  <a:pt x="544" y="4"/>
                </a:lnTo>
                <a:lnTo>
                  <a:pt x="548" y="0"/>
                </a:lnTo>
                <a:lnTo>
                  <a:pt x="552" y="0"/>
                </a:lnTo>
                <a:lnTo>
                  <a:pt x="555" y="0"/>
                </a:lnTo>
                <a:lnTo>
                  <a:pt x="563" y="0"/>
                </a:lnTo>
                <a:lnTo>
                  <a:pt x="567" y="0"/>
                </a:lnTo>
                <a:lnTo>
                  <a:pt x="571" y="0"/>
                </a:lnTo>
                <a:lnTo>
                  <a:pt x="575"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6" name="Freeform 225"/>
          <p:cNvSpPr>
            <a:spLocks/>
          </p:cNvSpPr>
          <p:nvPr/>
        </p:nvSpPr>
        <p:spPr bwMode="auto">
          <a:xfrm>
            <a:off x="6854826" y="5616575"/>
            <a:ext cx="25400" cy="0"/>
          </a:xfrm>
          <a:custGeom>
            <a:avLst/>
            <a:gdLst>
              <a:gd name="T0" fmla="*/ 0 w 16"/>
              <a:gd name="T1" fmla="*/ 4 w 16"/>
              <a:gd name="T2" fmla="*/ 8 w 16"/>
              <a:gd name="T3" fmla="*/ 16 w 16"/>
            </a:gdLst>
            <a:ahLst/>
            <a:cxnLst>
              <a:cxn ang="0">
                <a:pos x="T0" y="0"/>
              </a:cxn>
              <a:cxn ang="0">
                <a:pos x="T1" y="0"/>
              </a:cxn>
              <a:cxn ang="0">
                <a:pos x="T2" y="0"/>
              </a:cxn>
              <a:cxn ang="0">
                <a:pos x="T3" y="0"/>
              </a:cxn>
            </a:cxnLst>
            <a:rect l="0" t="0" r="r" b="b"/>
            <a:pathLst>
              <a:path w="16">
                <a:moveTo>
                  <a:pt x="0" y="0"/>
                </a:moveTo>
                <a:lnTo>
                  <a:pt x="4" y="0"/>
                </a:lnTo>
                <a:lnTo>
                  <a:pt x="8" y="0"/>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7" name="Freeform 226"/>
          <p:cNvSpPr>
            <a:spLocks/>
          </p:cNvSpPr>
          <p:nvPr/>
        </p:nvSpPr>
        <p:spPr bwMode="auto">
          <a:xfrm>
            <a:off x="3200401" y="5294313"/>
            <a:ext cx="911225" cy="322263"/>
          </a:xfrm>
          <a:custGeom>
            <a:avLst/>
            <a:gdLst>
              <a:gd name="T0" fmla="*/ 8 w 574"/>
              <a:gd name="T1" fmla="*/ 183 h 203"/>
              <a:gd name="T2" fmla="*/ 19 w 574"/>
              <a:gd name="T3" fmla="*/ 180 h 203"/>
              <a:gd name="T4" fmla="*/ 35 w 574"/>
              <a:gd name="T5" fmla="*/ 172 h 203"/>
              <a:gd name="T6" fmla="*/ 47 w 574"/>
              <a:gd name="T7" fmla="*/ 164 h 203"/>
              <a:gd name="T8" fmla="*/ 62 w 574"/>
              <a:gd name="T9" fmla="*/ 152 h 203"/>
              <a:gd name="T10" fmla="*/ 74 w 574"/>
              <a:gd name="T11" fmla="*/ 137 h 203"/>
              <a:gd name="T12" fmla="*/ 90 w 574"/>
              <a:gd name="T13" fmla="*/ 121 h 203"/>
              <a:gd name="T14" fmla="*/ 101 w 574"/>
              <a:gd name="T15" fmla="*/ 97 h 203"/>
              <a:gd name="T16" fmla="*/ 117 w 574"/>
              <a:gd name="T17" fmla="*/ 70 h 203"/>
              <a:gd name="T18" fmla="*/ 129 w 574"/>
              <a:gd name="T19" fmla="*/ 43 h 203"/>
              <a:gd name="T20" fmla="*/ 144 w 574"/>
              <a:gd name="T21" fmla="*/ 19 h 203"/>
              <a:gd name="T22" fmla="*/ 156 w 574"/>
              <a:gd name="T23" fmla="*/ 4 h 203"/>
              <a:gd name="T24" fmla="*/ 172 w 574"/>
              <a:gd name="T25" fmla="*/ 0 h 203"/>
              <a:gd name="T26" fmla="*/ 183 w 574"/>
              <a:gd name="T27" fmla="*/ 11 h 203"/>
              <a:gd name="T28" fmla="*/ 199 w 574"/>
              <a:gd name="T29" fmla="*/ 35 h 203"/>
              <a:gd name="T30" fmla="*/ 211 w 574"/>
              <a:gd name="T31" fmla="*/ 70 h 203"/>
              <a:gd name="T32" fmla="*/ 226 w 574"/>
              <a:gd name="T33" fmla="*/ 101 h 203"/>
              <a:gd name="T34" fmla="*/ 238 w 574"/>
              <a:gd name="T35" fmla="*/ 129 h 203"/>
              <a:gd name="T36" fmla="*/ 254 w 574"/>
              <a:gd name="T37" fmla="*/ 156 h 203"/>
              <a:gd name="T38" fmla="*/ 266 w 574"/>
              <a:gd name="T39" fmla="*/ 172 h 203"/>
              <a:gd name="T40" fmla="*/ 281 w 574"/>
              <a:gd name="T41" fmla="*/ 187 h 203"/>
              <a:gd name="T42" fmla="*/ 293 w 574"/>
              <a:gd name="T43" fmla="*/ 195 h 203"/>
              <a:gd name="T44" fmla="*/ 309 w 574"/>
              <a:gd name="T45" fmla="*/ 199 h 203"/>
              <a:gd name="T46" fmla="*/ 320 w 574"/>
              <a:gd name="T47" fmla="*/ 203 h 203"/>
              <a:gd name="T48" fmla="*/ 336 w 574"/>
              <a:gd name="T49" fmla="*/ 203 h 203"/>
              <a:gd name="T50" fmla="*/ 348 w 574"/>
              <a:gd name="T51" fmla="*/ 199 h 203"/>
              <a:gd name="T52" fmla="*/ 359 w 574"/>
              <a:gd name="T53" fmla="*/ 199 h 203"/>
              <a:gd name="T54" fmla="*/ 375 w 574"/>
              <a:gd name="T55" fmla="*/ 199 h 203"/>
              <a:gd name="T56" fmla="*/ 387 w 574"/>
              <a:gd name="T57" fmla="*/ 199 h 203"/>
              <a:gd name="T58" fmla="*/ 402 w 574"/>
              <a:gd name="T59" fmla="*/ 199 h 203"/>
              <a:gd name="T60" fmla="*/ 414 w 574"/>
              <a:gd name="T61" fmla="*/ 199 h 203"/>
              <a:gd name="T62" fmla="*/ 430 w 574"/>
              <a:gd name="T63" fmla="*/ 195 h 203"/>
              <a:gd name="T64" fmla="*/ 441 w 574"/>
              <a:gd name="T65" fmla="*/ 195 h 203"/>
              <a:gd name="T66" fmla="*/ 457 w 574"/>
              <a:gd name="T67" fmla="*/ 195 h 203"/>
              <a:gd name="T68" fmla="*/ 469 w 574"/>
              <a:gd name="T69" fmla="*/ 195 h 203"/>
              <a:gd name="T70" fmla="*/ 484 w 574"/>
              <a:gd name="T71" fmla="*/ 195 h 203"/>
              <a:gd name="T72" fmla="*/ 496 w 574"/>
              <a:gd name="T73" fmla="*/ 195 h 203"/>
              <a:gd name="T74" fmla="*/ 512 w 574"/>
              <a:gd name="T75" fmla="*/ 195 h 203"/>
              <a:gd name="T76" fmla="*/ 524 w 574"/>
              <a:gd name="T77" fmla="*/ 195 h 203"/>
              <a:gd name="T78" fmla="*/ 539 w 574"/>
              <a:gd name="T79" fmla="*/ 195 h 203"/>
              <a:gd name="T80" fmla="*/ 551 w 574"/>
              <a:gd name="T81" fmla="*/ 195 h 203"/>
              <a:gd name="T82" fmla="*/ 567 w 574"/>
              <a:gd name="T83" fmla="*/ 19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203">
                <a:moveTo>
                  <a:pt x="0" y="187"/>
                </a:moveTo>
                <a:lnTo>
                  <a:pt x="4" y="187"/>
                </a:lnTo>
                <a:lnTo>
                  <a:pt x="8" y="183"/>
                </a:lnTo>
                <a:lnTo>
                  <a:pt x="12" y="183"/>
                </a:lnTo>
                <a:lnTo>
                  <a:pt x="15" y="180"/>
                </a:lnTo>
                <a:lnTo>
                  <a:pt x="19" y="180"/>
                </a:lnTo>
                <a:lnTo>
                  <a:pt x="27" y="176"/>
                </a:lnTo>
                <a:lnTo>
                  <a:pt x="31" y="176"/>
                </a:lnTo>
                <a:lnTo>
                  <a:pt x="35" y="172"/>
                </a:lnTo>
                <a:lnTo>
                  <a:pt x="39" y="168"/>
                </a:lnTo>
                <a:lnTo>
                  <a:pt x="43" y="168"/>
                </a:lnTo>
                <a:lnTo>
                  <a:pt x="47" y="164"/>
                </a:lnTo>
                <a:lnTo>
                  <a:pt x="55" y="160"/>
                </a:lnTo>
                <a:lnTo>
                  <a:pt x="58" y="156"/>
                </a:lnTo>
                <a:lnTo>
                  <a:pt x="62" y="152"/>
                </a:lnTo>
                <a:lnTo>
                  <a:pt x="66" y="148"/>
                </a:lnTo>
                <a:lnTo>
                  <a:pt x="70" y="144"/>
                </a:lnTo>
                <a:lnTo>
                  <a:pt x="74" y="137"/>
                </a:lnTo>
                <a:lnTo>
                  <a:pt x="82" y="133"/>
                </a:lnTo>
                <a:lnTo>
                  <a:pt x="86" y="125"/>
                </a:lnTo>
                <a:lnTo>
                  <a:pt x="90" y="121"/>
                </a:lnTo>
                <a:lnTo>
                  <a:pt x="94" y="113"/>
                </a:lnTo>
                <a:lnTo>
                  <a:pt x="97" y="105"/>
                </a:lnTo>
                <a:lnTo>
                  <a:pt x="101" y="97"/>
                </a:lnTo>
                <a:lnTo>
                  <a:pt x="109" y="90"/>
                </a:lnTo>
                <a:lnTo>
                  <a:pt x="113" y="78"/>
                </a:lnTo>
                <a:lnTo>
                  <a:pt x="117" y="70"/>
                </a:lnTo>
                <a:lnTo>
                  <a:pt x="121" y="62"/>
                </a:lnTo>
                <a:lnTo>
                  <a:pt x="125" y="51"/>
                </a:lnTo>
                <a:lnTo>
                  <a:pt x="129" y="43"/>
                </a:lnTo>
                <a:lnTo>
                  <a:pt x="133" y="35"/>
                </a:lnTo>
                <a:lnTo>
                  <a:pt x="140" y="27"/>
                </a:lnTo>
                <a:lnTo>
                  <a:pt x="144" y="19"/>
                </a:lnTo>
                <a:lnTo>
                  <a:pt x="148" y="11"/>
                </a:lnTo>
                <a:lnTo>
                  <a:pt x="152" y="8"/>
                </a:lnTo>
                <a:lnTo>
                  <a:pt x="156" y="4"/>
                </a:lnTo>
                <a:lnTo>
                  <a:pt x="160" y="0"/>
                </a:lnTo>
                <a:lnTo>
                  <a:pt x="168" y="0"/>
                </a:lnTo>
                <a:lnTo>
                  <a:pt x="172" y="0"/>
                </a:lnTo>
                <a:lnTo>
                  <a:pt x="176" y="4"/>
                </a:lnTo>
                <a:lnTo>
                  <a:pt x="180" y="8"/>
                </a:lnTo>
                <a:lnTo>
                  <a:pt x="183" y="11"/>
                </a:lnTo>
                <a:lnTo>
                  <a:pt x="187" y="19"/>
                </a:lnTo>
                <a:lnTo>
                  <a:pt x="195" y="27"/>
                </a:lnTo>
                <a:lnTo>
                  <a:pt x="199" y="35"/>
                </a:lnTo>
                <a:lnTo>
                  <a:pt x="203" y="47"/>
                </a:lnTo>
                <a:lnTo>
                  <a:pt x="207" y="58"/>
                </a:lnTo>
                <a:lnTo>
                  <a:pt x="211" y="70"/>
                </a:lnTo>
                <a:lnTo>
                  <a:pt x="215" y="78"/>
                </a:lnTo>
                <a:lnTo>
                  <a:pt x="223" y="90"/>
                </a:lnTo>
                <a:lnTo>
                  <a:pt x="226" y="101"/>
                </a:lnTo>
                <a:lnTo>
                  <a:pt x="230" y="109"/>
                </a:lnTo>
                <a:lnTo>
                  <a:pt x="234" y="121"/>
                </a:lnTo>
                <a:lnTo>
                  <a:pt x="238" y="129"/>
                </a:lnTo>
                <a:lnTo>
                  <a:pt x="242" y="140"/>
                </a:lnTo>
                <a:lnTo>
                  <a:pt x="246" y="148"/>
                </a:lnTo>
                <a:lnTo>
                  <a:pt x="254" y="156"/>
                </a:lnTo>
                <a:lnTo>
                  <a:pt x="258" y="160"/>
                </a:lnTo>
                <a:lnTo>
                  <a:pt x="262" y="168"/>
                </a:lnTo>
                <a:lnTo>
                  <a:pt x="266" y="172"/>
                </a:lnTo>
                <a:lnTo>
                  <a:pt x="269" y="180"/>
                </a:lnTo>
                <a:lnTo>
                  <a:pt x="273" y="183"/>
                </a:lnTo>
                <a:lnTo>
                  <a:pt x="281" y="187"/>
                </a:lnTo>
                <a:lnTo>
                  <a:pt x="285" y="191"/>
                </a:lnTo>
                <a:lnTo>
                  <a:pt x="289" y="191"/>
                </a:lnTo>
                <a:lnTo>
                  <a:pt x="293" y="195"/>
                </a:lnTo>
                <a:lnTo>
                  <a:pt x="297" y="195"/>
                </a:lnTo>
                <a:lnTo>
                  <a:pt x="301" y="199"/>
                </a:lnTo>
                <a:lnTo>
                  <a:pt x="309" y="199"/>
                </a:lnTo>
                <a:lnTo>
                  <a:pt x="312" y="199"/>
                </a:lnTo>
                <a:lnTo>
                  <a:pt x="316" y="199"/>
                </a:lnTo>
                <a:lnTo>
                  <a:pt x="320" y="203"/>
                </a:lnTo>
                <a:lnTo>
                  <a:pt x="324" y="203"/>
                </a:lnTo>
                <a:lnTo>
                  <a:pt x="328" y="203"/>
                </a:lnTo>
                <a:lnTo>
                  <a:pt x="336" y="203"/>
                </a:lnTo>
                <a:lnTo>
                  <a:pt x="340" y="203"/>
                </a:lnTo>
                <a:lnTo>
                  <a:pt x="344" y="203"/>
                </a:lnTo>
                <a:lnTo>
                  <a:pt x="348" y="199"/>
                </a:lnTo>
                <a:lnTo>
                  <a:pt x="352" y="199"/>
                </a:lnTo>
                <a:lnTo>
                  <a:pt x="355" y="199"/>
                </a:lnTo>
                <a:lnTo>
                  <a:pt x="359" y="199"/>
                </a:lnTo>
                <a:lnTo>
                  <a:pt x="367" y="199"/>
                </a:lnTo>
                <a:lnTo>
                  <a:pt x="371" y="199"/>
                </a:lnTo>
                <a:lnTo>
                  <a:pt x="375" y="199"/>
                </a:lnTo>
                <a:lnTo>
                  <a:pt x="379" y="199"/>
                </a:lnTo>
                <a:lnTo>
                  <a:pt x="383" y="199"/>
                </a:lnTo>
                <a:lnTo>
                  <a:pt x="387" y="199"/>
                </a:lnTo>
                <a:lnTo>
                  <a:pt x="395" y="199"/>
                </a:lnTo>
                <a:lnTo>
                  <a:pt x="398" y="199"/>
                </a:lnTo>
                <a:lnTo>
                  <a:pt x="402" y="199"/>
                </a:lnTo>
                <a:lnTo>
                  <a:pt x="406" y="199"/>
                </a:lnTo>
                <a:lnTo>
                  <a:pt x="410" y="199"/>
                </a:lnTo>
                <a:lnTo>
                  <a:pt x="414" y="199"/>
                </a:lnTo>
                <a:lnTo>
                  <a:pt x="422" y="195"/>
                </a:lnTo>
                <a:lnTo>
                  <a:pt x="426" y="195"/>
                </a:lnTo>
                <a:lnTo>
                  <a:pt x="430" y="195"/>
                </a:lnTo>
                <a:lnTo>
                  <a:pt x="434" y="195"/>
                </a:lnTo>
                <a:lnTo>
                  <a:pt x="438" y="195"/>
                </a:lnTo>
                <a:lnTo>
                  <a:pt x="441" y="195"/>
                </a:lnTo>
                <a:lnTo>
                  <a:pt x="449" y="195"/>
                </a:lnTo>
                <a:lnTo>
                  <a:pt x="453" y="195"/>
                </a:lnTo>
                <a:lnTo>
                  <a:pt x="457" y="195"/>
                </a:lnTo>
                <a:lnTo>
                  <a:pt x="461" y="195"/>
                </a:lnTo>
                <a:lnTo>
                  <a:pt x="465" y="195"/>
                </a:lnTo>
                <a:lnTo>
                  <a:pt x="469" y="195"/>
                </a:lnTo>
                <a:lnTo>
                  <a:pt x="473" y="195"/>
                </a:lnTo>
                <a:lnTo>
                  <a:pt x="481" y="195"/>
                </a:lnTo>
                <a:lnTo>
                  <a:pt x="484" y="195"/>
                </a:lnTo>
                <a:lnTo>
                  <a:pt x="488" y="195"/>
                </a:lnTo>
                <a:lnTo>
                  <a:pt x="492" y="195"/>
                </a:lnTo>
                <a:lnTo>
                  <a:pt x="496" y="195"/>
                </a:lnTo>
                <a:lnTo>
                  <a:pt x="500" y="195"/>
                </a:lnTo>
                <a:lnTo>
                  <a:pt x="508" y="195"/>
                </a:lnTo>
                <a:lnTo>
                  <a:pt x="512" y="195"/>
                </a:lnTo>
                <a:lnTo>
                  <a:pt x="516" y="195"/>
                </a:lnTo>
                <a:lnTo>
                  <a:pt x="520" y="195"/>
                </a:lnTo>
                <a:lnTo>
                  <a:pt x="524" y="195"/>
                </a:lnTo>
                <a:lnTo>
                  <a:pt x="527" y="195"/>
                </a:lnTo>
                <a:lnTo>
                  <a:pt x="535" y="195"/>
                </a:lnTo>
                <a:lnTo>
                  <a:pt x="539" y="195"/>
                </a:lnTo>
                <a:lnTo>
                  <a:pt x="543" y="195"/>
                </a:lnTo>
                <a:lnTo>
                  <a:pt x="547" y="195"/>
                </a:lnTo>
                <a:lnTo>
                  <a:pt x="551" y="195"/>
                </a:lnTo>
                <a:lnTo>
                  <a:pt x="555" y="195"/>
                </a:lnTo>
                <a:lnTo>
                  <a:pt x="563" y="195"/>
                </a:lnTo>
                <a:lnTo>
                  <a:pt x="567" y="195"/>
                </a:lnTo>
                <a:lnTo>
                  <a:pt x="570" y="195"/>
                </a:lnTo>
                <a:lnTo>
                  <a:pt x="574" y="195"/>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8" name="Freeform 227"/>
          <p:cNvSpPr>
            <a:spLocks/>
          </p:cNvSpPr>
          <p:nvPr/>
        </p:nvSpPr>
        <p:spPr bwMode="auto">
          <a:xfrm>
            <a:off x="4111626" y="5554663"/>
            <a:ext cx="912813" cy="377825"/>
          </a:xfrm>
          <a:custGeom>
            <a:avLst/>
            <a:gdLst>
              <a:gd name="T0" fmla="*/ 8 w 575"/>
              <a:gd name="T1" fmla="*/ 31 h 238"/>
              <a:gd name="T2" fmla="*/ 24 w 575"/>
              <a:gd name="T3" fmla="*/ 31 h 238"/>
              <a:gd name="T4" fmla="*/ 36 w 575"/>
              <a:gd name="T5" fmla="*/ 31 h 238"/>
              <a:gd name="T6" fmla="*/ 51 w 575"/>
              <a:gd name="T7" fmla="*/ 31 h 238"/>
              <a:gd name="T8" fmla="*/ 63 w 575"/>
              <a:gd name="T9" fmla="*/ 31 h 238"/>
              <a:gd name="T10" fmla="*/ 79 w 575"/>
              <a:gd name="T11" fmla="*/ 35 h 238"/>
              <a:gd name="T12" fmla="*/ 90 w 575"/>
              <a:gd name="T13" fmla="*/ 35 h 238"/>
              <a:gd name="T14" fmla="*/ 106 w 575"/>
              <a:gd name="T15" fmla="*/ 35 h 238"/>
              <a:gd name="T16" fmla="*/ 118 w 575"/>
              <a:gd name="T17" fmla="*/ 35 h 238"/>
              <a:gd name="T18" fmla="*/ 133 w 575"/>
              <a:gd name="T19" fmla="*/ 35 h 238"/>
              <a:gd name="T20" fmla="*/ 145 w 575"/>
              <a:gd name="T21" fmla="*/ 35 h 238"/>
              <a:gd name="T22" fmla="*/ 161 w 575"/>
              <a:gd name="T23" fmla="*/ 39 h 238"/>
              <a:gd name="T24" fmla="*/ 172 w 575"/>
              <a:gd name="T25" fmla="*/ 39 h 238"/>
              <a:gd name="T26" fmla="*/ 188 w 575"/>
              <a:gd name="T27" fmla="*/ 43 h 238"/>
              <a:gd name="T28" fmla="*/ 200 w 575"/>
              <a:gd name="T29" fmla="*/ 47 h 238"/>
              <a:gd name="T30" fmla="*/ 215 w 575"/>
              <a:gd name="T31" fmla="*/ 51 h 238"/>
              <a:gd name="T32" fmla="*/ 227 w 575"/>
              <a:gd name="T33" fmla="*/ 59 h 238"/>
              <a:gd name="T34" fmla="*/ 239 w 575"/>
              <a:gd name="T35" fmla="*/ 66 h 238"/>
              <a:gd name="T36" fmla="*/ 254 w 575"/>
              <a:gd name="T37" fmla="*/ 78 h 238"/>
              <a:gd name="T38" fmla="*/ 266 w 575"/>
              <a:gd name="T39" fmla="*/ 90 h 238"/>
              <a:gd name="T40" fmla="*/ 282 w 575"/>
              <a:gd name="T41" fmla="*/ 109 h 238"/>
              <a:gd name="T42" fmla="*/ 294 w 575"/>
              <a:gd name="T43" fmla="*/ 129 h 238"/>
              <a:gd name="T44" fmla="*/ 309 w 575"/>
              <a:gd name="T45" fmla="*/ 152 h 238"/>
              <a:gd name="T46" fmla="*/ 321 w 575"/>
              <a:gd name="T47" fmla="*/ 180 h 238"/>
              <a:gd name="T48" fmla="*/ 337 w 575"/>
              <a:gd name="T49" fmla="*/ 203 h 238"/>
              <a:gd name="T50" fmla="*/ 348 w 575"/>
              <a:gd name="T51" fmla="*/ 215 h 238"/>
              <a:gd name="T52" fmla="*/ 364 w 575"/>
              <a:gd name="T53" fmla="*/ 219 h 238"/>
              <a:gd name="T54" fmla="*/ 376 w 575"/>
              <a:gd name="T55" fmla="*/ 211 h 238"/>
              <a:gd name="T56" fmla="*/ 391 w 575"/>
              <a:gd name="T57" fmla="*/ 223 h 238"/>
              <a:gd name="T58" fmla="*/ 403 w 575"/>
              <a:gd name="T59" fmla="*/ 152 h 238"/>
              <a:gd name="T60" fmla="*/ 419 w 575"/>
              <a:gd name="T61" fmla="*/ 105 h 238"/>
              <a:gd name="T62" fmla="*/ 430 w 575"/>
              <a:gd name="T63" fmla="*/ 66 h 238"/>
              <a:gd name="T64" fmla="*/ 446 w 575"/>
              <a:gd name="T65" fmla="*/ 31 h 238"/>
              <a:gd name="T66" fmla="*/ 458 w 575"/>
              <a:gd name="T67" fmla="*/ 12 h 238"/>
              <a:gd name="T68" fmla="*/ 473 w 575"/>
              <a:gd name="T69" fmla="*/ 4 h 238"/>
              <a:gd name="T70" fmla="*/ 485 w 575"/>
              <a:gd name="T71" fmla="*/ 4 h 238"/>
              <a:gd name="T72" fmla="*/ 501 w 575"/>
              <a:gd name="T73" fmla="*/ 0 h 238"/>
              <a:gd name="T74" fmla="*/ 512 w 575"/>
              <a:gd name="T75" fmla="*/ 4 h 238"/>
              <a:gd name="T76" fmla="*/ 528 w 575"/>
              <a:gd name="T77" fmla="*/ 8 h 238"/>
              <a:gd name="T78" fmla="*/ 540 w 575"/>
              <a:gd name="T79" fmla="*/ 16 h 238"/>
              <a:gd name="T80" fmla="*/ 555 w 575"/>
              <a:gd name="T81" fmla="*/ 19 h 238"/>
              <a:gd name="T82" fmla="*/ 567 w 575"/>
              <a:gd name="T83" fmla="*/ 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38">
                <a:moveTo>
                  <a:pt x="0" y="31"/>
                </a:moveTo>
                <a:lnTo>
                  <a:pt x="4" y="31"/>
                </a:lnTo>
                <a:lnTo>
                  <a:pt x="8" y="31"/>
                </a:lnTo>
                <a:lnTo>
                  <a:pt x="12" y="31"/>
                </a:lnTo>
                <a:lnTo>
                  <a:pt x="20" y="31"/>
                </a:lnTo>
                <a:lnTo>
                  <a:pt x="24" y="31"/>
                </a:lnTo>
                <a:lnTo>
                  <a:pt x="28" y="31"/>
                </a:lnTo>
                <a:lnTo>
                  <a:pt x="32" y="31"/>
                </a:lnTo>
                <a:lnTo>
                  <a:pt x="36" y="31"/>
                </a:lnTo>
                <a:lnTo>
                  <a:pt x="39" y="31"/>
                </a:lnTo>
                <a:lnTo>
                  <a:pt x="47" y="31"/>
                </a:lnTo>
                <a:lnTo>
                  <a:pt x="51" y="31"/>
                </a:lnTo>
                <a:lnTo>
                  <a:pt x="55" y="31"/>
                </a:lnTo>
                <a:lnTo>
                  <a:pt x="59" y="31"/>
                </a:lnTo>
                <a:lnTo>
                  <a:pt x="63" y="31"/>
                </a:lnTo>
                <a:lnTo>
                  <a:pt x="67" y="31"/>
                </a:lnTo>
                <a:lnTo>
                  <a:pt x="75" y="31"/>
                </a:lnTo>
                <a:lnTo>
                  <a:pt x="79" y="35"/>
                </a:lnTo>
                <a:lnTo>
                  <a:pt x="82" y="35"/>
                </a:lnTo>
                <a:lnTo>
                  <a:pt x="86" y="35"/>
                </a:lnTo>
                <a:lnTo>
                  <a:pt x="90" y="35"/>
                </a:lnTo>
                <a:lnTo>
                  <a:pt x="94" y="35"/>
                </a:lnTo>
                <a:lnTo>
                  <a:pt x="102" y="35"/>
                </a:lnTo>
                <a:lnTo>
                  <a:pt x="106" y="35"/>
                </a:lnTo>
                <a:lnTo>
                  <a:pt x="110" y="35"/>
                </a:lnTo>
                <a:lnTo>
                  <a:pt x="114" y="35"/>
                </a:lnTo>
                <a:lnTo>
                  <a:pt x="118" y="35"/>
                </a:lnTo>
                <a:lnTo>
                  <a:pt x="122" y="35"/>
                </a:lnTo>
                <a:lnTo>
                  <a:pt x="125" y="35"/>
                </a:lnTo>
                <a:lnTo>
                  <a:pt x="133" y="35"/>
                </a:lnTo>
                <a:lnTo>
                  <a:pt x="137" y="35"/>
                </a:lnTo>
                <a:lnTo>
                  <a:pt x="141" y="35"/>
                </a:lnTo>
                <a:lnTo>
                  <a:pt x="145" y="35"/>
                </a:lnTo>
                <a:lnTo>
                  <a:pt x="149" y="39"/>
                </a:lnTo>
                <a:lnTo>
                  <a:pt x="153" y="39"/>
                </a:lnTo>
                <a:lnTo>
                  <a:pt x="161" y="39"/>
                </a:lnTo>
                <a:lnTo>
                  <a:pt x="165" y="39"/>
                </a:lnTo>
                <a:lnTo>
                  <a:pt x="168" y="39"/>
                </a:lnTo>
                <a:lnTo>
                  <a:pt x="172" y="39"/>
                </a:lnTo>
                <a:lnTo>
                  <a:pt x="176" y="43"/>
                </a:lnTo>
                <a:lnTo>
                  <a:pt x="180" y="43"/>
                </a:lnTo>
                <a:lnTo>
                  <a:pt x="188" y="43"/>
                </a:lnTo>
                <a:lnTo>
                  <a:pt x="192" y="43"/>
                </a:lnTo>
                <a:lnTo>
                  <a:pt x="196" y="47"/>
                </a:lnTo>
                <a:lnTo>
                  <a:pt x="200" y="47"/>
                </a:lnTo>
                <a:lnTo>
                  <a:pt x="204" y="47"/>
                </a:lnTo>
                <a:lnTo>
                  <a:pt x="208" y="51"/>
                </a:lnTo>
                <a:lnTo>
                  <a:pt x="215" y="51"/>
                </a:lnTo>
                <a:lnTo>
                  <a:pt x="219" y="55"/>
                </a:lnTo>
                <a:lnTo>
                  <a:pt x="223" y="55"/>
                </a:lnTo>
                <a:lnTo>
                  <a:pt x="227" y="59"/>
                </a:lnTo>
                <a:lnTo>
                  <a:pt x="231" y="59"/>
                </a:lnTo>
                <a:lnTo>
                  <a:pt x="235" y="62"/>
                </a:lnTo>
                <a:lnTo>
                  <a:pt x="239" y="66"/>
                </a:lnTo>
                <a:lnTo>
                  <a:pt x="247" y="70"/>
                </a:lnTo>
                <a:lnTo>
                  <a:pt x="251" y="74"/>
                </a:lnTo>
                <a:lnTo>
                  <a:pt x="254" y="78"/>
                </a:lnTo>
                <a:lnTo>
                  <a:pt x="258" y="82"/>
                </a:lnTo>
                <a:lnTo>
                  <a:pt x="262" y="86"/>
                </a:lnTo>
                <a:lnTo>
                  <a:pt x="266" y="90"/>
                </a:lnTo>
                <a:lnTo>
                  <a:pt x="274" y="98"/>
                </a:lnTo>
                <a:lnTo>
                  <a:pt x="278" y="102"/>
                </a:lnTo>
                <a:lnTo>
                  <a:pt x="282" y="109"/>
                </a:lnTo>
                <a:lnTo>
                  <a:pt x="286" y="113"/>
                </a:lnTo>
                <a:lnTo>
                  <a:pt x="290" y="121"/>
                </a:lnTo>
                <a:lnTo>
                  <a:pt x="294" y="129"/>
                </a:lnTo>
                <a:lnTo>
                  <a:pt x="301" y="137"/>
                </a:lnTo>
                <a:lnTo>
                  <a:pt x="305" y="145"/>
                </a:lnTo>
                <a:lnTo>
                  <a:pt x="309" y="152"/>
                </a:lnTo>
                <a:lnTo>
                  <a:pt x="313" y="164"/>
                </a:lnTo>
                <a:lnTo>
                  <a:pt x="317" y="172"/>
                </a:lnTo>
                <a:lnTo>
                  <a:pt x="321" y="180"/>
                </a:lnTo>
                <a:lnTo>
                  <a:pt x="329" y="188"/>
                </a:lnTo>
                <a:lnTo>
                  <a:pt x="333" y="195"/>
                </a:lnTo>
                <a:lnTo>
                  <a:pt x="337" y="203"/>
                </a:lnTo>
                <a:lnTo>
                  <a:pt x="340" y="207"/>
                </a:lnTo>
                <a:lnTo>
                  <a:pt x="344" y="211"/>
                </a:lnTo>
                <a:lnTo>
                  <a:pt x="348" y="215"/>
                </a:lnTo>
                <a:lnTo>
                  <a:pt x="352" y="219"/>
                </a:lnTo>
                <a:lnTo>
                  <a:pt x="360" y="219"/>
                </a:lnTo>
                <a:lnTo>
                  <a:pt x="364" y="219"/>
                </a:lnTo>
                <a:lnTo>
                  <a:pt x="368" y="219"/>
                </a:lnTo>
                <a:lnTo>
                  <a:pt x="372" y="215"/>
                </a:lnTo>
                <a:lnTo>
                  <a:pt x="376" y="211"/>
                </a:lnTo>
                <a:lnTo>
                  <a:pt x="380" y="231"/>
                </a:lnTo>
                <a:lnTo>
                  <a:pt x="387" y="238"/>
                </a:lnTo>
                <a:lnTo>
                  <a:pt x="391" y="223"/>
                </a:lnTo>
                <a:lnTo>
                  <a:pt x="395" y="195"/>
                </a:lnTo>
                <a:lnTo>
                  <a:pt x="399" y="168"/>
                </a:lnTo>
                <a:lnTo>
                  <a:pt x="403" y="152"/>
                </a:lnTo>
                <a:lnTo>
                  <a:pt x="407" y="137"/>
                </a:lnTo>
                <a:lnTo>
                  <a:pt x="415" y="121"/>
                </a:lnTo>
                <a:lnTo>
                  <a:pt x="419" y="105"/>
                </a:lnTo>
                <a:lnTo>
                  <a:pt x="422" y="94"/>
                </a:lnTo>
                <a:lnTo>
                  <a:pt x="426" y="82"/>
                </a:lnTo>
                <a:lnTo>
                  <a:pt x="430" y="66"/>
                </a:lnTo>
                <a:lnTo>
                  <a:pt x="434" y="51"/>
                </a:lnTo>
                <a:lnTo>
                  <a:pt x="442" y="39"/>
                </a:lnTo>
                <a:lnTo>
                  <a:pt x="446" y="31"/>
                </a:lnTo>
                <a:lnTo>
                  <a:pt x="450" y="27"/>
                </a:lnTo>
                <a:lnTo>
                  <a:pt x="454" y="19"/>
                </a:lnTo>
                <a:lnTo>
                  <a:pt x="458" y="12"/>
                </a:lnTo>
                <a:lnTo>
                  <a:pt x="462" y="8"/>
                </a:lnTo>
                <a:lnTo>
                  <a:pt x="465" y="4"/>
                </a:lnTo>
                <a:lnTo>
                  <a:pt x="473" y="4"/>
                </a:lnTo>
                <a:lnTo>
                  <a:pt x="477" y="4"/>
                </a:lnTo>
                <a:lnTo>
                  <a:pt x="481" y="4"/>
                </a:lnTo>
                <a:lnTo>
                  <a:pt x="485" y="4"/>
                </a:lnTo>
                <a:lnTo>
                  <a:pt x="489" y="0"/>
                </a:lnTo>
                <a:lnTo>
                  <a:pt x="493" y="0"/>
                </a:lnTo>
                <a:lnTo>
                  <a:pt x="501" y="0"/>
                </a:lnTo>
                <a:lnTo>
                  <a:pt x="505" y="4"/>
                </a:lnTo>
                <a:lnTo>
                  <a:pt x="508" y="4"/>
                </a:lnTo>
                <a:lnTo>
                  <a:pt x="512" y="4"/>
                </a:lnTo>
                <a:lnTo>
                  <a:pt x="516" y="8"/>
                </a:lnTo>
                <a:lnTo>
                  <a:pt x="520" y="8"/>
                </a:lnTo>
                <a:lnTo>
                  <a:pt x="528" y="8"/>
                </a:lnTo>
                <a:lnTo>
                  <a:pt x="532" y="12"/>
                </a:lnTo>
                <a:lnTo>
                  <a:pt x="536" y="12"/>
                </a:lnTo>
                <a:lnTo>
                  <a:pt x="540" y="16"/>
                </a:lnTo>
                <a:lnTo>
                  <a:pt x="544" y="16"/>
                </a:lnTo>
                <a:lnTo>
                  <a:pt x="548" y="16"/>
                </a:lnTo>
                <a:lnTo>
                  <a:pt x="555" y="19"/>
                </a:lnTo>
                <a:lnTo>
                  <a:pt x="559" y="19"/>
                </a:lnTo>
                <a:lnTo>
                  <a:pt x="563" y="19"/>
                </a:lnTo>
                <a:lnTo>
                  <a:pt x="567" y="19"/>
                </a:lnTo>
                <a:lnTo>
                  <a:pt x="571" y="23"/>
                </a:lnTo>
                <a:lnTo>
                  <a:pt x="575" y="23"/>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9" name="Freeform 228"/>
          <p:cNvSpPr>
            <a:spLocks/>
          </p:cNvSpPr>
          <p:nvPr/>
        </p:nvSpPr>
        <p:spPr bwMode="auto">
          <a:xfrm>
            <a:off x="5024438" y="5591175"/>
            <a:ext cx="917575" cy="266700"/>
          </a:xfrm>
          <a:custGeom>
            <a:avLst/>
            <a:gdLst>
              <a:gd name="T0" fmla="*/ 12 w 578"/>
              <a:gd name="T1" fmla="*/ 0 h 168"/>
              <a:gd name="T2" fmla="*/ 23 w 578"/>
              <a:gd name="T3" fmla="*/ 0 h 168"/>
              <a:gd name="T4" fmla="*/ 39 w 578"/>
              <a:gd name="T5" fmla="*/ 8 h 168"/>
              <a:gd name="T6" fmla="*/ 51 w 578"/>
              <a:gd name="T7" fmla="*/ 12 h 168"/>
              <a:gd name="T8" fmla="*/ 66 w 578"/>
              <a:gd name="T9" fmla="*/ 16 h 168"/>
              <a:gd name="T10" fmla="*/ 78 w 578"/>
              <a:gd name="T11" fmla="*/ 16 h 168"/>
              <a:gd name="T12" fmla="*/ 94 w 578"/>
              <a:gd name="T13" fmla="*/ 16 h 168"/>
              <a:gd name="T14" fmla="*/ 105 w 578"/>
              <a:gd name="T15" fmla="*/ 16 h 168"/>
              <a:gd name="T16" fmla="*/ 121 w 578"/>
              <a:gd name="T17" fmla="*/ 16 h 168"/>
              <a:gd name="T18" fmla="*/ 133 w 578"/>
              <a:gd name="T19" fmla="*/ 16 h 168"/>
              <a:gd name="T20" fmla="*/ 145 w 578"/>
              <a:gd name="T21" fmla="*/ 16 h 168"/>
              <a:gd name="T22" fmla="*/ 160 w 578"/>
              <a:gd name="T23" fmla="*/ 16 h 168"/>
              <a:gd name="T24" fmla="*/ 172 w 578"/>
              <a:gd name="T25" fmla="*/ 16 h 168"/>
              <a:gd name="T26" fmla="*/ 188 w 578"/>
              <a:gd name="T27" fmla="*/ 16 h 168"/>
              <a:gd name="T28" fmla="*/ 199 w 578"/>
              <a:gd name="T29" fmla="*/ 16 h 168"/>
              <a:gd name="T30" fmla="*/ 215 w 578"/>
              <a:gd name="T31" fmla="*/ 20 h 168"/>
              <a:gd name="T32" fmla="*/ 227 w 578"/>
              <a:gd name="T33" fmla="*/ 20 h 168"/>
              <a:gd name="T34" fmla="*/ 242 w 578"/>
              <a:gd name="T35" fmla="*/ 20 h 168"/>
              <a:gd name="T36" fmla="*/ 254 w 578"/>
              <a:gd name="T37" fmla="*/ 24 h 168"/>
              <a:gd name="T38" fmla="*/ 270 w 578"/>
              <a:gd name="T39" fmla="*/ 28 h 168"/>
              <a:gd name="T40" fmla="*/ 281 w 578"/>
              <a:gd name="T41" fmla="*/ 32 h 168"/>
              <a:gd name="T42" fmla="*/ 297 w 578"/>
              <a:gd name="T43" fmla="*/ 36 h 168"/>
              <a:gd name="T44" fmla="*/ 309 w 578"/>
              <a:gd name="T45" fmla="*/ 43 h 168"/>
              <a:gd name="T46" fmla="*/ 324 w 578"/>
              <a:gd name="T47" fmla="*/ 51 h 168"/>
              <a:gd name="T48" fmla="*/ 336 w 578"/>
              <a:gd name="T49" fmla="*/ 59 h 168"/>
              <a:gd name="T50" fmla="*/ 352 w 578"/>
              <a:gd name="T51" fmla="*/ 71 h 168"/>
              <a:gd name="T52" fmla="*/ 363 w 578"/>
              <a:gd name="T53" fmla="*/ 82 h 168"/>
              <a:gd name="T54" fmla="*/ 379 w 578"/>
              <a:gd name="T55" fmla="*/ 98 h 168"/>
              <a:gd name="T56" fmla="*/ 391 w 578"/>
              <a:gd name="T57" fmla="*/ 118 h 168"/>
              <a:gd name="T58" fmla="*/ 406 w 578"/>
              <a:gd name="T59" fmla="*/ 137 h 168"/>
              <a:gd name="T60" fmla="*/ 418 w 578"/>
              <a:gd name="T61" fmla="*/ 153 h 168"/>
              <a:gd name="T62" fmla="*/ 434 w 578"/>
              <a:gd name="T63" fmla="*/ 165 h 168"/>
              <a:gd name="T64" fmla="*/ 446 w 578"/>
              <a:gd name="T65" fmla="*/ 168 h 168"/>
              <a:gd name="T66" fmla="*/ 461 w 578"/>
              <a:gd name="T67" fmla="*/ 161 h 168"/>
              <a:gd name="T68" fmla="*/ 473 w 578"/>
              <a:gd name="T69" fmla="*/ 145 h 168"/>
              <a:gd name="T70" fmla="*/ 485 w 578"/>
              <a:gd name="T71" fmla="*/ 122 h 168"/>
              <a:gd name="T72" fmla="*/ 500 w 578"/>
              <a:gd name="T73" fmla="*/ 98 h 168"/>
              <a:gd name="T74" fmla="*/ 512 w 578"/>
              <a:gd name="T75" fmla="*/ 79 h 168"/>
              <a:gd name="T76" fmla="*/ 528 w 578"/>
              <a:gd name="T77" fmla="*/ 59 h 168"/>
              <a:gd name="T78" fmla="*/ 539 w 578"/>
              <a:gd name="T79" fmla="*/ 43 h 168"/>
              <a:gd name="T80" fmla="*/ 555 w 578"/>
              <a:gd name="T81" fmla="*/ 32 h 168"/>
              <a:gd name="T82" fmla="*/ 567 w 578"/>
              <a:gd name="T83"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68">
                <a:moveTo>
                  <a:pt x="0" y="0"/>
                </a:moveTo>
                <a:lnTo>
                  <a:pt x="8" y="0"/>
                </a:lnTo>
                <a:lnTo>
                  <a:pt x="12" y="0"/>
                </a:lnTo>
                <a:lnTo>
                  <a:pt x="16" y="0"/>
                </a:lnTo>
                <a:lnTo>
                  <a:pt x="19" y="0"/>
                </a:lnTo>
                <a:lnTo>
                  <a:pt x="23" y="0"/>
                </a:lnTo>
                <a:lnTo>
                  <a:pt x="27" y="4"/>
                </a:lnTo>
                <a:lnTo>
                  <a:pt x="31" y="8"/>
                </a:lnTo>
                <a:lnTo>
                  <a:pt x="39" y="8"/>
                </a:lnTo>
                <a:lnTo>
                  <a:pt x="43" y="8"/>
                </a:lnTo>
                <a:lnTo>
                  <a:pt x="47" y="12"/>
                </a:lnTo>
                <a:lnTo>
                  <a:pt x="51" y="12"/>
                </a:lnTo>
                <a:lnTo>
                  <a:pt x="55" y="12"/>
                </a:lnTo>
                <a:lnTo>
                  <a:pt x="59" y="12"/>
                </a:lnTo>
                <a:lnTo>
                  <a:pt x="66" y="16"/>
                </a:lnTo>
                <a:lnTo>
                  <a:pt x="70" y="16"/>
                </a:lnTo>
                <a:lnTo>
                  <a:pt x="74" y="16"/>
                </a:lnTo>
                <a:lnTo>
                  <a:pt x="78" y="16"/>
                </a:lnTo>
                <a:lnTo>
                  <a:pt x="82" y="16"/>
                </a:lnTo>
                <a:lnTo>
                  <a:pt x="86" y="16"/>
                </a:lnTo>
                <a:lnTo>
                  <a:pt x="94" y="16"/>
                </a:lnTo>
                <a:lnTo>
                  <a:pt x="98" y="16"/>
                </a:lnTo>
                <a:lnTo>
                  <a:pt x="102" y="16"/>
                </a:lnTo>
                <a:lnTo>
                  <a:pt x="105" y="16"/>
                </a:lnTo>
                <a:lnTo>
                  <a:pt x="109" y="16"/>
                </a:lnTo>
                <a:lnTo>
                  <a:pt x="113" y="16"/>
                </a:lnTo>
                <a:lnTo>
                  <a:pt x="121" y="16"/>
                </a:lnTo>
                <a:lnTo>
                  <a:pt x="125" y="16"/>
                </a:lnTo>
                <a:lnTo>
                  <a:pt x="129" y="16"/>
                </a:lnTo>
                <a:lnTo>
                  <a:pt x="133" y="16"/>
                </a:lnTo>
                <a:lnTo>
                  <a:pt x="137" y="16"/>
                </a:lnTo>
                <a:lnTo>
                  <a:pt x="141" y="16"/>
                </a:lnTo>
                <a:lnTo>
                  <a:pt x="145" y="16"/>
                </a:lnTo>
                <a:lnTo>
                  <a:pt x="152" y="16"/>
                </a:lnTo>
                <a:lnTo>
                  <a:pt x="156" y="16"/>
                </a:lnTo>
                <a:lnTo>
                  <a:pt x="160" y="16"/>
                </a:lnTo>
                <a:lnTo>
                  <a:pt x="164" y="16"/>
                </a:lnTo>
                <a:lnTo>
                  <a:pt x="168" y="16"/>
                </a:lnTo>
                <a:lnTo>
                  <a:pt x="172" y="16"/>
                </a:lnTo>
                <a:lnTo>
                  <a:pt x="180" y="16"/>
                </a:lnTo>
                <a:lnTo>
                  <a:pt x="184" y="16"/>
                </a:lnTo>
                <a:lnTo>
                  <a:pt x="188" y="16"/>
                </a:lnTo>
                <a:lnTo>
                  <a:pt x="191" y="16"/>
                </a:lnTo>
                <a:lnTo>
                  <a:pt x="195" y="16"/>
                </a:lnTo>
                <a:lnTo>
                  <a:pt x="199" y="16"/>
                </a:lnTo>
                <a:lnTo>
                  <a:pt x="207" y="16"/>
                </a:lnTo>
                <a:lnTo>
                  <a:pt x="211" y="16"/>
                </a:lnTo>
                <a:lnTo>
                  <a:pt x="215" y="20"/>
                </a:lnTo>
                <a:lnTo>
                  <a:pt x="219" y="20"/>
                </a:lnTo>
                <a:lnTo>
                  <a:pt x="223" y="20"/>
                </a:lnTo>
                <a:lnTo>
                  <a:pt x="227" y="20"/>
                </a:lnTo>
                <a:lnTo>
                  <a:pt x="234" y="20"/>
                </a:lnTo>
                <a:lnTo>
                  <a:pt x="238" y="20"/>
                </a:lnTo>
                <a:lnTo>
                  <a:pt x="242" y="20"/>
                </a:lnTo>
                <a:lnTo>
                  <a:pt x="246" y="24"/>
                </a:lnTo>
                <a:lnTo>
                  <a:pt x="250" y="24"/>
                </a:lnTo>
                <a:lnTo>
                  <a:pt x="254" y="24"/>
                </a:lnTo>
                <a:lnTo>
                  <a:pt x="258" y="24"/>
                </a:lnTo>
                <a:lnTo>
                  <a:pt x="266" y="28"/>
                </a:lnTo>
                <a:lnTo>
                  <a:pt x="270" y="28"/>
                </a:lnTo>
                <a:lnTo>
                  <a:pt x="274" y="28"/>
                </a:lnTo>
                <a:lnTo>
                  <a:pt x="277" y="28"/>
                </a:lnTo>
                <a:lnTo>
                  <a:pt x="281" y="32"/>
                </a:lnTo>
                <a:lnTo>
                  <a:pt x="285" y="32"/>
                </a:lnTo>
                <a:lnTo>
                  <a:pt x="293" y="36"/>
                </a:lnTo>
                <a:lnTo>
                  <a:pt x="297" y="36"/>
                </a:lnTo>
                <a:lnTo>
                  <a:pt x="301" y="39"/>
                </a:lnTo>
                <a:lnTo>
                  <a:pt x="305" y="39"/>
                </a:lnTo>
                <a:lnTo>
                  <a:pt x="309" y="43"/>
                </a:lnTo>
                <a:lnTo>
                  <a:pt x="313" y="43"/>
                </a:lnTo>
                <a:lnTo>
                  <a:pt x="320" y="47"/>
                </a:lnTo>
                <a:lnTo>
                  <a:pt x="324" y="51"/>
                </a:lnTo>
                <a:lnTo>
                  <a:pt x="328" y="51"/>
                </a:lnTo>
                <a:lnTo>
                  <a:pt x="332" y="55"/>
                </a:lnTo>
                <a:lnTo>
                  <a:pt x="336" y="59"/>
                </a:lnTo>
                <a:lnTo>
                  <a:pt x="340" y="63"/>
                </a:lnTo>
                <a:lnTo>
                  <a:pt x="348" y="67"/>
                </a:lnTo>
                <a:lnTo>
                  <a:pt x="352" y="71"/>
                </a:lnTo>
                <a:lnTo>
                  <a:pt x="356" y="75"/>
                </a:lnTo>
                <a:lnTo>
                  <a:pt x="360" y="79"/>
                </a:lnTo>
                <a:lnTo>
                  <a:pt x="363" y="82"/>
                </a:lnTo>
                <a:lnTo>
                  <a:pt x="367" y="90"/>
                </a:lnTo>
                <a:lnTo>
                  <a:pt x="371" y="94"/>
                </a:lnTo>
                <a:lnTo>
                  <a:pt x="379" y="98"/>
                </a:lnTo>
                <a:lnTo>
                  <a:pt x="383" y="106"/>
                </a:lnTo>
                <a:lnTo>
                  <a:pt x="387" y="110"/>
                </a:lnTo>
                <a:lnTo>
                  <a:pt x="391" y="118"/>
                </a:lnTo>
                <a:lnTo>
                  <a:pt x="395" y="125"/>
                </a:lnTo>
                <a:lnTo>
                  <a:pt x="399" y="129"/>
                </a:lnTo>
                <a:lnTo>
                  <a:pt x="406" y="137"/>
                </a:lnTo>
                <a:lnTo>
                  <a:pt x="410" y="141"/>
                </a:lnTo>
                <a:lnTo>
                  <a:pt x="414" y="145"/>
                </a:lnTo>
                <a:lnTo>
                  <a:pt x="418" y="153"/>
                </a:lnTo>
                <a:lnTo>
                  <a:pt x="422" y="157"/>
                </a:lnTo>
                <a:lnTo>
                  <a:pt x="426" y="161"/>
                </a:lnTo>
                <a:lnTo>
                  <a:pt x="434" y="165"/>
                </a:lnTo>
                <a:lnTo>
                  <a:pt x="438" y="165"/>
                </a:lnTo>
                <a:lnTo>
                  <a:pt x="442" y="168"/>
                </a:lnTo>
                <a:lnTo>
                  <a:pt x="446" y="168"/>
                </a:lnTo>
                <a:lnTo>
                  <a:pt x="449" y="165"/>
                </a:lnTo>
                <a:lnTo>
                  <a:pt x="453" y="165"/>
                </a:lnTo>
                <a:lnTo>
                  <a:pt x="461" y="161"/>
                </a:lnTo>
                <a:lnTo>
                  <a:pt x="465" y="157"/>
                </a:lnTo>
                <a:lnTo>
                  <a:pt x="469" y="149"/>
                </a:lnTo>
                <a:lnTo>
                  <a:pt x="473" y="145"/>
                </a:lnTo>
                <a:lnTo>
                  <a:pt x="477" y="137"/>
                </a:lnTo>
                <a:lnTo>
                  <a:pt x="481" y="129"/>
                </a:lnTo>
                <a:lnTo>
                  <a:pt x="485" y="122"/>
                </a:lnTo>
                <a:lnTo>
                  <a:pt x="492" y="114"/>
                </a:lnTo>
                <a:lnTo>
                  <a:pt x="496" y="106"/>
                </a:lnTo>
                <a:lnTo>
                  <a:pt x="500" y="98"/>
                </a:lnTo>
                <a:lnTo>
                  <a:pt x="504" y="90"/>
                </a:lnTo>
                <a:lnTo>
                  <a:pt x="508" y="82"/>
                </a:lnTo>
                <a:lnTo>
                  <a:pt x="512" y="79"/>
                </a:lnTo>
                <a:lnTo>
                  <a:pt x="520" y="71"/>
                </a:lnTo>
                <a:lnTo>
                  <a:pt x="524" y="63"/>
                </a:lnTo>
                <a:lnTo>
                  <a:pt x="528" y="59"/>
                </a:lnTo>
                <a:lnTo>
                  <a:pt x="532" y="51"/>
                </a:lnTo>
                <a:lnTo>
                  <a:pt x="535" y="47"/>
                </a:lnTo>
                <a:lnTo>
                  <a:pt x="539" y="43"/>
                </a:lnTo>
                <a:lnTo>
                  <a:pt x="547" y="39"/>
                </a:lnTo>
                <a:lnTo>
                  <a:pt x="551" y="36"/>
                </a:lnTo>
                <a:lnTo>
                  <a:pt x="555" y="32"/>
                </a:lnTo>
                <a:lnTo>
                  <a:pt x="559" y="28"/>
                </a:lnTo>
                <a:lnTo>
                  <a:pt x="563" y="28"/>
                </a:lnTo>
                <a:lnTo>
                  <a:pt x="567" y="24"/>
                </a:lnTo>
                <a:lnTo>
                  <a:pt x="575" y="24"/>
                </a:lnTo>
                <a:lnTo>
                  <a:pt x="578" y="2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0" name="Freeform 229"/>
          <p:cNvSpPr>
            <a:spLocks/>
          </p:cNvSpPr>
          <p:nvPr/>
        </p:nvSpPr>
        <p:spPr bwMode="auto">
          <a:xfrm>
            <a:off x="5942013" y="5603875"/>
            <a:ext cx="912813" cy="211138"/>
          </a:xfrm>
          <a:custGeom>
            <a:avLst/>
            <a:gdLst>
              <a:gd name="T0" fmla="*/ 8 w 575"/>
              <a:gd name="T1" fmla="*/ 12 h 133"/>
              <a:gd name="T2" fmla="*/ 20 w 575"/>
              <a:gd name="T3" fmla="*/ 12 h 133"/>
              <a:gd name="T4" fmla="*/ 36 w 575"/>
              <a:gd name="T5" fmla="*/ 12 h 133"/>
              <a:gd name="T6" fmla="*/ 47 w 575"/>
              <a:gd name="T7" fmla="*/ 12 h 133"/>
              <a:gd name="T8" fmla="*/ 63 w 575"/>
              <a:gd name="T9" fmla="*/ 16 h 133"/>
              <a:gd name="T10" fmla="*/ 75 w 575"/>
              <a:gd name="T11" fmla="*/ 20 h 133"/>
              <a:gd name="T12" fmla="*/ 90 w 575"/>
              <a:gd name="T13" fmla="*/ 20 h 133"/>
              <a:gd name="T14" fmla="*/ 102 w 575"/>
              <a:gd name="T15" fmla="*/ 20 h 133"/>
              <a:gd name="T16" fmla="*/ 118 w 575"/>
              <a:gd name="T17" fmla="*/ 20 h 133"/>
              <a:gd name="T18" fmla="*/ 129 w 575"/>
              <a:gd name="T19" fmla="*/ 24 h 133"/>
              <a:gd name="T20" fmla="*/ 145 w 575"/>
              <a:gd name="T21" fmla="*/ 24 h 133"/>
              <a:gd name="T22" fmla="*/ 157 w 575"/>
              <a:gd name="T23" fmla="*/ 28 h 133"/>
              <a:gd name="T24" fmla="*/ 172 w 575"/>
              <a:gd name="T25" fmla="*/ 31 h 133"/>
              <a:gd name="T26" fmla="*/ 184 w 575"/>
              <a:gd name="T27" fmla="*/ 35 h 133"/>
              <a:gd name="T28" fmla="*/ 200 w 575"/>
              <a:gd name="T29" fmla="*/ 43 h 133"/>
              <a:gd name="T30" fmla="*/ 211 w 575"/>
              <a:gd name="T31" fmla="*/ 51 h 133"/>
              <a:gd name="T32" fmla="*/ 227 w 575"/>
              <a:gd name="T33" fmla="*/ 59 h 133"/>
              <a:gd name="T34" fmla="*/ 239 w 575"/>
              <a:gd name="T35" fmla="*/ 67 h 133"/>
              <a:gd name="T36" fmla="*/ 254 w 575"/>
              <a:gd name="T37" fmla="*/ 78 h 133"/>
              <a:gd name="T38" fmla="*/ 266 w 575"/>
              <a:gd name="T39" fmla="*/ 90 h 133"/>
              <a:gd name="T40" fmla="*/ 282 w 575"/>
              <a:gd name="T41" fmla="*/ 102 h 133"/>
              <a:gd name="T42" fmla="*/ 294 w 575"/>
              <a:gd name="T43" fmla="*/ 110 h 133"/>
              <a:gd name="T44" fmla="*/ 309 w 575"/>
              <a:gd name="T45" fmla="*/ 117 h 133"/>
              <a:gd name="T46" fmla="*/ 321 w 575"/>
              <a:gd name="T47" fmla="*/ 125 h 133"/>
              <a:gd name="T48" fmla="*/ 337 w 575"/>
              <a:gd name="T49" fmla="*/ 129 h 133"/>
              <a:gd name="T50" fmla="*/ 348 w 575"/>
              <a:gd name="T51" fmla="*/ 121 h 133"/>
              <a:gd name="T52" fmla="*/ 360 w 575"/>
              <a:gd name="T53" fmla="*/ 94 h 133"/>
              <a:gd name="T54" fmla="*/ 376 w 575"/>
              <a:gd name="T55" fmla="*/ 71 h 133"/>
              <a:gd name="T56" fmla="*/ 387 w 575"/>
              <a:gd name="T57" fmla="*/ 55 h 133"/>
              <a:gd name="T58" fmla="*/ 403 w 575"/>
              <a:gd name="T59" fmla="*/ 35 h 133"/>
              <a:gd name="T60" fmla="*/ 415 w 575"/>
              <a:gd name="T61" fmla="*/ 24 h 133"/>
              <a:gd name="T62" fmla="*/ 430 w 575"/>
              <a:gd name="T63" fmla="*/ 16 h 133"/>
              <a:gd name="T64" fmla="*/ 442 w 575"/>
              <a:gd name="T65" fmla="*/ 8 h 133"/>
              <a:gd name="T66" fmla="*/ 458 w 575"/>
              <a:gd name="T67" fmla="*/ 8 h 133"/>
              <a:gd name="T68" fmla="*/ 469 w 575"/>
              <a:gd name="T69" fmla="*/ 12 h 133"/>
              <a:gd name="T70" fmla="*/ 485 w 575"/>
              <a:gd name="T71" fmla="*/ 4 h 133"/>
              <a:gd name="T72" fmla="*/ 497 w 575"/>
              <a:gd name="T73" fmla="*/ 0 h 133"/>
              <a:gd name="T74" fmla="*/ 512 w 575"/>
              <a:gd name="T75" fmla="*/ 0 h 133"/>
              <a:gd name="T76" fmla="*/ 524 w 575"/>
              <a:gd name="T77" fmla="*/ 0 h 133"/>
              <a:gd name="T78" fmla="*/ 540 w 575"/>
              <a:gd name="T79" fmla="*/ 0 h 133"/>
              <a:gd name="T80" fmla="*/ 552 w 575"/>
              <a:gd name="T81" fmla="*/ 4 h 133"/>
              <a:gd name="T82" fmla="*/ 567 w 575"/>
              <a:gd name="T83" fmla="*/ 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33">
                <a:moveTo>
                  <a:pt x="0" y="12"/>
                </a:moveTo>
                <a:lnTo>
                  <a:pt x="4" y="12"/>
                </a:lnTo>
                <a:lnTo>
                  <a:pt x="8" y="12"/>
                </a:lnTo>
                <a:lnTo>
                  <a:pt x="12" y="12"/>
                </a:lnTo>
                <a:lnTo>
                  <a:pt x="16" y="12"/>
                </a:lnTo>
                <a:lnTo>
                  <a:pt x="20" y="12"/>
                </a:lnTo>
                <a:lnTo>
                  <a:pt x="28" y="12"/>
                </a:lnTo>
                <a:lnTo>
                  <a:pt x="32" y="12"/>
                </a:lnTo>
                <a:lnTo>
                  <a:pt x="36" y="12"/>
                </a:lnTo>
                <a:lnTo>
                  <a:pt x="40" y="12"/>
                </a:lnTo>
                <a:lnTo>
                  <a:pt x="43" y="12"/>
                </a:lnTo>
                <a:lnTo>
                  <a:pt x="47" y="12"/>
                </a:lnTo>
                <a:lnTo>
                  <a:pt x="55" y="12"/>
                </a:lnTo>
                <a:lnTo>
                  <a:pt x="59" y="16"/>
                </a:lnTo>
                <a:lnTo>
                  <a:pt x="63" y="16"/>
                </a:lnTo>
                <a:lnTo>
                  <a:pt x="67" y="16"/>
                </a:lnTo>
                <a:lnTo>
                  <a:pt x="71" y="16"/>
                </a:lnTo>
                <a:lnTo>
                  <a:pt x="75" y="20"/>
                </a:lnTo>
                <a:lnTo>
                  <a:pt x="83" y="20"/>
                </a:lnTo>
                <a:lnTo>
                  <a:pt x="86" y="20"/>
                </a:lnTo>
                <a:lnTo>
                  <a:pt x="90" y="20"/>
                </a:lnTo>
                <a:lnTo>
                  <a:pt x="94" y="20"/>
                </a:lnTo>
                <a:lnTo>
                  <a:pt x="98" y="20"/>
                </a:lnTo>
                <a:lnTo>
                  <a:pt x="102" y="20"/>
                </a:lnTo>
                <a:lnTo>
                  <a:pt x="110" y="20"/>
                </a:lnTo>
                <a:lnTo>
                  <a:pt x="114" y="20"/>
                </a:lnTo>
                <a:lnTo>
                  <a:pt x="118" y="20"/>
                </a:lnTo>
                <a:lnTo>
                  <a:pt x="122" y="20"/>
                </a:lnTo>
                <a:lnTo>
                  <a:pt x="126" y="20"/>
                </a:lnTo>
                <a:lnTo>
                  <a:pt x="129" y="24"/>
                </a:lnTo>
                <a:lnTo>
                  <a:pt x="133" y="24"/>
                </a:lnTo>
                <a:lnTo>
                  <a:pt x="141" y="24"/>
                </a:lnTo>
                <a:lnTo>
                  <a:pt x="145" y="24"/>
                </a:lnTo>
                <a:lnTo>
                  <a:pt x="149" y="28"/>
                </a:lnTo>
                <a:lnTo>
                  <a:pt x="153" y="28"/>
                </a:lnTo>
                <a:lnTo>
                  <a:pt x="157" y="28"/>
                </a:lnTo>
                <a:lnTo>
                  <a:pt x="161" y="28"/>
                </a:lnTo>
                <a:lnTo>
                  <a:pt x="168" y="31"/>
                </a:lnTo>
                <a:lnTo>
                  <a:pt x="172" y="31"/>
                </a:lnTo>
                <a:lnTo>
                  <a:pt x="176" y="35"/>
                </a:lnTo>
                <a:lnTo>
                  <a:pt x="180" y="35"/>
                </a:lnTo>
                <a:lnTo>
                  <a:pt x="184" y="35"/>
                </a:lnTo>
                <a:lnTo>
                  <a:pt x="188" y="39"/>
                </a:lnTo>
                <a:lnTo>
                  <a:pt x="196" y="39"/>
                </a:lnTo>
                <a:lnTo>
                  <a:pt x="200" y="43"/>
                </a:lnTo>
                <a:lnTo>
                  <a:pt x="204" y="43"/>
                </a:lnTo>
                <a:lnTo>
                  <a:pt x="208" y="47"/>
                </a:lnTo>
                <a:lnTo>
                  <a:pt x="211" y="51"/>
                </a:lnTo>
                <a:lnTo>
                  <a:pt x="215" y="51"/>
                </a:lnTo>
                <a:lnTo>
                  <a:pt x="223" y="55"/>
                </a:lnTo>
                <a:lnTo>
                  <a:pt x="227" y="59"/>
                </a:lnTo>
                <a:lnTo>
                  <a:pt x="231" y="63"/>
                </a:lnTo>
                <a:lnTo>
                  <a:pt x="235" y="63"/>
                </a:lnTo>
                <a:lnTo>
                  <a:pt x="239" y="67"/>
                </a:lnTo>
                <a:lnTo>
                  <a:pt x="243" y="71"/>
                </a:lnTo>
                <a:lnTo>
                  <a:pt x="247" y="74"/>
                </a:lnTo>
                <a:lnTo>
                  <a:pt x="254" y="78"/>
                </a:lnTo>
                <a:lnTo>
                  <a:pt x="258" y="82"/>
                </a:lnTo>
                <a:lnTo>
                  <a:pt x="262" y="86"/>
                </a:lnTo>
                <a:lnTo>
                  <a:pt x="266" y="90"/>
                </a:lnTo>
                <a:lnTo>
                  <a:pt x="270" y="94"/>
                </a:lnTo>
                <a:lnTo>
                  <a:pt x="274" y="98"/>
                </a:lnTo>
                <a:lnTo>
                  <a:pt x="282" y="102"/>
                </a:lnTo>
                <a:lnTo>
                  <a:pt x="286" y="106"/>
                </a:lnTo>
                <a:lnTo>
                  <a:pt x="290" y="110"/>
                </a:lnTo>
                <a:lnTo>
                  <a:pt x="294" y="110"/>
                </a:lnTo>
                <a:lnTo>
                  <a:pt x="297" y="114"/>
                </a:lnTo>
                <a:lnTo>
                  <a:pt x="301" y="117"/>
                </a:lnTo>
                <a:lnTo>
                  <a:pt x="309" y="117"/>
                </a:lnTo>
                <a:lnTo>
                  <a:pt x="313" y="121"/>
                </a:lnTo>
                <a:lnTo>
                  <a:pt x="317" y="121"/>
                </a:lnTo>
                <a:lnTo>
                  <a:pt x="321" y="125"/>
                </a:lnTo>
                <a:lnTo>
                  <a:pt x="325" y="125"/>
                </a:lnTo>
                <a:lnTo>
                  <a:pt x="329" y="125"/>
                </a:lnTo>
                <a:lnTo>
                  <a:pt x="337" y="129"/>
                </a:lnTo>
                <a:lnTo>
                  <a:pt x="340" y="133"/>
                </a:lnTo>
                <a:lnTo>
                  <a:pt x="344" y="133"/>
                </a:lnTo>
                <a:lnTo>
                  <a:pt x="348" y="121"/>
                </a:lnTo>
                <a:lnTo>
                  <a:pt x="352" y="106"/>
                </a:lnTo>
                <a:lnTo>
                  <a:pt x="356" y="98"/>
                </a:lnTo>
                <a:lnTo>
                  <a:pt x="360" y="94"/>
                </a:lnTo>
                <a:lnTo>
                  <a:pt x="368" y="86"/>
                </a:lnTo>
                <a:lnTo>
                  <a:pt x="372" y="78"/>
                </a:lnTo>
                <a:lnTo>
                  <a:pt x="376" y="71"/>
                </a:lnTo>
                <a:lnTo>
                  <a:pt x="380" y="67"/>
                </a:lnTo>
                <a:lnTo>
                  <a:pt x="383" y="63"/>
                </a:lnTo>
                <a:lnTo>
                  <a:pt x="387" y="55"/>
                </a:lnTo>
                <a:lnTo>
                  <a:pt x="395" y="47"/>
                </a:lnTo>
                <a:lnTo>
                  <a:pt x="399" y="39"/>
                </a:lnTo>
                <a:lnTo>
                  <a:pt x="403" y="35"/>
                </a:lnTo>
                <a:lnTo>
                  <a:pt x="407" y="31"/>
                </a:lnTo>
                <a:lnTo>
                  <a:pt x="411" y="28"/>
                </a:lnTo>
                <a:lnTo>
                  <a:pt x="415" y="24"/>
                </a:lnTo>
                <a:lnTo>
                  <a:pt x="423" y="20"/>
                </a:lnTo>
                <a:lnTo>
                  <a:pt x="426" y="16"/>
                </a:lnTo>
                <a:lnTo>
                  <a:pt x="430" y="16"/>
                </a:lnTo>
                <a:lnTo>
                  <a:pt x="434" y="12"/>
                </a:lnTo>
                <a:lnTo>
                  <a:pt x="438" y="12"/>
                </a:lnTo>
                <a:lnTo>
                  <a:pt x="442" y="8"/>
                </a:lnTo>
                <a:lnTo>
                  <a:pt x="450" y="8"/>
                </a:lnTo>
                <a:lnTo>
                  <a:pt x="454" y="8"/>
                </a:lnTo>
                <a:lnTo>
                  <a:pt x="458" y="8"/>
                </a:lnTo>
                <a:lnTo>
                  <a:pt x="462" y="8"/>
                </a:lnTo>
                <a:lnTo>
                  <a:pt x="466" y="12"/>
                </a:lnTo>
                <a:lnTo>
                  <a:pt x="469" y="12"/>
                </a:lnTo>
                <a:lnTo>
                  <a:pt x="473" y="8"/>
                </a:lnTo>
                <a:lnTo>
                  <a:pt x="481" y="4"/>
                </a:lnTo>
                <a:lnTo>
                  <a:pt x="485" y="4"/>
                </a:lnTo>
                <a:lnTo>
                  <a:pt x="489" y="4"/>
                </a:lnTo>
                <a:lnTo>
                  <a:pt x="493" y="4"/>
                </a:lnTo>
                <a:lnTo>
                  <a:pt x="497" y="0"/>
                </a:lnTo>
                <a:lnTo>
                  <a:pt x="501" y="0"/>
                </a:lnTo>
                <a:lnTo>
                  <a:pt x="509" y="0"/>
                </a:lnTo>
                <a:lnTo>
                  <a:pt x="512" y="0"/>
                </a:lnTo>
                <a:lnTo>
                  <a:pt x="516" y="0"/>
                </a:lnTo>
                <a:lnTo>
                  <a:pt x="520" y="0"/>
                </a:lnTo>
                <a:lnTo>
                  <a:pt x="524" y="0"/>
                </a:lnTo>
                <a:lnTo>
                  <a:pt x="528" y="0"/>
                </a:lnTo>
                <a:lnTo>
                  <a:pt x="536" y="0"/>
                </a:lnTo>
                <a:lnTo>
                  <a:pt x="540" y="0"/>
                </a:lnTo>
                <a:lnTo>
                  <a:pt x="544" y="0"/>
                </a:lnTo>
                <a:lnTo>
                  <a:pt x="548" y="4"/>
                </a:lnTo>
                <a:lnTo>
                  <a:pt x="552" y="4"/>
                </a:lnTo>
                <a:lnTo>
                  <a:pt x="555" y="4"/>
                </a:lnTo>
                <a:lnTo>
                  <a:pt x="563" y="4"/>
                </a:lnTo>
                <a:lnTo>
                  <a:pt x="567" y="4"/>
                </a:lnTo>
                <a:lnTo>
                  <a:pt x="571" y="4"/>
                </a:lnTo>
                <a:lnTo>
                  <a:pt x="575" y="4"/>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1" name="Freeform 230"/>
          <p:cNvSpPr>
            <a:spLocks/>
          </p:cNvSpPr>
          <p:nvPr/>
        </p:nvSpPr>
        <p:spPr bwMode="auto">
          <a:xfrm>
            <a:off x="6854826" y="5610225"/>
            <a:ext cx="25400" cy="0"/>
          </a:xfrm>
          <a:custGeom>
            <a:avLst/>
            <a:gdLst>
              <a:gd name="T0" fmla="*/ 0 w 16"/>
              <a:gd name="T1" fmla="*/ 4 w 16"/>
              <a:gd name="T2" fmla="*/ 8 w 16"/>
              <a:gd name="T3" fmla="*/ 16 w 16"/>
            </a:gdLst>
            <a:ahLst/>
            <a:cxnLst>
              <a:cxn ang="0">
                <a:pos x="T0" y="0"/>
              </a:cxn>
              <a:cxn ang="0">
                <a:pos x="T1" y="0"/>
              </a:cxn>
              <a:cxn ang="0">
                <a:pos x="T2" y="0"/>
              </a:cxn>
              <a:cxn ang="0">
                <a:pos x="T3" y="0"/>
              </a:cxn>
            </a:cxnLst>
            <a:rect l="0" t="0" r="r" b="b"/>
            <a:pathLst>
              <a:path w="16">
                <a:moveTo>
                  <a:pt x="0" y="0"/>
                </a:moveTo>
                <a:lnTo>
                  <a:pt x="4" y="0"/>
                </a:lnTo>
                <a:lnTo>
                  <a:pt x="8" y="0"/>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2" name="Freeform 231"/>
          <p:cNvSpPr>
            <a:spLocks/>
          </p:cNvSpPr>
          <p:nvPr/>
        </p:nvSpPr>
        <p:spPr bwMode="auto">
          <a:xfrm>
            <a:off x="3200401" y="5014913"/>
            <a:ext cx="911225" cy="576263"/>
          </a:xfrm>
          <a:custGeom>
            <a:avLst/>
            <a:gdLst>
              <a:gd name="T0" fmla="*/ 8 w 574"/>
              <a:gd name="T1" fmla="*/ 363 h 363"/>
              <a:gd name="T2" fmla="*/ 19 w 574"/>
              <a:gd name="T3" fmla="*/ 363 h 363"/>
              <a:gd name="T4" fmla="*/ 35 w 574"/>
              <a:gd name="T5" fmla="*/ 363 h 363"/>
              <a:gd name="T6" fmla="*/ 47 w 574"/>
              <a:gd name="T7" fmla="*/ 363 h 363"/>
              <a:gd name="T8" fmla="*/ 62 w 574"/>
              <a:gd name="T9" fmla="*/ 363 h 363"/>
              <a:gd name="T10" fmla="*/ 74 w 574"/>
              <a:gd name="T11" fmla="*/ 359 h 363"/>
              <a:gd name="T12" fmla="*/ 90 w 574"/>
              <a:gd name="T13" fmla="*/ 356 h 363"/>
              <a:gd name="T14" fmla="*/ 101 w 574"/>
              <a:gd name="T15" fmla="*/ 344 h 363"/>
              <a:gd name="T16" fmla="*/ 117 w 574"/>
              <a:gd name="T17" fmla="*/ 328 h 363"/>
              <a:gd name="T18" fmla="*/ 129 w 574"/>
              <a:gd name="T19" fmla="*/ 301 h 363"/>
              <a:gd name="T20" fmla="*/ 144 w 574"/>
              <a:gd name="T21" fmla="*/ 258 h 363"/>
              <a:gd name="T22" fmla="*/ 156 w 574"/>
              <a:gd name="T23" fmla="*/ 199 h 363"/>
              <a:gd name="T24" fmla="*/ 172 w 574"/>
              <a:gd name="T25" fmla="*/ 129 h 363"/>
              <a:gd name="T26" fmla="*/ 183 w 574"/>
              <a:gd name="T27" fmla="*/ 66 h 363"/>
              <a:gd name="T28" fmla="*/ 199 w 574"/>
              <a:gd name="T29" fmla="*/ 27 h 363"/>
              <a:gd name="T30" fmla="*/ 211 w 574"/>
              <a:gd name="T31" fmla="*/ 4 h 363"/>
              <a:gd name="T32" fmla="*/ 226 w 574"/>
              <a:gd name="T33" fmla="*/ 0 h 363"/>
              <a:gd name="T34" fmla="*/ 238 w 574"/>
              <a:gd name="T35" fmla="*/ 4 h 363"/>
              <a:gd name="T36" fmla="*/ 254 w 574"/>
              <a:gd name="T37" fmla="*/ 19 h 363"/>
              <a:gd name="T38" fmla="*/ 266 w 574"/>
              <a:gd name="T39" fmla="*/ 35 h 363"/>
              <a:gd name="T40" fmla="*/ 281 w 574"/>
              <a:gd name="T41" fmla="*/ 51 h 363"/>
              <a:gd name="T42" fmla="*/ 293 w 574"/>
              <a:gd name="T43" fmla="*/ 70 h 363"/>
              <a:gd name="T44" fmla="*/ 309 w 574"/>
              <a:gd name="T45" fmla="*/ 90 h 363"/>
              <a:gd name="T46" fmla="*/ 320 w 574"/>
              <a:gd name="T47" fmla="*/ 105 h 363"/>
              <a:gd name="T48" fmla="*/ 336 w 574"/>
              <a:gd name="T49" fmla="*/ 125 h 363"/>
              <a:gd name="T50" fmla="*/ 348 w 574"/>
              <a:gd name="T51" fmla="*/ 137 h 363"/>
              <a:gd name="T52" fmla="*/ 359 w 574"/>
              <a:gd name="T53" fmla="*/ 152 h 363"/>
              <a:gd name="T54" fmla="*/ 375 w 574"/>
              <a:gd name="T55" fmla="*/ 168 h 363"/>
              <a:gd name="T56" fmla="*/ 387 w 574"/>
              <a:gd name="T57" fmla="*/ 180 h 363"/>
              <a:gd name="T58" fmla="*/ 402 w 574"/>
              <a:gd name="T59" fmla="*/ 191 h 363"/>
              <a:gd name="T60" fmla="*/ 414 w 574"/>
              <a:gd name="T61" fmla="*/ 203 h 363"/>
              <a:gd name="T62" fmla="*/ 430 w 574"/>
              <a:gd name="T63" fmla="*/ 211 h 363"/>
              <a:gd name="T64" fmla="*/ 441 w 574"/>
              <a:gd name="T65" fmla="*/ 223 h 363"/>
              <a:gd name="T66" fmla="*/ 457 w 574"/>
              <a:gd name="T67" fmla="*/ 230 h 363"/>
              <a:gd name="T68" fmla="*/ 469 w 574"/>
              <a:gd name="T69" fmla="*/ 238 h 363"/>
              <a:gd name="T70" fmla="*/ 484 w 574"/>
              <a:gd name="T71" fmla="*/ 246 h 363"/>
              <a:gd name="T72" fmla="*/ 496 w 574"/>
              <a:gd name="T73" fmla="*/ 254 h 363"/>
              <a:gd name="T74" fmla="*/ 512 w 574"/>
              <a:gd name="T75" fmla="*/ 262 h 363"/>
              <a:gd name="T76" fmla="*/ 524 w 574"/>
              <a:gd name="T77" fmla="*/ 270 h 363"/>
              <a:gd name="T78" fmla="*/ 539 w 574"/>
              <a:gd name="T79" fmla="*/ 273 h 363"/>
              <a:gd name="T80" fmla="*/ 551 w 574"/>
              <a:gd name="T81" fmla="*/ 281 h 363"/>
              <a:gd name="T82" fmla="*/ 567 w 574"/>
              <a:gd name="T83" fmla="*/ 28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363">
                <a:moveTo>
                  <a:pt x="0" y="363"/>
                </a:moveTo>
                <a:lnTo>
                  <a:pt x="4" y="363"/>
                </a:lnTo>
                <a:lnTo>
                  <a:pt x="8" y="363"/>
                </a:lnTo>
                <a:lnTo>
                  <a:pt x="12" y="363"/>
                </a:lnTo>
                <a:lnTo>
                  <a:pt x="15" y="363"/>
                </a:lnTo>
                <a:lnTo>
                  <a:pt x="19" y="363"/>
                </a:lnTo>
                <a:lnTo>
                  <a:pt x="27" y="363"/>
                </a:lnTo>
                <a:lnTo>
                  <a:pt x="31" y="363"/>
                </a:lnTo>
                <a:lnTo>
                  <a:pt x="35" y="363"/>
                </a:lnTo>
                <a:lnTo>
                  <a:pt x="39" y="363"/>
                </a:lnTo>
                <a:lnTo>
                  <a:pt x="43" y="363"/>
                </a:lnTo>
                <a:lnTo>
                  <a:pt x="47" y="363"/>
                </a:lnTo>
                <a:lnTo>
                  <a:pt x="55" y="363"/>
                </a:lnTo>
                <a:lnTo>
                  <a:pt x="58" y="363"/>
                </a:lnTo>
                <a:lnTo>
                  <a:pt x="62" y="363"/>
                </a:lnTo>
                <a:lnTo>
                  <a:pt x="66" y="359"/>
                </a:lnTo>
                <a:lnTo>
                  <a:pt x="70" y="359"/>
                </a:lnTo>
                <a:lnTo>
                  <a:pt x="74" y="359"/>
                </a:lnTo>
                <a:lnTo>
                  <a:pt x="82" y="359"/>
                </a:lnTo>
                <a:lnTo>
                  <a:pt x="86" y="356"/>
                </a:lnTo>
                <a:lnTo>
                  <a:pt x="90" y="356"/>
                </a:lnTo>
                <a:lnTo>
                  <a:pt x="94" y="352"/>
                </a:lnTo>
                <a:lnTo>
                  <a:pt x="97" y="348"/>
                </a:lnTo>
                <a:lnTo>
                  <a:pt x="101" y="344"/>
                </a:lnTo>
                <a:lnTo>
                  <a:pt x="109" y="340"/>
                </a:lnTo>
                <a:lnTo>
                  <a:pt x="113" y="336"/>
                </a:lnTo>
                <a:lnTo>
                  <a:pt x="117" y="328"/>
                </a:lnTo>
                <a:lnTo>
                  <a:pt x="121" y="320"/>
                </a:lnTo>
                <a:lnTo>
                  <a:pt x="125" y="313"/>
                </a:lnTo>
                <a:lnTo>
                  <a:pt x="129" y="301"/>
                </a:lnTo>
                <a:lnTo>
                  <a:pt x="133" y="289"/>
                </a:lnTo>
                <a:lnTo>
                  <a:pt x="140" y="277"/>
                </a:lnTo>
                <a:lnTo>
                  <a:pt x="144" y="258"/>
                </a:lnTo>
                <a:lnTo>
                  <a:pt x="148" y="242"/>
                </a:lnTo>
                <a:lnTo>
                  <a:pt x="152" y="223"/>
                </a:lnTo>
                <a:lnTo>
                  <a:pt x="156" y="199"/>
                </a:lnTo>
                <a:lnTo>
                  <a:pt x="160" y="176"/>
                </a:lnTo>
                <a:lnTo>
                  <a:pt x="168" y="152"/>
                </a:lnTo>
                <a:lnTo>
                  <a:pt x="172" y="129"/>
                </a:lnTo>
                <a:lnTo>
                  <a:pt x="176" y="105"/>
                </a:lnTo>
                <a:lnTo>
                  <a:pt x="180" y="86"/>
                </a:lnTo>
                <a:lnTo>
                  <a:pt x="183" y="66"/>
                </a:lnTo>
                <a:lnTo>
                  <a:pt x="187" y="51"/>
                </a:lnTo>
                <a:lnTo>
                  <a:pt x="195" y="35"/>
                </a:lnTo>
                <a:lnTo>
                  <a:pt x="199" y="27"/>
                </a:lnTo>
                <a:lnTo>
                  <a:pt x="203" y="15"/>
                </a:lnTo>
                <a:lnTo>
                  <a:pt x="207" y="12"/>
                </a:lnTo>
                <a:lnTo>
                  <a:pt x="211" y="4"/>
                </a:lnTo>
                <a:lnTo>
                  <a:pt x="215" y="4"/>
                </a:lnTo>
                <a:lnTo>
                  <a:pt x="223" y="0"/>
                </a:lnTo>
                <a:lnTo>
                  <a:pt x="226" y="0"/>
                </a:lnTo>
                <a:lnTo>
                  <a:pt x="230" y="0"/>
                </a:lnTo>
                <a:lnTo>
                  <a:pt x="234" y="4"/>
                </a:lnTo>
                <a:lnTo>
                  <a:pt x="238" y="4"/>
                </a:lnTo>
                <a:lnTo>
                  <a:pt x="242" y="8"/>
                </a:lnTo>
                <a:lnTo>
                  <a:pt x="246" y="12"/>
                </a:lnTo>
                <a:lnTo>
                  <a:pt x="254" y="19"/>
                </a:lnTo>
                <a:lnTo>
                  <a:pt x="258" y="23"/>
                </a:lnTo>
                <a:lnTo>
                  <a:pt x="262" y="27"/>
                </a:lnTo>
                <a:lnTo>
                  <a:pt x="266" y="35"/>
                </a:lnTo>
                <a:lnTo>
                  <a:pt x="269" y="39"/>
                </a:lnTo>
                <a:lnTo>
                  <a:pt x="273" y="47"/>
                </a:lnTo>
                <a:lnTo>
                  <a:pt x="281" y="51"/>
                </a:lnTo>
                <a:lnTo>
                  <a:pt x="285" y="58"/>
                </a:lnTo>
                <a:lnTo>
                  <a:pt x="289" y="66"/>
                </a:lnTo>
                <a:lnTo>
                  <a:pt x="293" y="70"/>
                </a:lnTo>
                <a:lnTo>
                  <a:pt x="297" y="78"/>
                </a:lnTo>
                <a:lnTo>
                  <a:pt x="301" y="82"/>
                </a:lnTo>
                <a:lnTo>
                  <a:pt x="309" y="90"/>
                </a:lnTo>
                <a:lnTo>
                  <a:pt x="312" y="94"/>
                </a:lnTo>
                <a:lnTo>
                  <a:pt x="316" y="101"/>
                </a:lnTo>
                <a:lnTo>
                  <a:pt x="320" y="105"/>
                </a:lnTo>
                <a:lnTo>
                  <a:pt x="324" y="113"/>
                </a:lnTo>
                <a:lnTo>
                  <a:pt x="328" y="117"/>
                </a:lnTo>
                <a:lnTo>
                  <a:pt x="336" y="125"/>
                </a:lnTo>
                <a:lnTo>
                  <a:pt x="340" y="129"/>
                </a:lnTo>
                <a:lnTo>
                  <a:pt x="344" y="133"/>
                </a:lnTo>
                <a:lnTo>
                  <a:pt x="348" y="137"/>
                </a:lnTo>
                <a:lnTo>
                  <a:pt x="352" y="144"/>
                </a:lnTo>
                <a:lnTo>
                  <a:pt x="355" y="148"/>
                </a:lnTo>
                <a:lnTo>
                  <a:pt x="359" y="152"/>
                </a:lnTo>
                <a:lnTo>
                  <a:pt x="367" y="156"/>
                </a:lnTo>
                <a:lnTo>
                  <a:pt x="371" y="160"/>
                </a:lnTo>
                <a:lnTo>
                  <a:pt x="375" y="168"/>
                </a:lnTo>
                <a:lnTo>
                  <a:pt x="379" y="172"/>
                </a:lnTo>
                <a:lnTo>
                  <a:pt x="383" y="176"/>
                </a:lnTo>
                <a:lnTo>
                  <a:pt x="387" y="180"/>
                </a:lnTo>
                <a:lnTo>
                  <a:pt x="395" y="184"/>
                </a:lnTo>
                <a:lnTo>
                  <a:pt x="398" y="187"/>
                </a:lnTo>
                <a:lnTo>
                  <a:pt x="402" y="191"/>
                </a:lnTo>
                <a:lnTo>
                  <a:pt x="406" y="195"/>
                </a:lnTo>
                <a:lnTo>
                  <a:pt x="410" y="199"/>
                </a:lnTo>
                <a:lnTo>
                  <a:pt x="414" y="203"/>
                </a:lnTo>
                <a:lnTo>
                  <a:pt x="422" y="203"/>
                </a:lnTo>
                <a:lnTo>
                  <a:pt x="426" y="207"/>
                </a:lnTo>
                <a:lnTo>
                  <a:pt x="430" y="211"/>
                </a:lnTo>
                <a:lnTo>
                  <a:pt x="434" y="215"/>
                </a:lnTo>
                <a:lnTo>
                  <a:pt x="438" y="219"/>
                </a:lnTo>
                <a:lnTo>
                  <a:pt x="441" y="223"/>
                </a:lnTo>
                <a:lnTo>
                  <a:pt x="449" y="223"/>
                </a:lnTo>
                <a:lnTo>
                  <a:pt x="453" y="227"/>
                </a:lnTo>
                <a:lnTo>
                  <a:pt x="457" y="230"/>
                </a:lnTo>
                <a:lnTo>
                  <a:pt x="461" y="234"/>
                </a:lnTo>
                <a:lnTo>
                  <a:pt x="465" y="234"/>
                </a:lnTo>
                <a:lnTo>
                  <a:pt x="469" y="238"/>
                </a:lnTo>
                <a:lnTo>
                  <a:pt x="473" y="242"/>
                </a:lnTo>
                <a:lnTo>
                  <a:pt x="481" y="246"/>
                </a:lnTo>
                <a:lnTo>
                  <a:pt x="484" y="246"/>
                </a:lnTo>
                <a:lnTo>
                  <a:pt x="488" y="250"/>
                </a:lnTo>
                <a:lnTo>
                  <a:pt x="492" y="254"/>
                </a:lnTo>
                <a:lnTo>
                  <a:pt x="496" y="254"/>
                </a:lnTo>
                <a:lnTo>
                  <a:pt x="500" y="258"/>
                </a:lnTo>
                <a:lnTo>
                  <a:pt x="508" y="258"/>
                </a:lnTo>
                <a:lnTo>
                  <a:pt x="512" y="262"/>
                </a:lnTo>
                <a:lnTo>
                  <a:pt x="516" y="266"/>
                </a:lnTo>
                <a:lnTo>
                  <a:pt x="520" y="266"/>
                </a:lnTo>
                <a:lnTo>
                  <a:pt x="524" y="270"/>
                </a:lnTo>
                <a:lnTo>
                  <a:pt x="527" y="270"/>
                </a:lnTo>
                <a:lnTo>
                  <a:pt x="535" y="273"/>
                </a:lnTo>
                <a:lnTo>
                  <a:pt x="539" y="273"/>
                </a:lnTo>
                <a:lnTo>
                  <a:pt x="543" y="277"/>
                </a:lnTo>
                <a:lnTo>
                  <a:pt x="547" y="277"/>
                </a:lnTo>
                <a:lnTo>
                  <a:pt x="551" y="281"/>
                </a:lnTo>
                <a:lnTo>
                  <a:pt x="555" y="281"/>
                </a:lnTo>
                <a:lnTo>
                  <a:pt x="563" y="285"/>
                </a:lnTo>
                <a:lnTo>
                  <a:pt x="567" y="285"/>
                </a:lnTo>
                <a:lnTo>
                  <a:pt x="570" y="289"/>
                </a:lnTo>
                <a:lnTo>
                  <a:pt x="574" y="289"/>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3" name="Freeform 232"/>
          <p:cNvSpPr>
            <a:spLocks/>
          </p:cNvSpPr>
          <p:nvPr/>
        </p:nvSpPr>
        <p:spPr bwMode="auto">
          <a:xfrm>
            <a:off x="4111626" y="4778375"/>
            <a:ext cx="912813" cy="776288"/>
          </a:xfrm>
          <a:custGeom>
            <a:avLst/>
            <a:gdLst>
              <a:gd name="T0" fmla="*/ 8 w 575"/>
              <a:gd name="T1" fmla="*/ 442 h 489"/>
              <a:gd name="T2" fmla="*/ 24 w 575"/>
              <a:gd name="T3" fmla="*/ 446 h 489"/>
              <a:gd name="T4" fmla="*/ 36 w 575"/>
              <a:gd name="T5" fmla="*/ 450 h 489"/>
              <a:gd name="T6" fmla="*/ 51 w 575"/>
              <a:gd name="T7" fmla="*/ 454 h 489"/>
              <a:gd name="T8" fmla="*/ 63 w 575"/>
              <a:gd name="T9" fmla="*/ 458 h 489"/>
              <a:gd name="T10" fmla="*/ 79 w 575"/>
              <a:gd name="T11" fmla="*/ 462 h 489"/>
              <a:gd name="T12" fmla="*/ 90 w 575"/>
              <a:gd name="T13" fmla="*/ 465 h 489"/>
              <a:gd name="T14" fmla="*/ 106 w 575"/>
              <a:gd name="T15" fmla="*/ 469 h 489"/>
              <a:gd name="T16" fmla="*/ 118 w 575"/>
              <a:gd name="T17" fmla="*/ 473 h 489"/>
              <a:gd name="T18" fmla="*/ 133 w 575"/>
              <a:gd name="T19" fmla="*/ 473 h 489"/>
              <a:gd name="T20" fmla="*/ 145 w 575"/>
              <a:gd name="T21" fmla="*/ 477 h 489"/>
              <a:gd name="T22" fmla="*/ 161 w 575"/>
              <a:gd name="T23" fmla="*/ 481 h 489"/>
              <a:gd name="T24" fmla="*/ 172 w 575"/>
              <a:gd name="T25" fmla="*/ 481 h 489"/>
              <a:gd name="T26" fmla="*/ 188 w 575"/>
              <a:gd name="T27" fmla="*/ 485 h 489"/>
              <a:gd name="T28" fmla="*/ 200 w 575"/>
              <a:gd name="T29" fmla="*/ 485 h 489"/>
              <a:gd name="T30" fmla="*/ 215 w 575"/>
              <a:gd name="T31" fmla="*/ 489 h 489"/>
              <a:gd name="T32" fmla="*/ 227 w 575"/>
              <a:gd name="T33" fmla="*/ 489 h 489"/>
              <a:gd name="T34" fmla="*/ 239 w 575"/>
              <a:gd name="T35" fmla="*/ 489 h 489"/>
              <a:gd name="T36" fmla="*/ 254 w 575"/>
              <a:gd name="T37" fmla="*/ 489 h 489"/>
              <a:gd name="T38" fmla="*/ 266 w 575"/>
              <a:gd name="T39" fmla="*/ 489 h 489"/>
              <a:gd name="T40" fmla="*/ 282 w 575"/>
              <a:gd name="T41" fmla="*/ 485 h 489"/>
              <a:gd name="T42" fmla="*/ 294 w 575"/>
              <a:gd name="T43" fmla="*/ 477 h 489"/>
              <a:gd name="T44" fmla="*/ 309 w 575"/>
              <a:gd name="T45" fmla="*/ 462 h 489"/>
              <a:gd name="T46" fmla="*/ 321 w 575"/>
              <a:gd name="T47" fmla="*/ 438 h 489"/>
              <a:gd name="T48" fmla="*/ 337 w 575"/>
              <a:gd name="T49" fmla="*/ 399 h 489"/>
              <a:gd name="T50" fmla="*/ 348 w 575"/>
              <a:gd name="T51" fmla="*/ 344 h 489"/>
              <a:gd name="T52" fmla="*/ 364 w 575"/>
              <a:gd name="T53" fmla="*/ 278 h 489"/>
              <a:gd name="T54" fmla="*/ 376 w 575"/>
              <a:gd name="T55" fmla="*/ 227 h 489"/>
              <a:gd name="T56" fmla="*/ 391 w 575"/>
              <a:gd name="T57" fmla="*/ 32 h 489"/>
              <a:gd name="T58" fmla="*/ 403 w 575"/>
              <a:gd name="T59" fmla="*/ 32 h 489"/>
              <a:gd name="T60" fmla="*/ 419 w 575"/>
              <a:gd name="T61" fmla="*/ 59 h 489"/>
              <a:gd name="T62" fmla="*/ 430 w 575"/>
              <a:gd name="T63" fmla="*/ 43 h 489"/>
              <a:gd name="T64" fmla="*/ 446 w 575"/>
              <a:gd name="T65" fmla="*/ 82 h 489"/>
              <a:gd name="T66" fmla="*/ 458 w 575"/>
              <a:gd name="T67" fmla="*/ 106 h 489"/>
              <a:gd name="T68" fmla="*/ 473 w 575"/>
              <a:gd name="T69" fmla="*/ 137 h 489"/>
              <a:gd name="T70" fmla="*/ 485 w 575"/>
              <a:gd name="T71" fmla="*/ 75 h 489"/>
              <a:gd name="T72" fmla="*/ 501 w 575"/>
              <a:gd name="T73" fmla="*/ 110 h 489"/>
              <a:gd name="T74" fmla="*/ 512 w 575"/>
              <a:gd name="T75" fmla="*/ 141 h 489"/>
              <a:gd name="T76" fmla="*/ 528 w 575"/>
              <a:gd name="T77" fmla="*/ 153 h 489"/>
              <a:gd name="T78" fmla="*/ 540 w 575"/>
              <a:gd name="T79" fmla="*/ 180 h 489"/>
              <a:gd name="T80" fmla="*/ 555 w 575"/>
              <a:gd name="T81" fmla="*/ 200 h 489"/>
              <a:gd name="T82" fmla="*/ 567 w 575"/>
              <a:gd name="T83" fmla="*/ 21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489">
                <a:moveTo>
                  <a:pt x="0" y="438"/>
                </a:moveTo>
                <a:lnTo>
                  <a:pt x="4" y="438"/>
                </a:lnTo>
                <a:lnTo>
                  <a:pt x="8" y="442"/>
                </a:lnTo>
                <a:lnTo>
                  <a:pt x="12" y="442"/>
                </a:lnTo>
                <a:lnTo>
                  <a:pt x="20" y="442"/>
                </a:lnTo>
                <a:lnTo>
                  <a:pt x="24" y="446"/>
                </a:lnTo>
                <a:lnTo>
                  <a:pt x="28" y="446"/>
                </a:lnTo>
                <a:lnTo>
                  <a:pt x="32" y="450"/>
                </a:lnTo>
                <a:lnTo>
                  <a:pt x="36" y="450"/>
                </a:lnTo>
                <a:lnTo>
                  <a:pt x="39" y="450"/>
                </a:lnTo>
                <a:lnTo>
                  <a:pt x="47" y="454"/>
                </a:lnTo>
                <a:lnTo>
                  <a:pt x="51" y="454"/>
                </a:lnTo>
                <a:lnTo>
                  <a:pt x="55" y="454"/>
                </a:lnTo>
                <a:lnTo>
                  <a:pt x="59" y="458"/>
                </a:lnTo>
                <a:lnTo>
                  <a:pt x="63" y="458"/>
                </a:lnTo>
                <a:lnTo>
                  <a:pt x="67" y="458"/>
                </a:lnTo>
                <a:lnTo>
                  <a:pt x="75" y="462"/>
                </a:lnTo>
                <a:lnTo>
                  <a:pt x="79" y="462"/>
                </a:lnTo>
                <a:lnTo>
                  <a:pt x="82" y="462"/>
                </a:lnTo>
                <a:lnTo>
                  <a:pt x="86" y="465"/>
                </a:lnTo>
                <a:lnTo>
                  <a:pt x="90" y="465"/>
                </a:lnTo>
                <a:lnTo>
                  <a:pt x="94" y="465"/>
                </a:lnTo>
                <a:lnTo>
                  <a:pt x="102" y="469"/>
                </a:lnTo>
                <a:lnTo>
                  <a:pt x="106" y="469"/>
                </a:lnTo>
                <a:lnTo>
                  <a:pt x="110" y="469"/>
                </a:lnTo>
                <a:lnTo>
                  <a:pt x="114" y="469"/>
                </a:lnTo>
                <a:lnTo>
                  <a:pt x="118" y="473"/>
                </a:lnTo>
                <a:lnTo>
                  <a:pt x="122" y="473"/>
                </a:lnTo>
                <a:lnTo>
                  <a:pt x="125" y="473"/>
                </a:lnTo>
                <a:lnTo>
                  <a:pt x="133" y="473"/>
                </a:lnTo>
                <a:lnTo>
                  <a:pt x="137" y="477"/>
                </a:lnTo>
                <a:lnTo>
                  <a:pt x="141" y="477"/>
                </a:lnTo>
                <a:lnTo>
                  <a:pt x="145" y="477"/>
                </a:lnTo>
                <a:lnTo>
                  <a:pt x="149" y="477"/>
                </a:lnTo>
                <a:lnTo>
                  <a:pt x="153" y="481"/>
                </a:lnTo>
                <a:lnTo>
                  <a:pt x="161" y="481"/>
                </a:lnTo>
                <a:lnTo>
                  <a:pt x="165" y="481"/>
                </a:lnTo>
                <a:lnTo>
                  <a:pt x="168" y="481"/>
                </a:lnTo>
                <a:lnTo>
                  <a:pt x="172" y="481"/>
                </a:lnTo>
                <a:lnTo>
                  <a:pt x="176" y="485"/>
                </a:lnTo>
                <a:lnTo>
                  <a:pt x="180" y="485"/>
                </a:lnTo>
                <a:lnTo>
                  <a:pt x="188" y="485"/>
                </a:lnTo>
                <a:lnTo>
                  <a:pt x="192" y="485"/>
                </a:lnTo>
                <a:lnTo>
                  <a:pt x="196" y="485"/>
                </a:lnTo>
                <a:lnTo>
                  <a:pt x="200" y="485"/>
                </a:lnTo>
                <a:lnTo>
                  <a:pt x="204" y="489"/>
                </a:lnTo>
                <a:lnTo>
                  <a:pt x="208" y="489"/>
                </a:lnTo>
                <a:lnTo>
                  <a:pt x="215" y="489"/>
                </a:lnTo>
                <a:lnTo>
                  <a:pt x="219" y="489"/>
                </a:lnTo>
                <a:lnTo>
                  <a:pt x="223" y="489"/>
                </a:lnTo>
                <a:lnTo>
                  <a:pt x="227" y="489"/>
                </a:lnTo>
                <a:lnTo>
                  <a:pt x="231" y="489"/>
                </a:lnTo>
                <a:lnTo>
                  <a:pt x="235" y="489"/>
                </a:lnTo>
                <a:lnTo>
                  <a:pt x="239" y="489"/>
                </a:lnTo>
                <a:lnTo>
                  <a:pt x="247" y="489"/>
                </a:lnTo>
                <a:lnTo>
                  <a:pt x="251" y="489"/>
                </a:lnTo>
                <a:lnTo>
                  <a:pt x="254" y="489"/>
                </a:lnTo>
                <a:lnTo>
                  <a:pt x="258" y="489"/>
                </a:lnTo>
                <a:lnTo>
                  <a:pt x="262" y="489"/>
                </a:lnTo>
                <a:lnTo>
                  <a:pt x="266" y="489"/>
                </a:lnTo>
                <a:lnTo>
                  <a:pt x="274" y="489"/>
                </a:lnTo>
                <a:lnTo>
                  <a:pt x="278" y="485"/>
                </a:lnTo>
                <a:lnTo>
                  <a:pt x="282" y="485"/>
                </a:lnTo>
                <a:lnTo>
                  <a:pt x="286" y="481"/>
                </a:lnTo>
                <a:lnTo>
                  <a:pt x="290" y="481"/>
                </a:lnTo>
                <a:lnTo>
                  <a:pt x="294" y="477"/>
                </a:lnTo>
                <a:lnTo>
                  <a:pt x="301" y="473"/>
                </a:lnTo>
                <a:lnTo>
                  <a:pt x="305" y="465"/>
                </a:lnTo>
                <a:lnTo>
                  <a:pt x="309" y="462"/>
                </a:lnTo>
                <a:lnTo>
                  <a:pt x="313" y="454"/>
                </a:lnTo>
                <a:lnTo>
                  <a:pt x="317" y="446"/>
                </a:lnTo>
                <a:lnTo>
                  <a:pt x="321" y="438"/>
                </a:lnTo>
                <a:lnTo>
                  <a:pt x="329" y="426"/>
                </a:lnTo>
                <a:lnTo>
                  <a:pt x="333" y="411"/>
                </a:lnTo>
                <a:lnTo>
                  <a:pt x="337" y="399"/>
                </a:lnTo>
                <a:lnTo>
                  <a:pt x="340" y="383"/>
                </a:lnTo>
                <a:lnTo>
                  <a:pt x="344" y="364"/>
                </a:lnTo>
                <a:lnTo>
                  <a:pt x="348" y="344"/>
                </a:lnTo>
                <a:lnTo>
                  <a:pt x="352" y="325"/>
                </a:lnTo>
                <a:lnTo>
                  <a:pt x="360" y="301"/>
                </a:lnTo>
                <a:lnTo>
                  <a:pt x="364" y="278"/>
                </a:lnTo>
                <a:lnTo>
                  <a:pt x="368" y="258"/>
                </a:lnTo>
                <a:lnTo>
                  <a:pt x="372" y="243"/>
                </a:lnTo>
                <a:lnTo>
                  <a:pt x="376" y="227"/>
                </a:lnTo>
                <a:lnTo>
                  <a:pt x="380" y="164"/>
                </a:lnTo>
                <a:lnTo>
                  <a:pt x="387" y="98"/>
                </a:lnTo>
                <a:lnTo>
                  <a:pt x="391" y="32"/>
                </a:lnTo>
                <a:lnTo>
                  <a:pt x="395" y="0"/>
                </a:lnTo>
                <a:lnTo>
                  <a:pt x="399" y="8"/>
                </a:lnTo>
                <a:lnTo>
                  <a:pt x="403" y="32"/>
                </a:lnTo>
                <a:lnTo>
                  <a:pt x="407" y="39"/>
                </a:lnTo>
                <a:lnTo>
                  <a:pt x="415" y="47"/>
                </a:lnTo>
                <a:lnTo>
                  <a:pt x="419" y="59"/>
                </a:lnTo>
                <a:lnTo>
                  <a:pt x="422" y="59"/>
                </a:lnTo>
                <a:lnTo>
                  <a:pt x="426" y="51"/>
                </a:lnTo>
                <a:lnTo>
                  <a:pt x="430" y="43"/>
                </a:lnTo>
                <a:lnTo>
                  <a:pt x="434" y="47"/>
                </a:lnTo>
                <a:lnTo>
                  <a:pt x="442" y="67"/>
                </a:lnTo>
                <a:lnTo>
                  <a:pt x="446" y="82"/>
                </a:lnTo>
                <a:lnTo>
                  <a:pt x="450" y="86"/>
                </a:lnTo>
                <a:lnTo>
                  <a:pt x="454" y="98"/>
                </a:lnTo>
                <a:lnTo>
                  <a:pt x="458" y="106"/>
                </a:lnTo>
                <a:lnTo>
                  <a:pt x="462" y="118"/>
                </a:lnTo>
                <a:lnTo>
                  <a:pt x="465" y="129"/>
                </a:lnTo>
                <a:lnTo>
                  <a:pt x="473" y="137"/>
                </a:lnTo>
                <a:lnTo>
                  <a:pt x="477" y="129"/>
                </a:lnTo>
                <a:lnTo>
                  <a:pt x="481" y="98"/>
                </a:lnTo>
                <a:lnTo>
                  <a:pt x="485" y="75"/>
                </a:lnTo>
                <a:lnTo>
                  <a:pt x="489" y="67"/>
                </a:lnTo>
                <a:lnTo>
                  <a:pt x="493" y="82"/>
                </a:lnTo>
                <a:lnTo>
                  <a:pt x="501" y="110"/>
                </a:lnTo>
                <a:lnTo>
                  <a:pt x="505" y="118"/>
                </a:lnTo>
                <a:lnTo>
                  <a:pt x="508" y="129"/>
                </a:lnTo>
                <a:lnTo>
                  <a:pt x="512" y="141"/>
                </a:lnTo>
                <a:lnTo>
                  <a:pt x="516" y="149"/>
                </a:lnTo>
                <a:lnTo>
                  <a:pt x="520" y="149"/>
                </a:lnTo>
                <a:lnTo>
                  <a:pt x="528" y="153"/>
                </a:lnTo>
                <a:lnTo>
                  <a:pt x="532" y="161"/>
                </a:lnTo>
                <a:lnTo>
                  <a:pt x="536" y="172"/>
                </a:lnTo>
                <a:lnTo>
                  <a:pt x="540" y="180"/>
                </a:lnTo>
                <a:lnTo>
                  <a:pt x="544" y="184"/>
                </a:lnTo>
                <a:lnTo>
                  <a:pt x="548" y="192"/>
                </a:lnTo>
                <a:lnTo>
                  <a:pt x="555" y="200"/>
                </a:lnTo>
                <a:lnTo>
                  <a:pt x="559" y="204"/>
                </a:lnTo>
                <a:lnTo>
                  <a:pt x="563" y="211"/>
                </a:lnTo>
                <a:lnTo>
                  <a:pt x="567" y="219"/>
                </a:lnTo>
                <a:lnTo>
                  <a:pt x="571" y="223"/>
                </a:lnTo>
                <a:lnTo>
                  <a:pt x="575" y="211"/>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4" name="Freeform 233"/>
          <p:cNvSpPr>
            <a:spLocks/>
          </p:cNvSpPr>
          <p:nvPr/>
        </p:nvSpPr>
        <p:spPr bwMode="auto">
          <a:xfrm>
            <a:off x="5024438" y="4976813"/>
            <a:ext cx="917575" cy="471488"/>
          </a:xfrm>
          <a:custGeom>
            <a:avLst/>
            <a:gdLst>
              <a:gd name="T0" fmla="*/ 12 w 578"/>
              <a:gd name="T1" fmla="*/ 71 h 297"/>
              <a:gd name="T2" fmla="*/ 23 w 578"/>
              <a:gd name="T3" fmla="*/ 24 h 297"/>
              <a:gd name="T4" fmla="*/ 39 w 578"/>
              <a:gd name="T5" fmla="*/ 8 h 297"/>
              <a:gd name="T6" fmla="*/ 51 w 578"/>
              <a:gd name="T7" fmla="*/ 39 h 297"/>
              <a:gd name="T8" fmla="*/ 66 w 578"/>
              <a:gd name="T9" fmla="*/ 67 h 297"/>
              <a:gd name="T10" fmla="*/ 78 w 578"/>
              <a:gd name="T11" fmla="*/ 94 h 297"/>
              <a:gd name="T12" fmla="*/ 94 w 578"/>
              <a:gd name="T13" fmla="*/ 110 h 297"/>
              <a:gd name="T14" fmla="*/ 105 w 578"/>
              <a:gd name="T15" fmla="*/ 129 h 297"/>
              <a:gd name="T16" fmla="*/ 121 w 578"/>
              <a:gd name="T17" fmla="*/ 145 h 297"/>
              <a:gd name="T18" fmla="*/ 133 w 578"/>
              <a:gd name="T19" fmla="*/ 161 h 297"/>
              <a:gd name="T20" fmla="*/ 145 w 578"/>
              <a:gd name="T21" fmla="*/ 176 h 297"/>
              <a:gd name="T22" fmla="*/ 160 w 578"/>
              <a:gd name="T23" fmla="*/ 188 h 297"/>
              <a:gd name="T24" fmla="*/ 172 w 578"/>
              <a:gd name="T25" fmla="*/ 200 h 297"/>
              <a:gd name="T26" fmla="*/ 188 w 578"/>
              <a:gd name="T27" fmla="*/ 211 h 297"/>
              <a:gd name="T28" fmla="*/ 199 w 578"/>
              <a:gd name="T29" fmla="*/ 223 h 297"/>
              <a:gd name="T30" fmla="*/ 215 w 578"/>
              <a:gd name="T31" fmla="*/ 235 h 297"/>
              <a:gd name="T32" fmla="*/ 227 w 578"/>
              <a:gd name="T33" fmla="*/ 243 h 297"/>
              <a:gd name="T34" fmla="*/ 242 w 578"/>
              <a:gd name="T35" fmla="*/ 251 h 297"/>
              <a:gd name="T36" fmla="*/ 254 w 578"/>
              <a:gd name="T37" fmla="*/ 262 h 297"/>
              <a:gd name="T38" fmla="*/ 270 w 578"/>
              <a:gd name="T39" fmla="*/ 270 h 297"/>
              <a:gd name="T40" fmla="*/ 281 w 578"/>
              <a:gd name="T41" fmla="*/ 274 h 297"/>
              <a:gd name="T42" fmla="*/ 297 w 578"/>
              <a:gd name="T43" fmla="*/ 282 h 297"/>
              <a:gd name="T44" fmla="*/ 309 w 578"/>
              <a:gd name="T45" fmla="*/ 286 h 297"/>
              <a:gd name="T46" fmla="*/ 324 w 578"/>
              <a:gd name="T47" fmla="*/ 294 h 297"/>
              <a:gd name="T48" fmla="*/ 336 w 578"/>
              <a:gd name="T49" fmla="*/ 294 h 297"/>
              <a:gd name="T50" fmla="*/ 352 w 578"/>
              <a:gd name="T51" fmla="*/ 297 h 297"/>
              <a:gd name="T52" fmla="*/ 363 w 578"/>
              <a:gd name="T53" fmla="*/ 294 h 297"/>
              <a:gd name="T54" fmla="*/ 379 w 578"/>
              <a:gd name="T55" fmla="*/ 290 h 297"/>
              <a:gd name="T56" fmla="*/ 391 w 578"/>
              <a:gd name="T57" fmla="*/ 278 h 297"/>
              <a:gd name="T58" fmla="*/ 406 w 578"/>
              <a:gd name="T59" fmla="*/ 262 h 297"/>
              <a:gd name="T60" fmla="*/ 418 w 578"/>
              <a:gd name="T61" fmla="*/ 235 h 297"/>
              <a:gd name="T62" fmla="*/ 434 w 578"/>
              <a:gd name="T63" fmla="*/ 200 h 297"/>
              <a:gd name="T64" fmla="*/ 446 w 578"/>
              <a:gd name="T65" fmla="*/ 157 h 297"/>
              <a:gd name="T66" fmla="*/ 461 w 578"/>
              <a:gd name="T67" fmla="*/ 118 h 297"/>
              <a:gd name="T68" fmla="*/ 473 w 578"/>
              <a:gd name="T69" fmla="*/ 86 h 297"/>
              <a:gd name="T70" fmla="*/ 485 w 578"/>
              <a:gd name="T71" fmla="*/ 67 h 297"/>
              <a:gd name="T72" fmla="*/ 500 w 578"/>
              <a:gd name="T73" fmla="*/ 63 h 297"/>
              <a:gd name="T74" fmla="*/ 512 w 578"/>
              <a:gd name="T75" fmla="*/ 63 h 297"/>
              <a:gd name="T76" fmla="*/ 528 w 578"/>
              <a:gd name="T77" fmla="*/ 71 h 297"/>
              <a:gd name="T78" fmla="*/ 539 w 578"/>
              <a:gd name="T79" fmla="*/ 82 h 297"/>
              <a:gd name="T80" fmla="*/ 555 w 578"/>
              <a:gd name="T81" fmla="*/ 98 h 297"/>
              <a:gd name="T82" fmla="*/ 567 w 578"/>
              <a:gd name="T83" fmla="*/ 11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297">
                <a:moveTo>
                  <a:pt x="0" y="86"/>
                </a:moveTo>
                <a:lnTo>
                  <a:pt x="8" y="71"/>
                </a:lnTo>
                <a:lnTo>
                  <a:pt x="12" y="71"/>
                </a:lnTo>
                <a:lnTo>
                  <a:pt x="16" y="24"/>
                </a:lnTo>
                <a:lnTo>
                  <a:pt x="19" y="47"/>
                </a:lnTo>
                <a:lnTo>
                  <a:pt x="23" y="24"/>
                </a:lnTo>
                <a:lnTo>
                  <a:pt x="27" y="8"/>
                </a:lnTo>
                <a:lnTo>
                  <a:pt x="31" y="0"/>
                </a:lnTo>
                <a:lnTo>
                  <a:pt x="39" y="8"/>
                </a:lnTo>
                <a:lnTo>
                  <a:pt x="43" y="20"/>
                </a:lnTo>
                <a:lnTo>
                  <a:pt x="47" y="32"/>
                </a:lnTo>
                <a:lnTo>
                  <a:pt x="51" y="39"/>
                </a:lnTo>
                <a:lnTo>
                  <a:pt x="55" y="47"/>
                </a:lnTo>
                <a:lnTo>
                  <a:pt x="59" y="59"/>
                </a:lnTo>
                <a:lnTo>
                  <a:pt x="66" y="67"/>
                </a:lnTo>
                <a:lnTo>
                  <a:pt x="70" y="79"/>
                </a:lnTo>
                <a:lnTo>
                  <a:pt x="74" y="86"/>
                </a:lnTo>
                <a:lnTo>
                  <a:pt x="78" y="94"/>
                </a:lnTo>
                <a:lnTo>
                  <a:pt x="82" y="98"/>
                </a:lnTo>
                <a:lnTo>
                  <a:pt x="86" y="106"/>
                </a:lnTo>
                <a:lnTo>
                  <a:pt x="94" y="110"/>
                </a:lnTo>
                <a:lnTo>
                  <a:pt x="98" y="118"/>
                </a:lnTo>
                <a:lnTo>
                  <a:pt x="102" y="122"/>
                </a:lnTo>
                <a:lnTo>
                  <a:pt x="105" y="129"/>
                </a:lnTo>
                <a:lnTo>
                  <a:pt x="109" y="133"/>
                </a:lnTo>
                <a:lnTo>
                  <a:pt x="113" y="141"/>
                </a:lnTo>
                <a:lnTo>
                  <a:pt x="121" y="145"/>
                </a:lnTo>
                <a:lnTo>
                  <a:pt x="125" y="149"/>
                </a:lnTo>
                <a:lnTo>
                  <a:pt x="129" y="157"/>
                </a:lnTo>
                <a:lnTo>
                  <a:pt x="133" y="161"/>
                </a:lnTo>
                <a:lnTo>
                  <a:pt x="137" y="165"/>
                </a:lnTo>
                <a:lnTo>
                  <a:pt x="141" y="168"/>
                </a:lnTo>
                <a:lnTo>
                  <a:pt x="145" y="176"/>
                </a:lnTo>
                <a:lnTo>
                  <a:pt x="152" y="180"/>
                </a:lnTo>
                <a:lnTo>
                  <a:pt x="156" y="184"/>
                </a:lnTo>
                <a:lnTo>
                  <a:pt x="160" y="188"/>
                </a:lnTo>
                <a:lnTo>
                  <a:pt x="164" y="192"/>
                </a:lnTo>
                <a:lnTo>
                  <a:pt x="168" y="196"/>
                </a:lnTo>
                <a:lnTo>
                  <a:pt x="172" y="200"/>
                </a:lnTo>
                <a:lnTo>
                  <a:pt x="180" y="204"/>
                </a:lnTo>
                <a:lnTo>
                  <a:pt x="184" y="208"/>
                </a:lnTo>
                <a:lnTo>
                  <a:pt x="188" y="211"/>
                </a:lnTo>
                <a:lnTo>
                  <a:pt x="191" y="215"/>
                </a:lnTo>
                <a:lnTo>
                  <a:pt x="195" y="219"/>
                </a:lnTo>
                <a:lnTo>
                  <a:pt x="199" y="223"/>
                </a:lnTo>
                <a:lnTo>
                  <a:pt x="207" y="227"/>
                </a:lnTo>
                <a:lnTo>
                  <a:pt x="211" y="231"/>
                </a:lnTo>
                <a:lnTo>
                  <a:pt x="215" y="235"/>
                </a:lnTo>
                <a:lnTo>
                  <a:pt x="219" y="239"/>
                </a:lnTo>
                <a:lnTo>
                  <a:pt x="223" y="239"/>
                </a:lnTo>
                <a:lnTo>
                  <a:pt x="227" y="243"/>
                </a:lnTo>
                <a:lnTo>
                  <a:pt x="234" y="247"/>
                </a:lnTo>
                <a:lnTo>
                  <a:pt x="238" y="251"/>
                </a:lnTo>
                <a:lnTo>
                  <a:pt x="242" y="251"/>
                </a:lnTo>
                <a:lnTo>
                  <a:pt x="246" y="254"/>
                </a:lnTo>
                <a:lnTo>
                  <a:pt x="250" y="258"/>
                </a:lnTo>
                <a:lnTo>
                  <a:pt x="254" y="262"/>
                </a:lnTo>
                <a:lnTo>
                  <a:pt x="258" y="262"/>
                </a:lnTo>
                <a:lnTo>
                  <a:pt x="266" y="266"/>
                </a:lnTo>
                <a:lnTo>
                  <a:pt x="270" y="270"/>
                </a:lnTo>
                <a:lnTo>
                  <a:pt x="274" y="270"/>
                </a:lnTo>
                <a:lnTo>
                  <a:pt x="277" y="274"/>
                </a:lnTo>
                <a:lnTo>
                  <a:pt x="281" y="274"/>
                </a:lnTo>
                <a:lnTo>
                  <a:pt x="285" y="278"/>
                </a:lnTo>
                <a:lnTo>
                  <a:pt x="293" y="278"/>
                </a:lnTo>
                <a:lnTo>
                  <a:pt x="297" y="282"/>
                </a:lnTo>
                <a:lnTo>
                  <a:pt x="301" y="282"/>
                </a:lnTo>
                <a:lnTo>
                  <a:pt x="305" y="286"/>
                </a:lnTo>
                <a:lnTo>
                  <a:pt x="309" y="286"/>
                </a:lnTo>
                <a:lnTo>
                  <a:pt x="313" y="290"/>
                </a:lnTo>
                <a:lnTo>
                  <a:pt x="320" y="290"/>
                </a:lnTo>
                <a:lnTo>
                  <a:pt x="324" y="294"/>
                </a:lnTo>
                <a:lnTo>
                  <a:pt x="328" y="294"/>
                </a:lnTo>
                <a:lnTo>
                  <a:pt x="332" y="294"/>
                </a:lnTo>
                <a:lnTo>
                  <a:pt x="336" y="294"/>
                </a:lnTo>
                <a:lnTo>
                  <a:pt x="340" y="294"/>
                </a:lnTo>
                <a:lnTo>
                  <a:pt x="348" y="297"/>
                </a:lnTo>
                <a:lnTo>
                  <a:pt x="352" y="297"/>
                </a:lnTo>
                <a:lnTo>
                  <a:pt x="356" y="297"/>
                </a:lnTo>
                <a:lnTo>
                  <a:pt x="360" y="294"/>
                </a:lnTo>
                <a:lnTo>
                  <a:pt x="363" y="294"/>
                </a:lnTo>
                <a:lnTo>
                  <a:pt x="367" y="294"/>
                </a:lnTo>
                <a:lnTo>
                  <a:pt x="371" y="294"/>
                </a:lnTo>
                <a:lnTo>
                  <a:pt x="379" y="290"/>
                </a:lnTo>
                <a:lnTo>
                  <a:pt x="383" y="286"/>
                </a:lnTo>
                <a:lnTo>
                  <a:pt x="387" y="282"/>
                </a:lnTo>
                <a:lnTo>
                  <a:pt x="391" y="278"/>
                </a:lnTo>
                <a:lnTo>
                  <a:pt x="395" y="274"/>
                </a:lnTo>
                <a:lnTo>
                  <a:pt x="399" y="270"/>
                </a:lnTo>
                <a:lnTo>
                  <a:pt x="406" y="262"/>
                </a:lnTo>
                <a:lnTo>
                  <a:pt x="410" y="254"/>
                </a:lnTo>
                <a:lnTo>
                  <a:pt x="414" y="247"/>
                </a:lnTo>
                <a:lnTo>
                  <a:pt x="418" y="235"/>
                </a:lnTo>
                <a:lnTo>
                  <a:pt x="422" y="223"/>
                </a:lnTo>
                <a:lnTo>
                  <a:pt x="426" y="211"/>
                </a:lnTo>
                <a:lnTo>
                  <a:pt x="434" y="200"/>
                </a:lnTo>
                <a:lnTo>
                  <a:pt x="438" y="184"/>
                </a:lnTo>
                <a:lnTo>
                  <a:pt x="442" y="172"/>
                </a:lnTo>
                <a:lnTo>
                  <a:pt x="446" y="157"/>
                </a:lnTo>
                <a:lnTo>
                  <a:pt x="449" y="145"/>
                </a:lnTo>
                <a:lnTo>
                  <a:pt x="453" y="129"/>
                </a:lnTo>
                <a:lnTo>
                  <a:pt x="461" y="118"/>
                </a:lnTo>
                <a:lnTo>
                  <a:pt x="465" y="106"/>
                </a:lnTo>
                <a:lnTo>
                  <a:pt x="469" y="94"/>
                </a:lnTo>
                <a:lnTo>
                  <a:pt x="473" y="86"/>
                </a:lnTo>
                <a:lnTo>
                  <a:pt x="477" y="79"/>
                </a:lnTo>
                <a:lnTo>
                  <a:pt x="481" y="75"/>
                </a:lnTo>
                <a:lnTo>
                  <a:pt x="485" y="67"/>
                </a:lnTo>
                <a:lnTo>
                  <a:pt x="492" y="67"/>
                </a:lnTo>
                <a:lnTo>
                  <a:pt x="496" y="63"/>
                </a:lnTo>
                <a:lnTo>
                  <a:pt x="500" y="63"/>
                </a:lnTo>
                <a:lnTo>
                  <a:pt x="504" y="63"/>
                </a:lnTo>
                <a:lnTo>
                  <a:pt x="508" y="63"/>
                </a:lnTo>
                <a:lnTo>
                  <a:pt x="512" y="63"/>
                </a:lnTo>
                <a:lnTo>
                  <a:pt x="520" y="67"/>
                </a:lnTo>
                <a:lnTo>
                  <a:pt x="524" y="67"/>
                </a:lnTo>
                <a:lnTo>
                  <a:pt x="528" y="71"/>
                </a:lnTo>
                <a:lnTo>
                  <a:pt x="532" y="75"/>
                </a:lnTo>
                <a:lnTo>
                  <a:pt x="535" y="79"/>
                </a:lnTo>
                <a:lnTo>
                  <a:pt x="539" y="82"/>
                </a:lnTo>
                <a:lnTo>
                  <a:pt x="547" y="86"/>
                </a:lnTo>
                <a:lnTo>
                  <a:pt x="551" y="94"/>
                </a:lnTo>
                <a:lnTo>
                  <a:pt x="555" y="98"/>
                </a:lnTo>
                <a:lnTo>
                  <a:pt x="559" y="102"/>
                </a:lnTo>
                <a:lnTo>
                  <a:pt x="563" y="110"/>
                </a:lnTo>
                <a:lnTo>
                  <a:pt x="567" y="114"/>
                </a:lnTo>
                <a:lnTo>
                  <a:pt x="575" y="118"/>
                </a:lnTo>
                <a:lnTo>
                  <a:pt x="578" y="122"/>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5" name="Freeform 234"/>
          <p:cNvSpPr>
            <a:spLocks/>
          </p:cNvSpPr>
          <p:nvPr/>
        </p:nvSpPr>
        <p:spPr bwMode="auto">
          <a:xfrm>
            <a:off x="5942013" y="5057775"/>
            <a:ext cx="912813" cy="311150"/>
          </a:xfrm>
          <a:custGeom>
            <a:avLst/>
            <a:gdLst>
              <a:gd name="T0" fmla="*/ 8 w 575"/>
              <a:gd name="T1" fmla="*/ 82 h 196"/>
              <a:gd name="T2" fmla="*/ 20 w 575"/>
              <a:gd name="T3" fmla="*/ 94 h 196"/>
              <a:gd name="T4" fmla="*/ 36 w 575"/>
              <a:gd name="T5" fmla="*/ 106 h 196"/>
              <a:gd name="T6" fmla="*/ 47 w 575"/>
              <a:gd name="T7" fmla="*/ 121 h 196"/>
              <a:gd name="T8" fmla="*/ 63 w 575"/>
              <a:gd name="T9" fmla="*/ 133 h 196"/>
              <a:gd name="T10" fmla="*/ 75 w 575"/>
              <a:gd name="T11" fmla="*/ 141 h 196"/>
              <a:gd name="T12" fmla="*/ 90 w 575"/>
              <a:gd name="T13" fmla="*/ 82 h 196"/>
              <a:gd name="T14" fmla="*/ 102 w 575"/>
              <a:gd name="T15" fmla="*/ 114 h 196"/>
              <a:gd name="T16" fmla="*/ 118 w 575"/>
              <a:gd name="T17" fmla="*/ 129 h 196"/>
              <a:gd name="T18" fmla="*/ 129 w 575"/>
              <a:gd name="T19" fmla="*/ 145 h 196"/>
              <a:gd name="T20" fmla="*/ 145 w 575"/>
              <a:gd name="T21" fmla="*/ 157 h 196"/>
              <a:gd name="T22" fmla="*/ 157 w 575"/>
              <a:gd name="T23" fmla="*/ 164 h 196"/>
              <a:gd name="T24" fmla="*/ 172 w 575"/>
              <a:gd name="T25" fmla="*/ 172 h 196"/>
              <a:gd name="T26" fmla="*/ 184 w 575"/>
              <a:gd name="T27" fmla="*/ 172 h 196"/>
              <a:gd name="T28" fmla="*/ 200 w 575"/>
              <a:gd name="T29" fmla="*/ 184 h 196"/>
              <a:gd name="T30" fmla="*/ 211 w 575"/>
              <a:gd name="T31" fmla="*/ 188 h 196"/>
              <a:gd name="T32" fmla="*/ 227 w 575"/>
              <a:gd name="T33" fmla="*/ 192 h 196"/>
              <a:gd name="T34" fmla="*/ 239 w 575"/>
              <a:gd name="T35" fmla="*/ 196 h 196"/>
              <a:gd name="T36" fmla="*/ 254 w 575"/>
              <a:gd name="T37" fmla="*/ 192 h 196"/>
              <a:gd name="T38" fmla="*/ 266 w 575"/>
              <a:gd name="T39" fmla="*/ 180 h 196"/>
              <a:gd name="T40" fmla="*/ 282 w 575"/>
              <a:gd name="T41" fmla="*/ 172 h 196"/>
              <a:gd name="T42" fmla="*/ 294 w 575"/>
              <a:gd name="T43" fmla="*/ 160 h 196"/>
              <a:gd name="T44" fmla="*/ 309 w 575"/>
              <a:gd name="T45" fmla="*/ 141 h 196"/>
              <a:gd name="T46" fmla="*/ 321 w 575"/>
              <a:gd name="T47" fmla="*/ 121 h 196"/>
              <a:gd name="T48" fmla="*/ 337 w 575"/>
              <a:gd name="T49" fmla="*/ 98 h 196"/>
              <a:gd name="T50" fmla="*/ 348 w 575"/>
              <a:gd name="T51" fmla="*/ 8 h 196"/>
              <a:gd name="T52" fmla="*/ 360 w 575"/>
              <a:gd name="T53" fmla="*/ 16 h 196"/>
              <a:gd name="T54" fmla="*/ 376 w 575"/>
              <a:gd name="T55" fmla="*/ 20 h 196"/>
              <a:gd name="T56" fmla="*/ 387 w 575"/>
              <a:gd name="T57" fmla="*/ 16 h 196"/>
              <a:gd name="T58" fmla="*/ 403 w 575"/>
              <a:gd name="T59" fmla="*/ 24 h 196"/>
              <a:gd name="T60" fmla="*/ 415 w 575"/>
              <a:gd name="T61" fmla="*/ 39 h 196"/>
              <a:gd name="T62" fmla="*/ 430 w 575"/>
              <a:gd name="T63" fmla="*/ 55 h 196"/>
              <a:gd name="T64" fmla="*/ 442 w 575"/>
              <a:gd name="T65" fmla="*/ 71 h 196"/>
              <a:gd name="T66" fmla="*/ 458 w 575"/>
              <a:gd name="T67" fmla="*/ 86 h 196"/>
              <a:gd name="T68" fmla="*/ 469 w 575"/>
              <a:gd name="T69" fmla="*/ 43 h 196"/>
              <a:gd name="T70" fmla="*/ 485 w 575"/>
              <a:gd name="T71" fmla="*/ 51 h 196"/>
              <a:gd name="T72" fmla="*/ 497 w 575"/>
              <a:gd name="T73" fmla="*/ 74 h 196"/>
              <a:gd name="T74" fmla="*/ 512 w 575"/>
              <a:gd name="T75" fmla="*/ 94 h 196"/>
              <a:gd name="T76" fmla="*/ 524 w 575"/>
              <a:gd name="T77" fmla="*/ 110 h 196"/>
              <a:gd name="T78" fmla="*/ 540 w 575"/>
              <a:gd name="T79" fmla="*/ 125 h 196"/>
              <a:gd name="T80" fmla="*/ 552 w 575"/>
              <a:gd name="T81" fmla="*/ 137 h 196"/>
              <a:gd name="T82" fmla="*/ 567 w 575"/>
              <a:gd name="T83" fmla="*/ 13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96">
                <a:moveTo>
                  <a:pt x="0" y="71"/>
                </a:moveTo>
                <a:lnTo>
                  <a:pt x="4" y="78"/>
                </a:lnTo>
                <a:lnTo>
                  <a:pt x="8" y="82"/>
                </a:lnTo>
                <a:lnTo>
                  <a:pt x="12" y="82"/>
                </a:lnTo>
                <a:lnTo>
                  <a:pt x="16" y="86"/>
                </a:lnTo>
                <a:lnTo>
                  <a:pt x="20" y="94"/>
                </a:lnTo>
                <a:lnTo>
                  <a:pt x="28" y="98"/>
                </a:lnTo>
                <a:lnTo>
                  <a:pt x="32" y="102"/>
                </a:lnTo>
                <a:lnTo>
                  <a:pt x="36" y="106"/>
                </a:lnTo>
                <a:lnTo>
                  <a:pt x="40" y="110"/>
                </a:lnTo>
                <a:lnTo>
                  <a:pt x="43" y="117"/>
                </a:lnTo>
                <a:lnTo>
                  <a:pt x="47" y="121"/>
                </a:lnTo>
                <a:lnTo>
                  <a:pt x="55" y="125"/>
                </a:lnTo>
                <a:lnTo>
                  <a:pt x="59" y="129"/>
                </a:lnTo>
                <a:lnTo>
                  <a:pt x="63" y="133"/>
                </a:lnTo>
                <a:lnTo>
                  <a:pt x="67" y="137"/>
                </a:lnTo>
                <a:lnTo>
                  <a:pt x="71" y="141"/>
                </a:lnTo>
                <a:lnTo>
                  <a:pt x="75" y="141"/>
                </a:lnTo>
                <a:lnTo>
                  <a:pt x="83" y="117"/>
                </a:lnTo>
                <a:lnTo>
                  <a:pt x="86" y="98"/>
                </a:lnTo>
                <a:lnTo>
                  <a:pt x="90" y="82"/>
                </a:lnTo>
                <a:lnTo>
                  <a:pt x="94" y="90"/>
                </a:lnTo>
                <a:lnTo>
                  <a:pt x="98" y="106"/>
                </a:lnTo>
                <a:lnTo>
                  <a:pt x="102" y="114"/>
                </a:lnTo>
                <a:lnTo>
                  <a:pt x="110" y="121"/>
                </a:lnTo>
                <a:lnTo>
                  <a:pt x="114" y="125"/>
                </a:lnTo>
                <a:lnTo>
                  <a:pt x="118" y="129"/>
                </a:lnTo>
                <a:lnTo>
                  <a:pt x="122" y="137"/>
                </a:lnTo>
                <a:lnTo>
                  <a:pt x="126" y="141"/>
                </a:lnTo>
                <a:lnTo>
                  <a:pt x="129" y="145"/>
                </a:lnTo>
                <a:lnTo>
                  <a:pt x="133" y="149"/>
                </a:lnTo>
                <a:lnTo>
                  <a:pt x="141" y="153"/>
                </a:lnTo>
                <a:lnTo>
                  <a:pt x="145" y="157"/>
                </a:lnTo>
                <a:lnTo>
                  <a:pt x="149" y="160"/>
                </a:lnTo>
                <a:lnTo>
                  <a:pt x="153" y="160"/>
                </a:lnTo>
                <a:lnTo>
                  <a:pt x="157" y="164"/>
                </a:lnTo>
                <a:lnTo>
                  <a:pt x="161" y="168"/>
                </a:lnTo>
                <a:lnTo>
                  <a:pt x="168" y="172"/>
                </a:lnTo>
                <a:lnTo>
                  <a:pt x="172" y="172"/>
                </a:lnTo>
                <a:lnTo>
                  <a:pt x="176" y="172"/>
                </a:lnTo>
                <a:lnTo>
                  <a:pt x="180" y="172"/>
                </a:lnTo>
                <a:lnTo>
                  <a:pt x="184" y="172"/>
                </a:lnTo>
                <a:lnTo>
                  <a:pt x="188" y="176"/>
                </a:lnTo>
                <a:lnTo>
                  <a:pt x="196" y="180"/>
                </a:lnTo>
                <a:lnTo>
                  <a:pt x="200" y="184"/>
                </a:lnTo>
                <a:lnTo>
                  <a:pt x="204" y="184"/>
                </a:lnTo>
                <a:lnTo>
                  <a:pt x="208" y="188"/>
                </a:lnTo>
                <a:lnTo>
                  <a:pt x="211" y="188"/>
                </a:lnTo>
                <a:lnTo>
                  <a:pt x="215" y="188"/>
                </a:lnTo>
                <a:lnTo>
                  <a:pt x="223" y="192"/>
                </a:lnTo>
                <a:lnTo>
                  <a:pt x="227" y="192"/>
                </a:lnTo>
                <a:lnTo>
                  <a:pt x="231" y="192"/>
                </a:lnTo>
                <a:lnTo>
                  <a:pt x="235" y="192"/>
                </a:lnTo>
                <a:lnTo>
                  <a:pt x="239" y="196"/>
                </a:lnTo>
                <a:lnTo>
                  <a:pt x="243" y="196"/>
                </a:lnTo>
                <a:lnTo>
                  <a:pt x="247" y="196"/>
                </a:lnTo>
                <a:lnTo>
                  <a:pt x="254" y="192"/>
                </a:lnTo>
                <a:lnTo>
                  <a:pt x="258" y="192"/>
                </a:lnTo>
                <a:lnTo>
                  <a:pt x="262" y="188"/>
                </a:lnTo>
                <a:lnTo>
                  <a:pt x="266" y="180"/>
                </a:lnTo>
                <a:lnTo>
                  <a:pt x="270" y="176"/>
                </a:lnTo>
                <a:lnTo>
                  <a:pt x="274" y="172"/>
                </a:lnTo>
                <a:lnTo>
                  <a:pt x="282" y="172"/>
                </a:lnTo>
                <a:lnTo>
                  <a:pt x="286" y="168"/>
                </a:lnTo>
                <a:lnTo>
                  <a:pt x="290" y="164"/>
                </a:lnTo>
                <a:lnTo>
                  <a:pt x="294" y="160"/>
                </a:lnTo>
                <a:lnTo>
                  <a:pt x="297" y="153"/>
                </a:lnTo>
                <a:lnTo>
                  <a:pt x="301" y="149"/>
                </a:lnTo>
                <a:lnTo>
                  <a:pt x="309" y="141"/>
                </a:lnTo>
                <a:lnTo>
                  <a:pt x="313" y="137"/>
                </a:lnTo>
                <a:lnTo>
                  <a:pt x="317" y="129"/>
                </a:lnTo>
                <a:lnTo>
                  <a:pt x="321" y="121"/>
                </a:lnTo>
                <a:lnTo>
                  <a:pt x="325" y="114"/>
                </a:lnTo>
                <a:lnTo>
                  <a:pt x="329" y="110"/>
                </a:lnTo>
                <a:lnTo>
                  <a:pt x="337" y="98"/>
                </a:lnTo>
                <a:lnTo>
                  <a:pt x="340" y="71"/>
                </a:lnTo>
                <a:lnTo>
                  <a:pt x="344" y="35"/>
                </a:lnTo>
                <a:lnTo>
                  <a:pt x="348" y="8"/>
                </a:lnTo>
                <a:lnTo>
                  <a:pt x="352" y="0"/>
                </a:lnTo>
                <a:lnTo>
                  <a:pt x="356" y="12"/>
                </a:lnTo>
                <a:lnTo>
                  <a:pt x="360" y="16"/>
                </a:lnTo>
                <a:lnTo>
                  <a:pt x="368" y="12"/>
                </a:lnTo>
                <a:lnTo>
                  <a:pt x="372" y="16"/>
                </a:lnTo>
                <a:lnTo>
                  <a:pt x="376" y="20"/>
                </a:lnTo>
                <a:lnTo>
                  <a:pt x="380" y="24"/>
                </a:lnTo>
                <a:lnTo>
                  <a:pt x="383" y="20"/>
                </a:lnTo>
                <a:lnTo>
                  <a:pt x="387" y="16"/>
                </a:lnTo>
                <a:lnTo>
                  <a:pt x="395" y="12"/>
                </a:lnTo>
                <a:lnTo>
                  <a:pt x="399" y="12"/>
                </a:lnTo>
                <a:lnTo>
                  <a:pt x="403" y="24"/>
                </a:lnTo>
                <a:lnTo>
                  <a:pt x="407" y="31"/>
                </a:lnTo>
                <a:lnTo>
                  <a:pt x="411" y="31"/>
                </a:lnTo>
                <a:lnTo>
                  <a:pt x="415" y="39"/>
                </a:lnTo>
                <a:lnTo>
                  <a:pt x="423" y="43"/>
                </a:lnTo>
                <a:lnTo>
                  <a:pt x="426" y="47"/>
                </a:lnTo>
                <a:lnTo>
                  <a:pt x="430" y="55"/>
                </a:lnTo>
                <a:lnTo>
                  <a:pt x="434" y="59"/>
                </a:lnTo>
                <a:lnTo>
                  <a:pt x="438" y="67"/>
                </a:lnTo>
                <a:lnTo>
                  <a:pt x="442" y="71"/>
                </a:lnTo>
                <a:lnTo>
                  <a:pt x="450" y="74"/>
                </a:lnTo>
                <a:lnTo>
                  <a:pt x="454" y="82"/>
                </a:lnTo>
                <a:lnTo>
                  <a:pt x="458" y="86"/>
                </a:lnTo>
                <a:lnTo>
                  <a:pt x="462" y="90"/>
                </a:lnTo>
                <a:lnTo>
                  <a:pt x="466" y="71"/>
                </a:lnTo>
                <a:lnTo>
                  <a:pt x="469" y="43"/>
                </a:lnTo>
                <a:lnTo>
                  <a:pt x="473" y="28"/>
                </a:lnTo>
                <a:lnTo>
                  <a:pt x="481" y="31"/>
                </a:lnTo>
                <a:lnTo>
                  <a:pt x="485" y="51"/>
                </a:lnTo>
                <a:lnTo>
                  <a:pt x="489" y="63"/>
                </a:lnTo>
                <a:lnTo>
                  <a:pt x="493" y="67"/>
                </a:lnTo>
                <a:lnTo>
                  <a:pt x="497" y="74"/>
                </a:lnTo>
                <a:lnTo>
                  <a:pt x="501" y="82"/>
                </a:lnTo>
                <a:lnTo>
                  <a:pt x="509" y="86"/>
                </a:lnTo>
                <a:lnTo>
                  <a:pt x="512" y="94"/>
                </a:lnTo>
                <a:lnTo>
                  <a:pt x="516" y="102"/>
                </a:lnTo>
                <a:lnTo>
                  <a:pt x="520" y="106"/>
                </a:lnTo>
                <a:lnTo>
                  <a:pt x="524" y="110"/>
                </a:lnTo>
                <a:lnTo>
                  <a:pt x="528" y="117"/>
                </a:lnTo>
                <a:lnTo>
                  <a:pt x="536" y="121"/>
                </a:lnTo>
                <a:lnTo>
                  <a:pt x="540" y="125"/>
                </a:lnTo>
                <a:lnTo>
                  <a:pt x="544" y="129"/>
                </a:lnTo>
                <a:lnTo>
                  <a:pt x="548" y="133"/>
                </a:lnTo>
                <a:lnTo>
                  <a:pt x="552" y="137"/>
                </a:lnTo>
                <a:lnTo>
                  <a:pt x="555" y="137"/>
                </a:lnTo>
                <a:lnTo>
                  <a:pt x="563" y="137"/>
                </a:lnTo>
                <a:lnTo>
                  <a:pt x="567" y="137"/>
                </a:lnTo>
                <a:lnTo>
                  <a:pt x="571" y="141"/>
                </a:lnTo>
                <a:lnTo>
                  <a:pt x="575" y="149"/>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6" name="Freeform 235"/>
          <p:cNvSpPr>
            <a:spLocks/>
          </p:cNvSpPr>
          <p:nvPr/>
        </p:nvSpPr>
        <p:spPr bwMode="auto">
          <a:xfrm>
            <a:off x="6854826" y="5294313"/>
            <a:ext cx="25400" cy="17463"/>
          </a:xfrm>
          <a:custGeom>
            <a:avLst/>
            <a:gdLst>
              <a:gd name="T0" fmla="*/ 0 w 16"/>
              <a:gd name="T1" fmla="*/ 0 h 11"/>
              <a:gd name="T2" fmla="*/ 4 w 16"/>
              <a:gd name="T3" fmla="*/ 4 h 11"/>
              <a:gd name="T4" fmla="*/ 8 w 16"/>
              <a:gd name="T5" fmla="*/ 8 h 11"/>
              <a:gd name="T6" fmla="*/ 16 w 16"/>
              <a:gd name="T7" fmla="*/ 11 h 11"/>
            </a:gdLst>
            <a:ahLst/>
            <a:cxnLst>
              <a:cxn ang="0">
                <a:pos x="T0" y="T1"/>
              </a:cxn>
              <a:cxn ang="0">
                <a:pos x="T2" y="T3"/>
              </a:cxn>
              <a:cxn ang="0">
                <a:pos x="T4" y="T5"/>
              </a:cxn>
              <a:cxn ang="0">
                <a:pos x="T6" y="T7"/>
              </a:cxn>
            </a:cxnLst>
            <a:rect l="0" t="0" r="r" b="b"/>
            <a:pathLst>
              <a:path w="16" h="11">
                <a:moveTo>
                  <a:pt x="0" y="0"/>
                </a:moveTo>
                <a:lnTo>
                  <a:pt x="4" y="4"/>
                </a:lnTo>
                <a:lnTo>
                  <a:pt x="8" y="8"/>
                </a:lnTo>
                <a:lnTo>
                  <a:pt x="16" y="11"/>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7" name="Rectangle 236"/>
          <p:cNvSpPr>
            <a:spLocks noChangeArrowheads="1"/>
          </p:cNvSpPr>
          <p:nvPr/>
        </p:nvSpPr>
        <p:spPr bwMode="auto">
          <a:xfrm>
            <a:off x="4819651" y="6224588"/>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time (seconds)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58" name="Rectangle 237"/>
          <p:cNvSpPr>
            <a:spLocks noChangeArrowheads="1"/>
          </p:cNvSpPr>
          <p:nvPr/>
        </p:nvSpPr>
        <p:spPr bwMode="auto">
          <a:xfrm>
            <a:off x="4000501" y="4424363"/>
            <a:ext cx="2220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Second level expectations (hidden states)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 L 0 0.25 E" pathEditMode="relative" ptsTypes="">
                                      <p:cBhvr>
                                        <p:cTn id="10" dur="2000" fill="hold"/>
                                        <p:tgtEl>
                                          <p:spTgt spid="321539"/>
                                        </p:tgtEl>
                                        <p:attrNameLst>
                                          <p:attrName>ppt_x</p:attrName>
                                          <p:attrName>ppt_y</p:attrName>
                                        </p:attrNameLst>
                                      </p:cBhvr>
                                    </p:animMotion>
                                  </p:childTnLst>
                                </p:cTn>
                              </p:par>
                              <p:par>
                                <p:cTn id="11" presetID="42" presetClass="path" presetSubtype="0" accel="50000" decel="50000" fill="hold" nodeType="withEffect">
                                  <p:stCondLst>
                                    <p:cond delay="0"/>
                                  </p:stCondLst>
                                  <p:childTnLst>
                                    <p:animMotion origin="layout" path="M 2.33579E-6 0.0199 L -0.0008 -0.22605 " pathEditMode="relative" rAng="0" ptsTypes="AA">
                                      <p:cBhvr>
                                        <p:cTn id="12" dur="2000" fill="hold"/>
                                        <p:tgtEl>
                                          <p:spTgt spid="9"/>
                                        </p:tgtEl>
                                        <p:attrNameLst>
                                          <p:attrName>ppt_x</p:attrName>
                                          <p:attrName>ppt_y</p:attrName>
                                        </p:attrNameLst>
                                      </p:cBhvr>
                                      <p:rCtr x="-48" y="-1230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repeatCount="indefinite" fill="remove"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924" name="Group 329923"/>
          <p:cNvGrpSpPr/>
          <p:nvPr/>
        </p:nvGrpSpPr>
        <p:grpSpPr>
          <a:xfrm>
            <a:off x="2878138" y="315913"/>
            <a:ext cx="4243064" cy="6038850"/>
            <a:chOff x="2878138" y="315913"/>
            <a:chExt cx="4243064" cy="6038850"/>
          </a:xfrm>
        </p:grpSpPr>
        <p:pic>
          <p:nvPicPr>
            <p:cNvPr id="32256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051" y="514351"/>
              <a:ext cx="36861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3197805" y="2570163"/>
              <a:ext cx="3645405" cy="3530600"/>
              <a:chOff x="3197805" y="278650"/>
              <a:chExt cx="3645405" cy="6210690"/>
            </a:xfrm>
          </p:grpSpPr>
          <p:sp>
            <p:nvSpPr>
              <p:cNvPr id="24" name="Rectangle 23"/>
              <p:cNvSpPr/>
              <p:nvPr/>
            </p:nvSpPr>
            <p:spPr>
              <a:xfrm>
                <a:off x="3197805" y="278650"/>
                <a:ext cx="3645405" cy="62106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898105" y="278650"/>
                <a:ext cx="945105" cy="621069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097906" y="278650"/>
                <a:ext cx="927720" cy="621069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9756" name="Rectangle 6"/>
            <p:cNvSpPr>
              <a:spLocks noChangeArrowheads="1"/>
            </p:cNvSpPr>
            <p:nvPr/>
          </p:nvSpPr>
          <p:spPr bwMode="auto">
            <a:xfrm>
              <a:off x="3194051" y="514351"/>
              <a:ext cx="3686175" cy="14779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7" name="Rectangle 8"/>
            <p:cNvSpPr>
              <a:spLocks noChangeArrowheads="1"/>
            </p:cNvSpPr>
            <p:nvPr/>
          </p:nvSpPr>
          <p:spPr bwMode="auto">
            <a:xfrm>
              <a:off x="4887913" y="2116138"/>
              <a:ext cx="3476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time (sec)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58" name="Rectangle 9"/>
            <p:cNvSpPr>
              <a:spLocks noChangeArrowheads="1"/>
            </p:cNvSpPr>
            <p:nvPr/>
          </p:nvSpPr>
          <p:spPr bwMode="auto">
            <a:xfrm rot="16200000">
              <a:off x="2679701" y="1165226"/>
              <a:ext cx="5270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Frequency (Hz)</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59" name="Rectangle 10"/>
            <p:cNvSpPr>
              <a:spLocks noChangeArrowheads="1"/>
            </p:cNvSpPr>
            <p:nvPr/>
          </p:nvSpPr>
          <p:spPr bwMode="auto">
            <a:xfrm>
              <a:off x="4845051" y="315913"/>
              <a:ext cx="4413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percept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60" name="Line 11"/>
            <p:cNvSpPr>
              <a:spLocks noChangeShapeType="1"/>
            </p:cNvSpPr>
            <p:nvPr/>
          </p:nvSpPr>
          <p:spPr bwMode="auto">
            <a:xfrm>
              <a:off x="3194051" y="514351"/>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1" name="Line 12"/>
            <p:cNvSpPr>
              <a:spLocks noChangeShapeType="1"/>
            </p:cNvSpPr>
            <p:nvPr/>
          </p:nvSpPr>
          <p:spPr bwMode="auto">
            <a:xfrm>
              <a:off x="3194051" y="199231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2" name="Line 13"/>
            <p:cNvSpPr>
              <a:spLocks noChangeShapeType="1"/>
            </p:cNvSpPr>
            <p:nvPr/>
          </p:nvSpPr>
          <p:spPr bwMode="auto">
            <a:xfrm flipV="1">
              <a:off x="6880226"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3" name="Line 14"/>
            <p:cNvSpPr>
              <a:spLocks noChangeShapeType="1"/>
            </p:cNvSpPr>
            <p:nvPr/>
          </p:nvSpPr>
          <p:spPr bwMode="auto">
            <a:xfrm flipV="1">
              <a:off x="3194051"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4" name="Line 15"/>
            <p:cNvSpPr>
              <a:spLocks noChangeShapeType="1"/>
            </p:cNvSpPr>
            <p:nvPr/>
          </p:nvSpPr>
          <p:spPr bwMode="auto">
            <a:xfrm>
              <a:off x="3194051" y="199231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5" name="Line 16"/>
            <p:cNvSpPr>
              <a:spLocks noChangeShapeType="1"/>
            </p:cNvSpPr>
            <p:nvPr/>
          </p:nvSpPr>
          <p:spPr bwMode="auto">
            <a:xfrm flipV="1">
              <a:off x="3194051"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6" name="Line 17"/>
            <p:cNvSpPr>
              <a:spLocks noChangeShapeType="1"/>
            </p:cNvSpPr>
            <p:nvPr/>
          </p:nvSpPr>
          <p:spPr bwMode="auto">
            <a:xfrm flipV="1">
              <a:off x="3652838"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8" name="Line 18"/>
            <p:cNvSpPr>
              <a:spLocks noChangeShapeType="1"/>
            </p:cNvSpPr>
            <p:nvPr/>
          </p:nvSpPr>
          <p:spPr bwMode="auto">
            <a:xfrm>
              <a:off x="3652838"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69" name="Rectangle 19"/>
            <p:cNvSpPr>
              <a:spLocks noChangeArrowheads="1"/>
            </p:cNvSpPr>
            <p:nvPr/>
          </p:nvSpPr>
          <p:spPr bwMode="auto">
            <a:xfrm>
              <a:off x="3633788"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70" name="Line 20"/>
            <p:cNvSpPr>
              <a:spLocks noChangeShapeType="1"/>
            </p:cNvSpPr>
            <p:nvPr/>
          </p:nvSpPr>
          <p:spPr bwMode="auto">
            <a:xfrm flipV="1">
              <a:off x="4111626"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71" name="Line 21"/>
            <p:cNvSpPr>
              <a:spLocks noChangeShapeType="1"/>
            </p:cNvSpPr>
            <p:nvPr/>
          </p:nvSpPr>
          <p:spPr bwMode="auto">
            <a:xfrm>
              <a:off x="4111626"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72" name="Rectangle 22"/>
            <p:cNvSpPr>
              <a:spLocks noChangeArrowheads="1"/>
            </p:cNvSpPr>
            <p:nvPr/>
          </p:nvSpPr>
          <p:spPr bwMode="auto">
            <a:xfrm>
              <a:off x="4094163"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73" name="Line 23"/>
            <p:cNvSpPr>
              <a:spLocks noChangeShapeType="1"/>
            </p:cNvSpPr>
            <p:nvPr/>
          </p:nvSpPr>
          <p:spPr bwMode="auto">
            <a:xfrm flipV="1">
              <a:off x="4578351"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74" name="Line 24"/>
            <p:cNvSpPr>
              <a:spLocks noChangeShapeType="1"/>
            </p:cNvSpPr>
            <p:nvPr/>
          </p:nvSpPr>
          <p:spPr bwMode="auto">
            <a:xfrm>
              <a:off x="4578351"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75" name="Rectangle 25"/>
            <p:cNvSpPr>
              <a:spLocks noChangeArrowheads="1"/>
            </p:cNvSpPr>
            <p:nvPr/>
          </p:nvSpPr>
          <p:spPr bwMode="auto">
            <a:xfrm>
              <a:off x="4559301"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76" name="Line 26"/>
            <p:cNvSpPr>
              <a:spLocks noChangeShapeType="1"/>
            </p:cNvSpPr>
            <p:nvPr/>
          </p:nvSpPr>
          <p:spPr bwMode="auto">
            <a:xfrm flipV="1">
              <a:off x="5037138"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77" name="Line 27"/>
            <p:cNvSpPr>
              <a:spLocks noChangeShapeType="1"/>
            </p:cNvSpPr>
            <p:nvPr/>
          </p:nvSpPr>
          <p:spPr bwMode="auto">
            <a:xfrm>
              <a:off x="5037138"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78" name="Rectangle 28"/>
            <p:cNvSpPr>
              <a:spLocks noChangeArrowheads="1"/>
            </p:cNvSpPr>
            <p:nvPr/>
          </p:nvSpPr>
          <p:spPr bwMode="auto">
            <a:xfrm>
              <a:off x="5018088"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79" name="Line 29"/>
            <p:cNvSpPr>
              <a:spLocks noChangeShapeType="1"/>
            </p:cNvSpPr>
            <p:nvPr/>
          </p:nvSpPr>
          <p:spPr bwMode="auto">
            <a:xfrm flipV="1">
              <a:off x="5495926"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0" name="Line 30"/>
            <p:cNvSpPr>
              <a:spLocks noChangeShapeType="1"/>
            </p:cNvSpPr>
            <p:nvPr/>
          </p:nvSpPr>
          <p:spPr bwMode="auto">
            <a:xfrm>
              <a:off x="5495926"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1" name="Rectangle 31"/>
            <p:cNvSpPr>
              <a:spLocks noChangeArrowheads="1"/>
            </p:cNvSpPr>
            <p:nvPr/>
          </p:nvSpPr>
          <p:spPr bwMode="auto">
            <a:xfrm>
              <a:off x="5476876"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82" name="Line 32"/>
            <p:cNvSpPr>
              <a:spLocks noChangeShapeType="1"/>
            </p:cNvSpPr>
            <p:nvPr/>
          </p:nvSpPr>
          <p:spPr bwMode="auto">
            <a:xfrm flipV="1">
              <a:off x="5961063"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3" name="Line 33"/>
            <p:cNvSpPr>
              <a:spLocks noChangeShapeType="1"/>
            </p:cNvSpPr>
            <p:nvPr/>
          </p:nvSpPr>
          <p:spPr bwMode="auto">
            <a:xfrm>
              <a:off x="5961063"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4" name="Rectangle 34"/>
            <p:cNvSpPr>
              <a:spLocks noChangeArrowheads="1"/>
            </p:cNvSpPr>
            <p:nvPr/>
          </p:nvSpPr>
          <p:spPr bwMode="auto">
            <a:xfrm>
              <a:off x="5942013"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85" name="Line 35"/>
            <p:cNvSpPr>
              <a:spLocks noChangeShapeType="1"/>
            </p:cNvSpPr>
            <p:nvPr/>
          </p:nvSpPr>
          <p:spPr bwMode="auto">
            <a:xfrm flipV="1">
              <a:off x="6419851" y="1954213"/>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6" name="Line 36"/>
            <p:cNvSpPr>
              <a:spLocks noChangeShapeType="1"/>
            </p:cNvSpPr>
            <p:nvPr/>
          </p:nvSpPr>
          <p:spPr bwMode="auto">
            <a:xfrm>
              <a:off x="6419851" y="514351"/>
              <a:ext cx="0"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7" name="Rectangle 37"/>
            <p:cNvSpPr>
              <a:spLocks noChangeArrowheads="1"/>
            </p:cNvSpPr>
            <p:nvPr/>
          </p:nvSpPr>
          <p:spPr bwMode="auto">
            <a:xfrm>
              <a:off x="6402388" y="20113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88" name="Line 38"/>
            <p:cNvSpPr>
              <a:spLocks noChangeShapeType="1"/>
            </p:cNvSpPr>
            <p:nvPr/>
          </p:nvSpPr>
          <p:spPr bwMode="auto">
            <a:xfrm>
              <a:off x="3194051" y="19796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89" name="Line 39"/>
            <p:cNvSpPr>
              <a:spLocks noChangeShapeType="1"/>
            </p:cNvSpPr>
            <p:nvPr/>
          </p:nvSpPr>
          <p:spPr bwMode="auto">
            <a:xfrm flipH="1">
              <a:off x="6842126" y="19796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590" name="Rectangle 40"/>
            <p:cNvSpPr>
              <a:spLocks noChangeArrowheads="1"/>
            </p:cNvSpPr>
            <p:nvPr/>
          </p:nvSpPr>
          <p:spPr bwMode="auto">
            <a:xfrm>
              <a:off x="3019426" y="1930401"/>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2591" name="Line 41"/>
            <p:cNvSpPr>
              <a:spLocks noChangeShapeType="1"/>
            </p:cNvSpPr>
            <p:nvPr/>
          </p:nvSpPr>
          <p:spPr bwMode="auto">
            <a:xfrm>
              <a:off x="3194051" y="16875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0" name="Line 42"/>
            <p:cNvSpPr>
              <a:spLocks noChangeShapeType="1"/>
            </p:cNvSpPr>
            <p:nvPr/>
          </p:nvSpPr>
          <p:spPr bwMode="auto">
            <a:xfrm flipH="1">
              <a:off x="6842126" y="16875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1" name="Rectangle 43"/>
            <p:cNvSpPr>
              <a:spLocks noChangeArrowheads="1"/>
            </p:cNvSpPr>
            <p:nvPr/>
          </p:nvSpPr>
          <p:spPr bwMode="auto">
            <a:xfrm>
              <a:off x="3019426" y="1638301"/>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62" name="Line 44"/>
            <p:cNvSpPr>
              <a:spLocks noChangeShapeType="1"/>
            </p:cNvSpPr>
            <p:nvPr/>
          </p:nvSpPr>
          <p:spPr bwMode="auto">
            <a:xfrm>
              <a:off x="3194051" y="13970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3" name="Line 45"/>
            <p:cNvSpPr>
              <a:spLocks noChangeShapeType="1"/>
            </p:cNvSpPr>
            <p:nvPr/>
          </p:nvSpPr>
          <p:spPr bwMode="auto">
            <a:xfrm flipH="1">
              <a:off x="6842126" y="13970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4" name="Rectangle 46"/>
            <p:cNvSpPr>
              <a:spLocks noChangeArrowheads="1"/>
            </p:cNvSpPr>
            <p:nvPr/>
          </p:nvSpPr>
          <p:spPr bwMode="auto">
            <a:xfrm>
              <a:off x="3019426" y="1346201"/>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65" name="Line 47"/>
            <p:cNvSpPr>
              <a:spLocks noChangeShapeType="1"/>
            </p:cNvSpPr>
            <p:nvPr/>
          </p:nvSpPr>
          <p:spPr bwMode="auto">
            <a:xfrm>
              <a:off x="3194051" y="11049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6" name="Line 48"/>
            <p:cNvSpPr>
              <a:spLocks noChangeShapeType="1"/>
            </p:cNvSpPr>
            <p:nvPr/>
          </p:nvSpPr>
          <p:spPr bwMode="auto">
            <a:xfrm flipH="1">
              <a:off x="6842126" y="11049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7" name="Rectangle 49"/>
            <p:cNvSpPr>
              <a:spLocks noChangeArrowheads="1"/>
            </p:cNvSpPr>
            <p:nvPr/>
          </p:nvSpPr>
          <p:spPr bwMode="auto">
            <a:xfrm>
              <a:off x="3019426" y="1055688"/>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68" name="Line 50"/>
            <p:cNvSpPr>
              <a:spLocks noChangeShapeType="1"/>
            </p:cNvSpPr>
            <p:nvPr/>
          </p:nvSpPr>
          <p:spPr bwMode="auto">
            <a:xfrm>
              <a:off x="3194051" y="8128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69" name="Line 51"/>
            <p:cNvSpPr>
              <a:spLocks noChangeShapeType="1"/>
            </p:cNvSpPr>
            <p:nvPr/>
          </p:nvSpPr>
          <p:spPr bwMode="auto">
            <a:xfrm flipH="1">
              <a:off x="6842126" y="8128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0" name="Rectangle 52"/>
            <p:cNvSpPr>
              <a:spLocks noChangeArrowheads="1"/>
            </p:cNvSpPr>
            <p:nvPr/>
          </p:nvSpPr>
          <p:spPr bwMode="auto">
            <a:xfrm>
              <a:off x="3019426" y="763588"/>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4500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71" name="Line 53"/>
            <p:cNvSpPr>
              <a:spLocks noChangeShapeType="1"/>
            </p:cNvSpPr>
            <p:nvPr/>
          </p:nvSpPr>
          <p:spPr bwMode="auto">
            <a:xfrm>
              <a:off x="3194051" y="52070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2" name="Line 54"/>
            <p:cNvSpPr>
              <a:spLocks noChangeShapeType="1"/>
            </p:cNvSpPr>
            <p:nvPr/>
          </p:nvSpPr>
          <p:spPr bwMode="auto">
            <a:xfrm flipH="1">
              <a:off x="6842126" y="52070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3" name="Rectangle 55"/>
            <p:cNvSpPr>
              <a:spLocks noChangeArrowheads="1"/>
            </p:cNvSpPr>
            <p:nvPr/>
          </p:nvSpPr>
          <p:spPr bwMode="auto">
            <a:xfrm>
              <a:off x="3019426" y="471488"/>
              <a:ext cx="19208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74" name="Line 56"/>
            <p:cNvSpPr>
              <a:spLocks noChangeShapeType="1"/>
            </p:cNvSpPr>
            <p:nvPr/>
          </p:nvSpPr>
          <p:spPr bwMode="auto">
            <a:xfrm>
              <a:off x="3194051" y="514351"/>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5" name="Line 57"/>
            <p:cNvSpPr>
              <a:spLocks noChangeShapeType="1"/>
            </p:cNvSpPr>
            <p:nvPr/>
          </p:nvSpPr>
          <p:spPr bwMode="auto">
            <a:xfrm>
              <a:off x="3194051" y="199231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6" name="Line 58"/>
            <p:cNvSpPr>
              <a:spLocks noChangeShapeType="1"/>
            </p:cNvSpPr>
            <p:nvPr/>
          </p:nvSpPr>
          <p:spPr bwMode="auto">
            <a:xfrm flipV="1">
              <a:off x="6880226"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7" name="Line 59"/>
            <p:cNvSpPr>
              <a:spLocks noChangeShapeType="1"/>
            </p:cNvSpPr>
            <p:nvPr/>
          </p:nvSpPr>
          <p:spPr bwMode="auto">
            <a:xfrm flipV="1">
              <a:off x="3194051" y="514351"/>
              <a:ext cx="0" cy="14779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78" name="Rectangle 60"/>
            <p:cNvSpPr>
              <a:spLocks noChangeArrowheads="1"/>
            </p:cNvSpPr>
            <p:nvPr/>
          </p:nvSpPr>
          <p:spPr bwMode="auto">
            <a:xfrm>
              <a:off x="3194051" y="2570163"/>
              <a:ext cx="3686175" cy="1476375"/>
            </a:xfrm>
            <a:prstGeom prst="rect">
              <a:avLst/>
            </a:prstGeom>
            <a:solidFill>
              <a:srgbClr val="FFFFFF">
                <a:alpha val="76078"/>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9779" name="Rectangle 61"/>
            <p:cNvSpPr>
              <a:spLocks noChangeArrowheads="1"/>
            </p:cNvSpPr>
            <p:nvPr/>
          </p:nvSpPr>
          <p:spPr bwMode="auto">
            <a:xfrm>
              <a:off x="3194051" y="2570163"/>
              <a:ext cx="3686175" cy="147637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0" name="Line 62"/>
            <p:cNvSpPr>
              <a:spLocks noChangeShapeType="1"/>
            </p:cNvSpPr>
            <p:nvPr/>
          </p:nvSpPr>
          <p:spPr bwMode="auto">
            <a:xfrm>
              <a:off x="3194051" y="25701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1" name="Line 63"/>
            <p:cNvSpPr>
              <a:spLocks noChangeShapeType="1"/>
            </p:cNvSpPr>
            <p:nvPr/>
          </p:nvSpPr>
          <p:spPr bwMode="auto">
            <a:xfrm>
              <a:off x="3194051" y="404653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2" name="Line 64"/>
            <p:cNvSpPr>
              <a:spLocks noChangeShapeType="1"/>
            </p:cNvSpPr>
            <p:nvPr/>
          </p:nvSpPr>
          <p:spPr bwMode="auto">
            <a:xfrm flipV="1">
              <a:off x="6880226"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3" name="Line 65"/>
            <p:cNvSpPr>
              <a:spLocks noChangeShapeType="1"/>
            </p:cNvSpPr>
            <p:nvPr/>
          </p:nvSpPr>
          <p:spPr bwMode="auto">
            <a:xfrm flipV="1">
              <a:off x="3194051"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4" name="Line 66"/>
            <p:cNvSpPr>
              <a:spLocks noChangeShapeType="1"/>
            </p:cNvSpPr>
            <p:nvPr/>
          </p:nvSpPr>
          <p:spPr bwMode="auto">
            <a:xfrm>
              <a:off x="3194051" y="404653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5" name="Line 67"/>
            <p:cNvSpPr>
              <a:spLocks noChangeShapeType="1"/>
            </p:cNvSpPr>
            <p:nvPr/>
          </p:nvSpPr>
          <p:spPr bwMode="auto">
            <a:xfrm flipV="1">
              <a:off x="3194051"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6" name="Line 68"/>
            <p:cNvSpPr>
              <a:spLocks noChangeShapeType="1"/>
            </p:cNvSpPr>
            <p:nvPr/>
          </p:nvSpPr>
          <p:spPr bwMode="auto">
            <a:xfrm flipV="1">
              <a:off x="3194051"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7" name="Line 69"/>
            <p:cNvSpPr>
              <a:spLocks noChangeShapeType="1"/>
            </p:cNvSpPr>
            <p:nvPr/>
          </p:nvSpPr>
          <p:spPr bwMode="auto">
            <a:xfrm>
              <a:off x="3194051"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88" name="Rectangle 70"/>
            <p:cNvSpPr>
              <a:spLocks noChangeArrowheads="1"/>
            </p:cNvSpPr>
            <p:nvPr/>
          </p:nvSpPr>
          <p:spPr bwMode="auto">
            <a:xfrm>
              <a:off x="3175001"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89" name="Line 71"/>
            <p:cNvSpPr>
              <a:spLocks noChangeShapeType="1"/>
            </p:cNvSpPr>
            <p:nvPr/>
          </p:nvSpPr>
          <p:spPr bwMode="auto">
            <a:xfrm flipV="1">
              <a:off x="3652838"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0" name="Line 72"/>
            <p:cNvSpPr>
              <a:spLocks noChangeShapeType="1"/>
            </p:cNvSpPr>
            <p:nvPr/>
          </p:nvSpPr>
          <p:spPr bwMode="auto">
            <a:xfrm>
              <a:off x="3652838"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1" name="Rectangle 73"/>
            <p:cNvSpPr>
              <a:spLocks noChangeArrowheads="1"/>
            </p:cNvSpPr>
            <p:nvPr/>
          </p:nvSpPr>
          <p:spPr bwMode="auto">
            <a:xfrm>
              <a:off x="3633788"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92" name="Line 74"/>
            <p:cNvSpPr>
              <a:spLocks noChangeShapeType="1"/>
            </p:cNvSpPr>
            <p:nvPr/>
          </p:nvSpPr>
          <p:spPr bwMode="auto">
            <a:xfrm flipV="1">
              <a:off x="4111626"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3" name="Line 75"/>
            <p:cNvSpPr>
              <a:spLocks noChangeShapeType="1"/>
            </p:cNvSpPr>
            <p:nvPr/>
          </p:nvSpPr>
          <p:spPr bwMode="auto">
            <a:xfrm>
              <a:off x="4111626"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4" name="Rectangle 76"/>
            <p:cNvSpPr>
              <a:spLocks noChangeArrowheads="1"/>
            </p:cNvSpPr>
            <p:nvPr/>
          </p:nvSpPr>
          <p:spPr bwMode="auto">
            <a:xfrm>
              <a:off x="4094163"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95" name="Line 77"/>
            <p:cNvSpPr>
              <a:spLocks noChangeShapeType="1"/>
            </p:cNvSpPr>
            <p:nvPr/>
          </p:nvSpPr>
          <p:spPr bwMode="auto">
            <a:xfrm flipV="1">
              <a:off x="4572001"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6" name="Line 78"/>
            <p:cNvSpPr>
              <a:spLocks noChangeShapeType="1"/>
            </p:cNvSpPr>
            <p:nvPr/>
          </p:nvSpPr>
          <p:spPr bwMode="auto">
            <a:xfrm>
              <a:off x="4572001"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7" name="Rectangle 79"/>
            <p:cNvSpPr>
              <a:spLocks noChangeArrowheads="1"/>
            </p:cNvSpPr>
            <p:nvPr/>
          </p:nvSpPr>
          <p:spPr bwMode="auto">
            <a:xfrm>
              <a:off x="4552951"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98" name="Line 80"/>
            <p:cNvSpPr>
              <a:spLocks noChangeShapeType="1"/>
            </p:cNvSpPr>
            <p:nvPr/>
          </p:nvSpPr>
          <p:spPr bwMode="auto">
            <a:xfrm flipV="1">
              <a:off x="5037138"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99" name="Line 81"/>
            <p:cNvSpPr>
              <a:spLocks noChangeShapeType="1"/>
            </p:cNvSpPr>
            <p:nvPr/>
          </p:nvSpPr>
          <p:spPr bwMode="auto">
            <a:xfrm>
              <a:off x="5037138"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0" name="Rectangle 82"/>
            <p:cNvSpPr>
              <a:spLocks noChangeArrowheads="1"/>
            </p:cNvSpPr>
            <p:nvPr/>
          </p:nvSpPr>
          <p:spPr bwMode="auto">
            <a:xfrm>
              <a:off x="5018088"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01" name="Line 83"/>
            <p:cNvSpPr>
              <a:spLocks noChangeShapeType="1"/>
            </p:cNvSpPr>
            <p:nvPr/>
          </p:nvSpPr>
          <p:spPr bwMode="auto">
            <a:xfrm flipV="1">
              <a:off x="5495926"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2" name="Line 84"/>
            <p:cNvSpPr>
              <a:spLocks noChangeShapeType="1"/>
            </p:cNvSpPr>
            <p:nvPr/>
          </p:nvSpPr>
          <p:spPr bwMode="auto">
            <a:xfrm>
              <a:off x="5495926"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3" name="Rectangle 85"/>
            <p:cNvSpPr>
              <a:spLocks noChangeArrowheads="1"/>
            </p:cNvSpPr>
            <p:nvPr/>
          </p:nvSpPr>
          <p:spPr bwMode="auto">
            <a:xfrm>
              <a:off x="5476876"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04" name="Line 86"/>
            <p:cNvSpPr>
              <a:spLocks noChangeShapeType="1"/>
            </p:cNvSpPr>
            <p:nvPr/>
          </p:nvSpPr>
          <p:spPr bwMode="auto">
            <a:xfrm flipV="1">
              <a:off x="5954713"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5" name="Line 87"/>
            <p:cNvSpPr>
              <a:spLocks noChangeShapeType="1"/>
            </p:cNvSpPr>
            <p:nvPr/>
          </p:nvSpPr>
          <p:spPr bwMode="auto">
            <a:xfrm>
              <a:off x="5954713"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6" name="Rectangle 88"/>
            <p:cNvSpPr>
              <a:spLocks noChangeArrowheads="1"/>
            </p:cNvSpPr>
            <p:nvPr/>
          </p:nvSpPr>
          <p:spPr bwMode="auto">
            <a:xfrm>
              <a:off x="5937251"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07" name="Line 89"/>
            <p:cNvSpPr>
              <a:spLocks noChangeShapeType="1"/>
            </p:cNvSpPr>
            <p:nvPr/>
          </p:nvSpPr>
          <p:spPr bwMode="auto">
            <a:xfrm flipV="1">
              <a:off x="6413501"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8" name="Line 90"/>
            <p:cNvSpPr>
              <a:spLocks noChangeShapeType="1"/>
            </p:cNvSpPr>
            <p:nvPr/>
          </p:nvSpPr>
          <p:spPr bwMode="auto">
            <a:xfrm>
              <a:off x="6413501"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09" name="Rectangle 91"/>
            <p:cNvSpPr>
              <a:spLocks noChangeArrowheads="1"/>
            </p:cNvSpPr>
            <p:nvPr/>
          </p:nvSpPr>
          <p:spPr bwMode="auto">
            <a:xfrm>
              <a:off x="6396038"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10" name="Line 92"/>
            <p:cNvSpPr>
              <a:spLocks noChangeShapeType="1"/>
            </p:cNvSpPr>
            <p:nvPr/>
          </p:nvSpPr>
          <p:spPr bwMode="auto">
            <a:xfrm flipV="1">
              <a:off x="6880226" y="4008438"/>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1" name="Line 93"/>
            <p:cNvSpPr>
              <a:spLocks noChangeShapeType="1"/>
            </p:cNvSpPr>
            <p:nvPr/>
          </p:nvSpPr>
          <p:spPr bwMode="auto">
            <a:xfrm>
              <a:off x="6880226" y="2570163"/>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2" name="Rectangle 94"/>
            <p:cNvSpPr>
              <a:spLocks noChangeArrowheads="1"/>
            </p:cNvSpPr>
            <p:nvPr/>
          </p:nvSpPr>
          <p:spPr bwMode="auto">
            <a:xfrm>
              <a:off x="6861176" y="406558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13" name="Line 95"/>
            <p:cNvSpPr>
              <a:spLocks noChangeShapeType="1"/>
            </p:cNvSpPr>
            <p:nvPr/>
          </p:nvSpPr>
          <p:spPr bwMode="auto">
            <a:xfrm>
              <a:off x="3194051" y="404653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4" name="Line 96"/>
            <p:cNvSpPr>
              <a:spLocks noChangeShapeType="1"/>
            </p:cNvSpPr>
            <p:nvPr/>
          </p:nvSpPr>
          <p:spPr bwMode="auto">
            <a:xfrm flipH="1">
              <a:off x="6842126" y="404653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5" name="Rectangle 97"/>
            <p:cNvSpPr>
              <a:spLocks noChangeArrowheads="1"/>
            </p:cNvSpPr>
            <p:nvPr/>
          </p:nvSpPr>
          <p:spPr bwMode="auto">
            <a:xfrm>
              <a:off x="3070226" y="3997326"/>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16" name="Line 98"/>
            <p:cNvSpPr>
              <a:spLocks noChangeShapeType="1"/>
            </p:cNvSpPr>
            <p:nvPr/>
          </p:nvSpPr>
          <p:spPr bwMode="auto">
            <a:xfrm>
              <a:off x="3194051" y="3549651"/>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7" name="Line 99"/>
            <p:cNvSpPr>
              <a:spLocks noChangeShapeType="1"/>
            </p:cNvSpPr>
            <p:nvPr/>
          </p:nvSpPr>
          <p:spPr bwMode="auto">
            <a:xfrm flipH="1">
              <a:off x="6842126" y="3549651"/>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18" name="Rectangle 100"/>
            <p:cNvSpPr>
              <a:spLocks noChangeArrowheads="1"/>
            </p:cNvSpPr>
            <p:nvPr/>
          </p:nvSpPr>
          <p:spPr bwMode="auto">
            <a:xfrm>
              <a:off x="3132138" y="3500438"/>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19" name="Line 101"/>
            <p:cNvSpPr>
              <a:spLocks noChangeShapeType="1"/>
            </p:cNvSpPr>
            <p:nvPr/>
          </p:nvSpPr>
          <p:spPr bwMode="auto">
            <a:xfrm>
              <a:off x="3194051" y="30591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0" name="Line 102"/>
            <p:cNvSpPr>
              <a:spLocks noChangeShapeType="1"/>
            </p:cNvSpPr>
            <p:nvPr/>
          </p:nvSpPr>
          <p:spPr bwMode="auto">
            <a:xfrm flipH="1">
              <a:off x="6842126" y="30591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1" name="Rectangle 103"/>
            <p:cNvSpPr>
              <a:spLocks noChangeArrowheads="1"/>
            </p:cNvSpPr>
            <p:nvPr/>
          </p:nvSpPr>
          <p:spPr bwMode="auto">
            <a:xfrm>
              <a:off x="3094038" y="3009901"/>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22" name="Line 104"/>
            <p:cNvSpPr>
              <a:spLocks noChangeShapeType="1"/>
            </p:cNvSpPr>
            <p:nvPr/>
          </p:nvSpPr>
          <p:spPr bwMode="auto">
            <a:xfrm>
              <a:off x="3194051" y="257016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3" name="Line 105"/>
            <p:cNvSpPr>
              <a:spLocks noChangeShapeType="1"/>
            </p:cNvSpPr>
            <p:nvPr/>
          </p:nvSpPr>
          <p:spPr bwMode="auto">
            <a:xfrm flipH="1">
              <a:off x="6842126" y="257016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4" name="Rectangle 106"/>
            <p:cNvSpPr>
              <a:spLocks noChangeArrowheads="1"/>
            </p:cNvSpPr>
            <p:nvPr/>
          </p:nvSpPr>
          <p:spPr bwMode="auto">
            <a:xfrm>
              <a:off x="3057526" y="2519363"/>
              <a:ext cx="1492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25" name="Line 107"/>
            <p:cNvSpPr>
              <a:spLocks noChangeShapeType="1"/>
            </p:cNvSpPr>
            <p:nvPr/>
          </p:nvSpPr>
          <p:spPr bwMode="auto">
            <a:xfrm>
              <a:off x="3194051" y="25701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6" name="Line 108"/>
            <p:cNvSpPr>
              <a:spLocks noChangeShapeType="1"/>
            </p:cNvSpPr>
            <p:nvPr/>
          </p:nvSpPr>
          <p:spPr bwMode="auto">
            <a:xfrm>
              <a:off x="3194051" y="404653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7" name="Line 109"/>
            <p:cNvSpPr>
              <a:spLocks noChangeShapeType="1"/>
            </p:cNvSpPr>
            <p:nvPr/>
          </p:nvSpPr>
          <p:spPr bwMode="auto">
            <a:xfrm flipV="1">
              <a:off x="6880226"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8" name="Line 110"/>
            <p:cNvSpPr>
              <a:spLocks noChangeShapeType="1"/>
            </p:cNvSpPr>
            <p:nvPr/>
          </p:nvSpPr>
          <p:spPr bwMode="auto">
            <a:xfrm flipV="1">
              <a:off x="3194051" y="2570163"/>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29" name="Freeform 111"/>
            <p:cNvSpPr>
              <a:spLocks/>
            </p:cNvSpPr>
            <p:nvPr/>
          </p:nvSpPr>
          <p:spPr bwMode="auto">
            <a:xfrm>
              <a:off x="3200401" y="3400426"/>
              <a:ext cx="911225" cy="323850"/>
            </a:xfrm>
            <a:custGeom>
              <a:avLst/>
              <a:gdLst>
                <a:gd name="T0" fmla="*/ 8 w 574"/>
                <a:gd name="T1" fmla="*/ 90 h 204"/>
                <a:gd name="T2" fmla="*/ 19 w 574"/>
                <a:gd name="T3" fmla="*/ 63 h 204"/>
                <a:gd name="T4" fmla="*/ 35 w 574"/>
                <a:gd name="T5" fmla="*/ 0 h 204"/>
                <a:gd name="T6" fmla="*/ 47 w 574"/>
                <a:gd name="T7" fmla="*/ 36 h 204"/>
                <a:gd name="T8" fmla="*/ 62 w 574"/>
                <a:gd name="T9" fmla="*/ 137 h 204"/>
                <a:gd name="T10" fmla="*/ 74 w 574"/>
                <a:gd name="T11" fmla="*/ 141 h 204"/>
                <a:gd name="T12" fmla="*/ 90 w 574"/>
                <a:gd name="T13" fmla="*/ 110 h 204"/>
                <a:gd name="T14" fmla="*/ 101 w 574"/>
                <a:gd name="T15" fmla="*/ 110 h 204"/>
                <a:gd name="T16" fmla="*/ 117 w 574"/>
                <a:gd name="T17" fmla="*/ 129 h 204"/>
                <a:gd name="T18" fmla="*/ 129 w 574"/>
                <a:gd name="T19" fmla="*/ 157 h 204"/>
                <a:gd name="T20" fmla="*/ 144 w 574"/>
                <a:gd name="T21" fmla="*/ 141 h 204"/>
                <a:gd name="T22" fmla="*/ 156 w 574"/>
                <a:gd name="T23" fmla="*/ 98 h 204"/>
                <a:gd name="T24" fmla="*/ 172 w 574"/>
                <a:gd name="T25" fmla="*/ 90 h 204"/>
                <a:gd name="T26" fmla="*/ 183 w 574"/>
                <a:gd name="T27" fmla="*/ 90 h 204"/>
                <a:gd name="T28" fmla="*/ 199 w 574"/>
                <a:gd name="T29" fmla="*/ 82 h 204"/>
                <a:gd name="T30" fmla="*/ 211 w 574"/>
                <a:gd name="T31" fmla="*/ 63 h 204"/>
                <a:gd name="T32" fmla="*/ 226 w 574"/>
                <a:gd name="T33" fmla="*/ 39 h 204"/>
                <a:gd name="T34" fmla="*/ 238 w 574"/>
                <a:gd name="T35" fmla="*/ 51 h 204"/>
                <a:gd name="T36" fmla="*/ 254 w 574"/>
                <a:gd name="T37" fmla="*/ 86 h 204"/>
                <a:gd name="T38" fmla="*/ 266 w 574"/>
                <a:gd name="T39" fmla="*/ 90 h 204"/>
                <a:gd name="T40" fmla="*/ 281 w 574"/>
                <a:gd name="T41" fmla="*/ 86 h 204"/>
                <a:gd name="T42" fmla="*/ 293 w 574"/>
                <a:gd name="T43" fmla="*/ 71 h 204"/>
                <a:gd name="T44" fmla="*/ 309 w 574"/>
                <a:gd name="T45" fmla="*/ 24 h 204"/>
                <a:gd name="T46" fmla="*/ 320 w 574"/>
                <a:gd name="T47" fmla="*/ 12 h 204"/>
                <a:gd name="T48" fmla="*/ 336 w 574"/>
                <a:gd name="T49" fmla="*/ 82 h 204"/>
                <a:gd name="T50" fmla="*/ 348 w 574"/>
                <a:gd name="T51" fmla="*/ 106 h 204"/>
                <a:gd name="T52" fmla="*/ 359 w 574"/>
                <a:gd name="T53" fmla="*/ 145 h 204"/>
                <a:gd name="T54" fmla="*/ 375 w 574"/>
                <a:gd name="T55" fmla="*/ 204 h 204"/>
                <a:gd name="T56" fmla="*/ 387 w 574"/>
                <a:gd name="T57" fmla="*/ 157 h 204"/>
                <a:gd name="T58" fmla="*/ 402 w 574"/>
                <a:gd name="T59" fmla="*/ 43 h 204"/>
                <a:gd name="T60" fmla="*/ 414 w 574"/>
                <a:gd name="T61" fmla="*/ 12 h 204"/>
                <a:gd name="T62" fmla="*/ 430 w 574"/>
                <a:gd name="T63" fmla="*/ 51 h 204"/>
                <a:gd name="T64" fmla="*/ 441 w 574"/>
                <a:gd name="T65" fmla="*/ 82 h 204"/>
                <a:gd name="T66" fmla="*/ 457 w 574"/>
                <a:gd name="T67" fmla="*/ 63 h 204"/>
                <a:gd name="T68" fmla="*/ 469 w 574"/>
                <a:gd name="T69" fmla="*/ 4 h 204"/>
                <a:gd name="T70" fmla="*/ 484 w 574"/>
                <a:gd name="T71" fmla="*/ 24 h 204"/>
                <a:gd name="T72" fmla="*/ 496 w 574"/>
                <a:gd name="T73" fmla="*/ 118 h 204"/>
                <a:gd name="T74" fmla="*/ 512 w 574"/>
                <a:gd name="T75" fmla="*/ 145 h 204"/>
                <a:gd name="T76" fmla="*/ 524 w 574"/>
                <a:gd name="T77" fmla="*/ 157 h 204"/>
                <a:gd name="T78" fmla="*/ 539 w 574"/>
                <a:gd name="T79" fmla="*/ 133 h 204"/>
                <a:gd name="T80" fmla="*/ 551 w 574"/>
                <a:gd name="T81" fmla="*/ 122 h 204"/>
                <a:gd name="T82" fmla="*/ 567 w 574"/>
                <a:gd name="T83" fmla="*/ 13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204">
                  <a:moveTo>
                    <a:pt x="0" y="90"/>
                  </a:moveTo>
                  <a:lnTo>
                    <a:pt x="4" y="90"/>
                  </a:lnTo>
                  <a:lnTo>
                    <a:pt x="8" y="90"/>
                  </a:lnTo>
                  <a:lnTo>
                    <a:pt x="12" y="82"/>
                  </a:lnTo>
                  <a:lnTo>
                    <a:pt x="15" y="75"/>
                  </a:lnTo>
                  <a:lnTo>
                    <a:pt x="19" y="63"/>
                  </a:lnTo>
                  <a:lnTo>
                    <a:pt x="27" y="39"/>
                  </a:lnTo>
                  <a:lnTo>
                    <a:pt x="31" y="12"/>
                  </a:lnTo>
                  <a:lnTo>
                    <a:pt x="35" y="0"/>
                  </a:lnTo>
                  <a:lnTo>
                    <a:pt x="39" y="0"/>
                  </a:lnTo>
                  <a:lnTo>
                    <a:pt x="43" y="12"/>
                  </a:lnTo>
                  <a:lnTo>
                    <a:pt x="47" y="36"/>
                  </a:lnTo>
                  <a:lnTo>
                    <a:pt x="55" y="71"/>
                  </a:lnTo>
                  <a:lnTo>
                    <a:pt x="58" y="110"/>
                  </a:lnTo>
                  <a:lnTo>
                    <a:pt x="62" y="137"/>
                  </a:lnTo>
                  <a:lnTo>
                    <a:pt x="66" y="149"/>
                  </a:lnTo>
                  <a:lnTo>
                    <a:pt x="70" y="149"/>
                  </a:lnTo>
                  <a:lnTo>
                    <a:pt x="74" y="141"/>
                  </a:lnTo>
                  <a:lnTo>
                    <a:pt x="82" y="125"/>
                  </a:lnTo>
                  <a:lnTo>
                    <a:pt x="86" y="114"/>
                  </a:lnTo>
                  <a:lnTo>
                    <a:pt x="90" y="110"/>
                  </a:lnTo>
                  <a:lnTo>
                    <a:pt x="94" y="106"/>
                  </a:lnTo>
                  <a:lnTo>
                    <a:pt x="97" y="110"/>
                  </a:lnTo>
                  <a:lnTo>
                    <a:pt x="101" y="110"/>
                  </a:lnTo>
                  <a:lnTo>
                    <a:pt x="109" y="114"/>
                  </a:lnTo>
                  <a:lnTo>
                    <a:pt x="113" y="122"/>
                  </a:lnTo>
                  <a:lnTo>
                    <a:pt x="117" y="129"/>
                  </a:lnTo>
                  <a:lnTo>
                    <a:pt x="121" y="137"/>
                  </a:lnTo>
                  <a:lnTo>
                    <a:pt x="125" y="149"/>
                  </a:lnTo>
                  <a:lnTo>
                    <a:pt x="129" y="157"/>
                  </a:lnTo>
                  <a:lnTo>
                    <a:pt x="133" y="161"/>
                  </a:lnTo>
                  <a:lnTo>
                    <a:pt x="140" y="157"/>
                  </a:lnTo>
                  <a:lnTo>
                    <a:pt x="144" y="141"/>
                  </a:lnTo>
                  <a:lnTo>
                    <a:pt x="148" y="125"/>
                  </a:lnTo>
                  <a:lnTo>
                    <a:pt x="152" y="110"/>
                  </a:lnTo>
                  <a:lnTo>
                    <a:pt x="156" y="98"/>
                  </a:lnTo>
                  <a:lnTo>
                    <a:pt x="160" y="94"/>
                  </a:lnTo>
                  <a:lnTo>
                    <a:pt x="168" y="94"/>
                  </a:lnTo>
                  <a:lnTo>
                    <a:pt x="172" y="90"/>
                  </a:lnTo>
                  <a:lnTo>
                    <a:pt x="176" y="90"/>
                  </a:lnTo>
                  <a:lnTo>
                    <a:pt x="180" y="90"/>
                  </a:lnTo>
                  <a:lnTo>
                    <a:pt x="183" y="90"/>
                  </a:lnTo>
                  <a:lnTo>
                    <a:pt x="187" y="86"/>
                  </a:lnTo>
                  <a:lnTo>
                    <a:pt x="195" y="86"/>
                  </a:lnTo>
                  <a:lnTo>
                    <a:pt x="199" y="82"/>
                  </a:lnTo>
                  <a:lnTo>
                    <a:pt x="203" y="79"/>
                  </a:lnTo>
                  <a:lnTo>
                    <a:pt x="207" y="71"/>
                  </a:lnTo>
                  <a:lnTo>
                    <a:pt x="211" y="63"/>
                  </a:lnTo>
                  <a:lnTo>
                    <a:pt x="215" y="55"/>
                  </a:lnTo>
                  <a:lnTo>
                    <a:pt x="223" y="47"/>
                  </a:lnTo>
                  <a:lnTo>
                    <a:pt x="226" y="39"/>
                  </a:lnTo>
                  <a:lnTo>
                    <a:pt x="230" y="36"/>
                  </a:lnTo>
                  <a:lnTo>
                    <a:pt x="234" y="39"/>
                  </a:lnTo>
                  <a:lnTo>
                    <a:pt x="238" y="51"/>
                  </a:lnTo>
                  <a:lnTo>
                    <a:pt x="242" y="63"/>
                  </a:lnTo>
                  <a:lnTo>
                    <a:pt x="246" y="79"/>
                  </a:lnTo>
                  <a:lnTo>
                    <a:pt x="254" y="86"/>
                  </a:lnTo>
                  <a:lnTo>
                    <a:pt x="258" y="90"/>
                  </a:lnTo>
                  <a:lnTo>
                    <a:pt x="262" y="90"/>
                  </a:lnTo>
                  <a:lnTo>
                    <a:pt x="266" y="90"/>
                  </a:lnTo>
                  <a:lnTo>
                    <a:pt x="269" y="90"/>
                  </a:lnTo>
                  <a:lnTo>
                    <a:pt x="273" y="86"/>
                  </a:lnTo>
                  <a:lnTo>
                    <a:pt x="281" y="86"/>
                  </a:lnTo>
                  <a:lnTo>
                    <a:pt x="285" y="82"/>
                  </a:lnTo>
                  <a:lnTo>
                    <a:pt x="289" y="79"/>
                  </a:lnTo>
                  <a:lnTo>
                    <a:pt x="293" y="71"/>
                  </a:lnTo>
                  <a:lnTo>
                    <a:pt x="297" y="59"/>
                  </a:lnTo>
                  <a:lnTo>
                    <a:pt x="301" y="43"/>
                  </a:lnTo>
                  <a:lnTo>
                    <a:pt x="309" y="24"/>
                  </a:lnTo>
                  <a:lnTo>
                    <a:pt x="312" y="8"/>
                  </a:lnTo>
                  <a:lnTo>
                    <a:pt x="316" y="4"/>
                  </a:lnTo>
                  <a:lnTo>
                    <a:pt x="320" y="12"/>
                  </a:lnTo>
                  <a:lnTo>
                    <a:pt x="324" y="24"/>
                  </a:lnTo>
                  <a:lnTo>
                    <a:pt x="328" y="51"/>
                  </a:lnTo>
                  <a:lnTo>
                    <a:pt x="336" y="82"/>
                  </a:lnTo>
                  <a:lnTo>
                    <a:pt x="340" y="98"/>
                  </a:lnTo>
                  <a:lnTo>
                    <a:pt x="344" y="102"/>
                  </a:lnTo>
                  <a:lnTo>
                    <a:pt x="348" y="106"/>
                  </a:lnTo>
                  <a:lnTo>
                    <a:pt x="352" y="114"/>
                  </a:lnTo>
                  <a:lnTo>
                    <a:pt x="355" y="125"/>
                  </a:lnTo>
                  <a:lnTo>
                    <a:pt x="359" y="145"/>
                  </a:lnTo>
                  <a:lnTo>
                    <a:pt x="367" y="176"/>
                  </a:lnTo>
                  <a:lnTo>
                    <a:pt x="371" y="196"/>
                  </a:lnTo>
                  <a:lnTo>
                    <a:pt x="375" y="204"/>
                  </a:lnTo>
                  <a:lnTo>
                    <a:pt x="379" y="200"/>
                  </a:lnTo>
                  <a:lnTo>
                    <a:pt x="383" y="184"/>
                  </a:lnTo>
                  <a:lnTo>
                    <a:pt x="387" y="157"/>
                  </a:lnTo>
                  <a:lnTo>
                    <a:pt x="395" y="118"/>
                  </a:lnTo>
                  <a:lnTo>
                    <a:pt x="398" y="75"/>
                  </a:lnTo>
                  <a:lnTo>
                    <a:pt x="402" y="43"/>
                  </a:lnTo>
                  <a:lnTo>
                    <a:pt x="406" y="28"/>
                  </a:lnTo>
                  <a:lnTo>
                    <a:pt x="410" y="16"/>
                  </a:lnTo>
                  <a:lnTo>
                    <a:pt x="414" y="12"/>
                  </a:lnTo>
                  <a:lnTo>
                    <a:pt x="422" y="20"/>
                  </a:lnTo>
                  <a:lnTo>
                    <a:pt x="426" y="32"/>
                  </a:lnTo>
                  <a:lnTo>
                    <a:pt x="430" y="51"/>
                  </a:lnTo>
                  <a:lnTo>
                    <a:pt x="434" y="75"/>
                  </a:lnTo>
                  <a:lnTo>
                    <a:pt x="438" y="82"/>
                  </a:lnTo>
                  <a:lnTo>
                    <a:pt x="441" y="82"/>
                  </a:lnTo>
                  <a:lnTo>
                    <a:pt x="449" y="79"/>
                  </a:lnTo>
                  <a:lnTo>
                    <a:pt x="453" y="71"/>
                  </a:lnTo>
                  <a:lnTo>
                    <a:pt x="457" y="63"/>
                  </a:lnTo>
                  <a:lnTo>
                    <a:pt x="461" y="43"/>
                  </a:lnTo>
                  <a:lnTo>
                    <a:pt x="465" y="20"/>
                  </a:lnTo>
                  <a:lnTo>
                    <a:pt x="469" y="4"/>
                  </a:lnTo>
                  <a:lnTo>
                    <a:pt x="473" y="0"/>
                  </a:lnTo>
                  <a:lnTo>
                    <a:pt x="481" y="8"/>
                  </a:lnTo>
                  <a:lnTo>
                    <a:pt x="484" y="24"/>
                  </a:lnTo>
                  <a:lnTo>
                    <a:pt x="488" y="55"/>
                  </a:lnTo>
                  <a:lnTo>
                    <a:pt x="492" y="90"/>
                  </a:lnTo>
                  <a:lnTo>
                    <a:pt x="496" y="118"/>
                  </a:lnTo>
                  <a:lnTo>
                    <a:pt x="500" y="129"/>
                  </a:lnTo>
                  <a:lnTo>
                    <a:pt x="508" y="137"/>
                  </a:lnTo>
                  <a:lnTo>
                    <a:pt x="512" y="145"/>
                  </a:lnTo>
                  <a:lnTo>
                    <a:pt x="516" y="153"/>
                  </a:lnTo>
                  <a:lnTo>
                    <a:pt x="520" y="157"/>
                  </a:lnTo>
                  <a:lnTo>
                    <a:pt x="524" y="157"/>
                  </a:lnTo>
                  <a:lnTo>
                    <a:pt x="527" y="153"/>
                  </a:lnTo>
                  <a:lnTo>
                    <a:pt x="535" y="145"/>
                  </a:lnTo>
                  <a:lnTo>
                    <a:pt x="539" y="133"/>
                  </a:lnTo>
                  <a:lnTo>
                    <a:pt x="543" y="125"/>
                  </a:lnTo>
                  <a:lnTo>
                    <a:pt x="547" y="122"/>
                  </a:lnTo>
                  <a:lnTo>
                    <a:pt x="551" y="122"/>
                  </a:lnTo>
                  <a:lnTo>
                    <a:pt x="555" y="122"/>
                  </a:lnTo>
                  <a:lnTo>
                    <a:pt x="563" y="129"/>
                  </a:lnTo>
                  <a:lnTo>
                    <a:pt x="567" y="133"/>
                  </a:lnTo>
                  <a:lnTo>
                    <a:pt x="570" y="141"/>
                  </a:lnTo>
                  <a:lnTo>
                    <a:pt x="574" y="15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0" name="Freeform 112"/>
            <p:cNvSpPr>
              <a:spLocks/>
            </p:cNvSpPr>
            <p:nvPr/>
          </p:nvSpPr>
          <p:spPr bwMode="auto">
            <a:xfrm>
              <a:off x="4111626" y="3419476"/>
              <a:ext cx="912813" cy="279400"/>
            </a:xfrm>
            <a:custGeom>
              <a:avLst/>
              <a:gdLst>
                <a:gd name="T0" fmla="*/ 8 w 575"/>
                <a:gd name="T1" fmla="*/ 133 h 176"/>
                <a:gd name="T2" fmla="*/ 24 w 575"/>
                <a:gd name="T3" fmla="*/ 125 h 176"/>
                <a:gd name="T4" fmla="*/ 36 w 575"/>
                <a:gd name="T5" fmla="*/ 117 h 176"/>
                <a:gd name="T6" fmla="*/ 51 w 575"/>
                <a:gd name="T7" fmla="*/ 82 h 176"/>
                <a:gd name="T8" fmla="*/ 63 w 575"/>
                <a:gd name="T9" fmla="*/ 31 h 176"/>
                <a:gd name="T10" fmla="*/ 79 w 575"/>
                <a:gd name="T11" fmla="*/ 8 h 176"/>
                <a:gd name="T12" fmla="*/ 90 w 575"/>
                <a:gd name="T13" fmla="*/ 31 h 176"/>
                <a:gd name="T14" fmla="*/ 106 w 575"/>
                <a:gd name="T15" fmla="*/ 94 h 176"/>
                <a:gd name="T16" fmla="*/ 118 w 575"/>
                <a:gd name="T17" fmla="*/ 110 h 176"/>
                <a:gd name="T18" fmla="*/ 133 w 575"/>
                <a:gd name="T19" fmla="*/ 113 h 176"/>
                <a:gd name="T20" fmla="*/ 145 w 575"/>
                <a:gd name="T21" fmla="*/ 133 h 176"/>
                <a:gd name="T22" fmla="*/ 161 w 575"/>
                <a:gd name="T23" fmla="*/ 141 h 176"/>
                <a:gd name="T24" fmla="*/ 172 w 575"/>
                <a:gd name="T25" fmla="*/ 117 h 176"/>
                <a:gd name="T26" fmla="*/ 188 w 575"/>
                <a:gd name="T27" fmla="*/ 121 h 176"/>
                <a:gd name="T28" fmla="*/ 200 w 575"/>
                <a:gd name="T29" fmla="*/ 156 h 176"/>
                <a:gd name="T30" fmla="*/ 215 w 575"/>
                <a:gd name="T31" fmla="*/ 156 h 176"/>
                <a:gd name="T32" fmla="*/ 227 w 575"/>
                <a:gd name="T33" fmla="*/ 102 h 176"/>
                <a:gd name="T34" fmla="*/ 239 w 575"/>
                <a:gd name="T35" fmla="*/ 110 h 176"/>
                <a:gd name="T36" fmla="*/ 254 w 575"/>
                <a:gd name="T37" fmla="*/ 164 h 176"/>
                <a:gd name="T38" fmla="*/ 266 w 575"/>
                <a:gd name="T39" fmla="*/ 172 h 176"/>
                <a:gd name="T40" fmla="*/ 282 w 575"/>
                <a:gd name="T41" fmla="*/ 86 h 176"/>
                <a:gd name="T42" fmla="*/ 294 w 575"/>
                <a:gd name="T43" fmla="*/ 27 h 176"/>
                <a:gd name="T44" fmla="*/ 309 w 575"/>
                <a:gd name="T45" fmla="*/ 8 h 176"/>
                <a:gd name="T46" fmla="*/ 321 w 575"/>
                <a:gd name="T47" fmla="*/ 47 h 176"/>
                <a:gd name="T48" fmla="*/ 337 w 575"/>
                <a:gd name="T49" fmla="*/ 70 h 176"/>
                <a:gd name="T50" fmla="*/ 348 w 575"/>
                <a:gd name="T51" fmla="*/ 51 h 176"/>
                <a:gd name="T52" fmla="*/ 364 w 575"/>
                <a:gd name="T53" fmla="*/ 4 h 176"/>
                <a:gd name="T54" fmla="*/ 376 w 575"/>
                <a:gd name="T55" fmla="*/ 16 h 176"/>
                <a:gd name="T56" fmla="*/ 391 w 575"/>
                <a:gd name="T57" fmla="*/ 94 h 176"/>
                <a:gd name="T58" fmla="*/ 403 w 575"/>
                <a:gd name="T59" fmla="*/ 121 h 176"/>
                <a:gd name="T60" fmla="*/ 419 w 575"/>
                <a:gd name="T61" fmla="*/ 141 h 176"/>
                <a:gd name="T62" fmla="*/ 430 w 575"/>
                <a:gd name="T63" fmla="*/ 133 h 176"/>
                <a:gd name="T64" fmla="*/ 446 w 575"/>
                <a:gd name="T65" fmla="*/ 106 h 176"/>
                <a:gd name="T66" fmla="*/ 458 w 575"/>
                <a:gd name="T67" fmla="*/ 102 h 176"/>
                <a:gd name="T68" fmla="*/ 473 w 575"/>
                <a:gd name="T69" fmla="*/ 113 h 176"/>
                <a:gd name="T70" fmla="*/ 485 w 575"/>
                <a:gd name="T71" fmla="*/ 137 h 176"/>
                <a:gd name="T72" fmla="*/ 501 w 575"/>
                <a:gd name="T73" fmla="*/ 129 h 176"/>
                <a:gd name="T74" fmla="*/ 512 w 575"/>
                <a:gd name="T75" fmla="*/ 94 h 176"/>
                <a:gd name="T76" fmla="*/ 528 w 575"/>
                <a:gd name="T77" fmla="*/ 90 h 176"/>
                <a:gd name="T78" fmla="*/ 540 w 575"/>
                <a:gd name="T79" fmla="*/ 90 h 176"/>
                <a:gd name="T80" fmla="*/ 555 w 575"/>
                <a:gd name="T81" fmla="*/ 102 h 176"/>
                <a:gd name="T82" fmla="*/ 567 w 575"/>
                <a:gd name="T83"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76">
                  <a:moveTo>
                    <a:pt x="0" y="141"/>
                  </a:moveTo>
                  <a:lnTo>
                    <a:pt x="4" y="141"/>
                  </a:lnTo>
                  <a:lnTo>
                    <a:pt x="8" y="133"/>
                  </a:lnTo>
                  <a:lnTo>
                    <a:pt x="12" y="133"/>
                  </a:lnTo>
                  <a:lnTo>
                    <a:pt x="20" y="129"/>
                  </a:lnTo>
                  <a:lnTo>
                    <a:pt x="24" y="125"/>
                  </a:lnTo>
                  <a:lnTo>
                    <a:pt x="28" y="121"/>
                  </a:lnTo>
                  <a:lnTo>
                    <a:pt x="32" y="121"/>
                  </a:lnTo>
                  <a:lnTo>
                    <a:pt x="36" y="117"/>
                  </a:lnTo>
                  <a:lnTo>
                    <a:pt x="39" y="113"/>
                  </a:lnTo>
                  <a:lnTo>
                    <a:pt x="47" y="74"/>
                  </a:lnTo>
                  <a:lnTo>
                    <a:pt x="51" y="82"/>
                  </a:lnTo>
                  <a:lnTo>
                    <a:pt x="55" y="63"/>
                  </a:lnTo>
                  <a:lnTo>
                    <a:pt x="59" y="51"/>
                  </a:lnTo>
                  <a:lnTo>
                    <a:pt x="63" y="31"/>
                  </a:lnTo>
                  <a:lnTo>
                    <a:pt x="67" y="16"/>
                  </a:lnTo>
                  <a:lnTo>
                    <a:pt x="75" y="4"/>
                  </a:lnTo>
                  <a:lnTo>
                    <a:pt x="79" y="8"/>
                  </a:lnTo>
                  <a:lnTo>
                    <a:pt x="82" y="16"/>
                  </a:lnTo>
                  <a:lnTo>
                    <a:pt x="86" y="35"/>
                  </a:lnTo>
                  <a:lnTo>
                    <a:pt x="90" y="31"/>
                  </a:lnTo>
                  <a:lnTo>
                    <a:pt x="94" y="39"/>
                  </a:lnTo>
                  <a:lnTo>
                    <a:pt x="102" y="86"/>
                  </a:lnTo>
                  <a:lnTo>
                    <a:pt x="106" y="94"/>
                  </a:lnTo>
                  <a:lnTo>
                    <a:pt x="110" y="106"/>
                  </a:lnTo>
                  <a:lnTo>
                    <a:pt x="114" y="106"/>
                  </a:lnTo>
                  <a:lnTo>
                    <a:pt x="118" y="110"/>
                  </a:lnTo>
                  <a:lnTo>
                    <a:pt x="122" y="110"/>
                  </a:lnTo>
                  <a:lnTo>
                    <a:pt x="125" y="110"/>
                  </a:lnTo>
                  <a:lnTo>
                    <a:pt x="133" y="113"/>
                  </a:lnTo>
                  <a:lnTo>
                    <a:pt x="137" y="121"/>
                  </a:lnTo>
                  <a:lnTo>
                    <a:pt x="141" y="129"/>
                  </a:lnTo>
                  <a:lnTo>
                    <a:pt x="145" y="133"/>
                  </a:lnTo>
                  <a:lnTo>
                    <a:pt x="149" y="141"/>
                  </a:lnTo>
                  <a:lnTo>
                    <a:pt x="153" y="141"/>
                  </a:lnTo>
                  <a:lnTo>
                    <a:pt x="161" y="141"/>
                  </a:lnTo>
                  <a:lnTo>
                    <a:pt x="165" y="133"/>
                  </a:lnTo>
                  <a:lnTo>
                    <a:pt x="168" y="125"/>
                  </a:lnTo>
                  <a:lnTo>
                    <a:pt x="172" y="117"/>
                  </a:lnTo>
                  <a:lnTo>
                    <a:pt x="176" y="117"/>
                  </a:lnTo>
                  <a:lnTo>
                    <a:pt x="180" y="117"/>
                  </a:lnTo>
                  <a:lnTo>
                    <a:pt x="188" y="121"/>
                  </a:lnTo>
                  <a:lnTo>
                    <a:pt x="192" y="133"/>
                  </a:lnTo>
                  <a:lnTo>
                    <a:pt x="196" y="145"/>
                  </a:lnTo>
                  <a:lnTo>
                    <a:pt x="200" y="156"/>
                  </a:lnTo>
                  <a:lnTo>
                    <a:pt x="204" y="160"/>
                  </a:lnTo>
                  <a:lnTo>
                    <a:pt x="208" y="164"/>
                  </a:lnTo>
                  <a:lnTo>
                    <a:pt x="215" y="156"/>
                  </a:lnTo>
                  <a:lnTo>
                    <a:pt x="219" y="145"/>
                  </a:lnTo>
                  <a:lnTo>
                    <a:pt x="223" y="121"/>
                  </a:lnTo>
                  <a:lnTo>
                    <a:pt x="227" y="102"/>
                  </a:lnTo>
                  <a:lnTo>
                    <a:pt x="231" y="98"/>
                  </a:lnTo>
                  <a:lnTo>
                    <a:pt x="235" y="102"/>
                  </a:lnTo>
                  <a:lnTo>
                    <a:pt x="239" y="110"/>
                  </a:lnTo>
                  <a:lnTo>
                    <a:pt x="247" y="121"/>
                  </a:lnTo>
                  <a:lnTo>
                    <a:pt x="251" y="141"/>
                  </a:lnTo>
                  <a:lnTo>
                    <a:pt x="254" y="164"/>
                  </a:lnTo>
                  <a:lnTo>
                    <a:pt x="258" y="176"/>
                  </a:lnTo>
                  <a:lnTo>
                    <a:pt x="262" y="176"/>
                  </a:lnTo>
                  <a:lnTo>
                    <a:pt x="266" y="172"/>
                  </a:lnTo>
                  <a:lnTo>
                    <a:pt x="274" y="160"/>
                  </a:lnTo>
                  <a:lnTo>
                    <a:pt x="278" y="125"/>
                  </a:lnTo>
                  <a:lnTo>
                    <a:pt x="282" y="86"/>
                  </a:lnTo>
                  <a:lnTo>
                    <a:pt x="286" y="59"/>
                  </a:lnTo>
                  <a:lnTo>
                    <a:pt x="290" y="39"/>
                  </a:lnTo>
                  <a:lnTo>
                    <a:pt x="294" y="27"/>
                  </a:lnTo>
                  <a:lnTo>
                    <a:pt x="301" y="12"/>
                  </a:lnTo>
                  <a:lnTo>
                    <a:pt x="305" y="8"/>
                  </a:lnTo>
                  <a:lnTo>
                    <a:pt x="309" y="8"/>
                  </a:lnTo>
                  <a:lnTo>
                    <a:pt x="313" y="12"/>
                  </a:lnTo>
                  <a:lnTo>
                    <a:pt x="317" y="27"/>
                  </a:lnTo>
                  <a:lnTo>
                    <a:pt x="321" y="47"/>
                  </a:lnTo>
                  <a:lnTo>
                    <a:pt x="329" y="63"/>
                  </a:lnTo>
                  <a:lnTo>
                    <a:pt x="333" y="70"/>
                  </a:lnTo>
                  <a:lnTo>
                    <a:pt x="337" y="70"/>
                  </a:lnTo>
                  <a:lnTo>
                    <a:pt x="340" y="67"/>
                  </a:lnTo>
                  <a:lnTo>
                    <a:pt x="344" y="63"/>
                  </a:lnTo>
                  <a:lnTo>
                    <a:pt x="348" y="51"/>
                  </a:lnTo>
                  <a:lnTo>
                    <a:pt x="352" y="35"/>
                  </a:lnTo>
                  <a:lnTo>
                    <a:pt x="360" y="16"/>
                  </a:lnTo>
                  <a:lnTo>
                    <a:pt x="364" y="4"/>
                  </a:lnTo>
                  <a:lnTo>
                    <a:pt x="368" y="0"/>
                  </a:lnTo>
                  <a:lnTo>
                    <a:pt x="372" y="4"/>
                  </a:lnTo>
                  <a:lnTo>
                    <a:pt x="376" y="16"/>
                  </a:lnTo>
                  <a:lnTo>
                    <a:pt x="380" y="47"/>
                  </a:lnTo>
                  <a:lnTo>
                    <a:pt x="387" y="74"/>
                  </a:lnTo>
                  <a:lnTo>
                    <a:pt x="391" y="94"/>
                  </a:lnTo>
                  <a:lnTo>
                    <a:pt x="395" y="106"/>
                  </a:lnTo>
                  <a:lnTo>
                    <a:pt x="399" y="113"/>
                  </a:lnTo>
                  <a:lnTo>
                    <a:pt x="403" y="121"/>
                  </a:lnTo>
                  <a:lnTo>
                    <a:pt x="407" y="125"/>
                  </a:lnTo>
                  <a:lnTo>
                    <a:pt x="415" y="133"/>
                  </a:lnTo>
                  <a:lnTo>
                    <a:pt x="419" y="141"/>
                  </a:lnTo>
                  <a:lnTo>
                    <a:pt x="422" y="141"/>
                  </a:lnTo>
                  <a:lnTo>
                    <a:pt x="426" y="141"/>
                  </a:lnTo>
                  <a:lnTo>
                    <a:pt x="430" y="133"/>
                  </a:lnTo>
                  <a:lnTo>
                    <a:pt x="434" y="125"/>
                  </a:lnTo>
                  <a:lnTo>
                    <a:pt x="442" y="113"/>
                  </a:lnTo>
                  <a:lnTo>
                    <a:pt x="446" y="106"/>
                  </a:lnTo>
                  <a:lnTo>
                    <a:pt x="450" y="102"/>
                  </a:lnTo>
                  <a:lnTo>
                    <a:pt x="454" y="98"/>
                  </a:lnTo>
                  <a:lnTo>
                    <a:pt x="458" y="102"/>
                  </a:lnTo>
                  <a:lnTo>
                    <a:pt x="462" y="106"/>
                  </a:lnTo>
                  <a:lnTo>
                    <a:pt x="465" y="110"/>
                  </a:lnTo>
                  <a:lnTo>
                    <a:pt x="473" y="113"/>
                  </a:lnTo>
                  <a:lnTo>
                    <a:pt x="477" y="125"/>
                  </a:lnTo>
                  <a:lnTo>
                    <a:pt x="481" y="133"/>
                  </a:lnTo>
                  <a:lnTo>
                    <a:pt x="485" y="137"/>
                  </a:lnTo>
                  <a:lnTo>
                    <a:pt x="489" y="141"/>
                  </a:lnTo>
                  <a:lnTo>
                    <a:pt x="493" y="137"/>
                  </a:lnTo>
                  <a:lnTo>
                    <a:pt x="501" y="129"/>
                  </a:lnTo>
                  <a:lnTo>
                    <a:pt x="505" y="117"/>
                  </a:lnTo>
                  <a:lnTo>
                    <a:pt x="508" y="106"/>
                  </a:lnTo>
                  <a:lnTo>
                    <a:pt x="512" y="94"/>
                  </a:lnTo>
                  <a:lnTo>
                    <a:pt x="516" y="90"/>
                  </a:lnTo>
                  <a:lnTo>
                    <a:pt x="520" y="90"/>
                  </a:lnTo>
                  <a:lnTo>
                    <a:pt x="528" y="90"/>
                  </a:lnTo>
                  <a:lnTo>
                    <a:pt x="532" y="90"/>
                  </a:lnTo>
                  <a:lnTo>
                    <a:pt x="536" y="90"/>
                  </a:lnTo>
                  <a:lnTo>
                    <a:pt x="540" y="90"/>
                  </a:lnTo>
                  <a:lnTo>
                    <a:pt x="544" y="94"/>
                  </a:lnTo>
                  <a:lnTo>
                    <a:pt x="548" y="98"/>
                  </a:lnTo>
                  <a:lnTo>
                    <a:pt x="555" y="102"/>
                  </a:lnTo>
                  <a:lnTo>
                    <a:pt x="559" y="102"/>
                  </a:lnTo>
                  <a:lnTo>
                    <a:pt x="563" y="110"/>
                  </a:lnTo>
                  <a:lnTo>
                    <a:pt x="567" y="113"/>
                  </a:lnTo>
                  <a:lnTo>
                    <a:pt x="571" y="121"/>
                  </a:lnTo>
                  <a:lnTo>
                    <a:pt x="575" y="12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1" name="Freeform 113"/>
            <p:cNvSpPr>
              <a:spLocks/>
            </p:cNvSpPr>
            <p:nvPr/>
          </p:nvSpPr>
          <p:spPr bwMode="auto">
            <a:xfrm>
              <a:off x="5024438" y="3376613"/>
              <a:ext cx="917575" cy="303213"/>
            </a:xfrm>
            <a:custGeom>
              <a:avLst/>
              <a:gdLst>
                <a:gd name="T0" fmla="*/ 12 w 578"/>
                <a:gd name="T1" fmla="*/ 156 h 191"/>
                <a:gd name="T2" fmla="*/ 23 w 578"/>
                <a:gd name="T3" fmla="*/ 148 h 191"/>
                <a:gd name="T4" fmla="*/ 39 w 578"/>
                <a:gd name="T5" fmla="*/ 121 h 191"/>
                <a:gd name="T6" fmla="*/ 51 w 578"/>
                <a:gd name="T7" fmla="*/ 90 h 191"/>
                <a:gd name="T8" fmla="*/ 66 w 578"/>
                <a:gd name="T9" fmla="*/ 54 h 191"/>
                <a:gd name="T10" fmla="*/ 78 w 578"/>
                <a:gd name="T11" fmla="*/ 43 h 191"/>
                <a:gd name="T12" fmla="*/ 94 w 578"/>
                <a:gd name="T13" fmla="*/ 86 h 191"/>
                <a:gd name="T14" fmla="*/ 105 w 578"/>
                <a:gd name="T15" fmla="*/ 86 h 191"/>
                <a:gd name="T16" fmla="*/ 121 w 578"/>
                <a:gd name="T17" fmla="*/ 66 h 191"/>
                <a:gd name="T18" fmla="*/ 133 w 578"/>
                <a:gd name="T19" fmla="*/ 19 h 191"/>
                <a:gd name="T20" fmla="*/ 145 w 578"/>
                <a:gd name="T21" fmla="*/ 39 h 191"/>
                <a:gd name="T22" fmla="*/ 160 w 578"/>
                <a:gd name="T23" fmla="*/ 105 h 191"/>
                <a:gd name="T24" fmla="*/ 172 w 578"/>
                <a:gd name="T25" fmla="*/ 109 h 191"/>
                <a:gd name="T26" fmla="*/ 188 w 578"/>
                <a:gd name="T27" fmla="*/ 105 h 191"/>
                <a:gd name="T28" fmla="*/ 199 w 578"/>
                <a:gd name="T29" fmla="*/ 74 h 191"/>
                <a:gd name="T30" fmla="*/ 215 w 578"/>
                <a:gd name="T31" fmla="*/ 4 h 191"/>
                <a:gd name="T32" fmla="*/ 227 w 578"/>
                <a:gd name="T33" fmla="*/ 27 h 191"/>
                <a:gd name="T34" fmla="*/ 242 w 578"/>
                <a:gd name="T35" fmla="*/ 152 h 191"/>
                <a:gd name="T36" fmla="*/ 254 w 578"/>
                <a:gd name="T37" fmla="*/ 191 h 191"/>
                <a:gd name="T38" fmla="*/ 270 w 578"/>
                <a:gd name="T39" fmla="*/ 125 h 191"/>
                <a:gd name="T40" fmla="*/ 281 w 578"/>
                <a:gd name="T41" fmla="*/ 105 h 191"/>
                <a:gd name="T42" fmla="*/ 297 w 578"/>
                <a:gd name="T43" fmla="*/ 94 h 191"/>
                <a:gd name="T44" fmla="*/ 309 w 578"/>
                <a:gd name="T45" fmla="*/ 43 h 191"/>
                <a:gd name="T46" fmla="*/ 324 w 578"/>
                <a:gd name="T47" fmla="*/ 11 h 191"/>
                <a:gd name="T48" fmla="*/ 336 w 578"/>
                <a:gd name="T49" fmla="*/ 90 h 191"/>
                <a:gd name="T50" fmla="*/ 352 w 578"/>
                <a:gd name="T51" fmla="*/ 168 h 191"/>
                <a:gd name="T52" fmla="*/ 363 w 578"/>
                <a:gd name="T53" fmla="*/ 164 h 191"/>
                <a:gd name="T54" fmla="*/ 379 w 578"/>
                <a:gd name="T55" fmla="*/ 137 h 191"/>
                <a:gd name="T56" fmla="*/ 391 w 578"/>
                <a:gd name="T57" fmla="*/ 148 h 191"/>
                <a:gd name="T58" fmla="*/ 406 w 578"/>
                <a:gd name="T59" fmla="*/ 176 h 191"/>
                <a:gd name="T60" fmla="*/ 418 w 578"/>
                <a:gd name="T61" fmla="*/ 164 h 191"/>
                <a:gd name="T62" fmla="*/ 434 w 578"/>
                <a:gd name="T63" fmla="*/ 121 h 191"/>
                <a:gd name="T64" fmla="*/ 446 w 578"/>
                <a:gd name="T65" fmla="*/ 117 h 191"/>
                <a:gd name="T66" fmla="*/ 461 w 578"/>
                <a:gd name="T67" fmla="*/ 125 h 191"/>
                <a:gd name="T68" fmla="*/ 473 w 578"/>
                <a:gd name="T69" fmla="*/ 152 h 191"/>
                <a:gd name="T70" fmla="*/ 485 w 578"/>
                <a:gd name="T71" fmla="*/ 183 h 191"/>
                <a:gd name="T72" fmla="*/ 500 w 578"/>
                <a:gd name="T73" fmla="*/ 144 h 191"/>
                <a:gd name="T74" fmla="*/ 512 w 578"/>
                <a:gd name="T75" fmla="*/ 97 h 191"/>
                <a:gd name="T76" fmla="*/ 528 w 578"/>
                <a:gd name="T77" fmla="*/ 90 h 191"/>
                <a:gd name="T78" fmla="*/ 539 w 578"/>
                <a:gd name="T79" fmla="*/ 74 h 191"/>
                <a:gd name="T80" fmla="*/ 555 w 578"/>
                <a:gd name="T81" fmla="*/ 51 h 191"/>
                <a:gd name="T82" fmla="*/ 567 w 578"/>
                <a:gd name="T83" fmla="*/ 6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91">
                  <a:moveTo>
                    <a:pt x="0" y="152"/>
                  </a:moveTo>
                  <a:lnTo>
                    <a:pt x="8" y="156"/>
                  </a:lnTo>
                  <a:lnTo>
                    <a:pt x="12" y="156"/>
                  </a:lnTo>
                  <a:lnTo>
                    <a:pt x="16" y="152"/>
                  </a:lnTo>
                  <a:lnTo>
                    <a:pt x="19" y="152"/>
                  </a:lnTo>
                  <a:lnTo>
                    <a:pt x="23" y="148"/>
                  </a:lnTo>
                  <a:lnTo>
                    <a:pt x="27" y="144"/>
                  </a:lnTo>
                  <a:lnTo>
                    <a:pt x="31" y="140"/>
                  </a:lnTo>
                  <a:lnTo>
                    <a:pt x="39" y="121"/>
                  </a:lnTo>
                  <a:lnTo>
                    <a:pt x="43" y="109"/>
                  </a:lnTo>
                  <a:lnTo>
                    <a:pt x="47" y="97"/>
                  </a:lnTo>
                  <a:lnTo>
                    <a:pt x="51" y="90"/>
                  </a:lnTo>
                  <a:lnTo>
                    <a:pt x="55" y="78"/>
                  </a:lnTo>
                  <a:lnTo>
                    <a:pt x="59" y="66"/>
                  </a:lnTo>
                  <a:lnTo>
                    <a:pt x="66" y="54"/>
                  </a:lnTo>
                  <a:lnTo>
                    <a:pt x="70" y="43"/>
                  </a:lnTo>
                  <a:lnTo>
                    <a:pt x="74" y="39"/>
                  </a:lnTo>
                  <a:lnTo>
                    <a:pt x="78" y="43"/>
                  </a:lnTo>
                  <a:lnTo>
                    <a:pt x="82" y="54"/>
                  </a:lnTo>
                  <a:lnTo>
                    <a:pt x="86" y="74"/>
                  </a:lnTo>
                  <a:lnTo>
                    <a:pt x="94" y="86"/>
                  </a:lnTo>
                  <a:lnTo>
                    <a:pt x="98" y="101"/>
                  </a:lnTo>
                  <a:lnTo>
                    <a:pt x="102" y="94"/>
                  </a:lnTo>
                  <a:lnTo>
                    <a:pt x="105" y="86"/>
                  </a:lnTo>
                  <a:lnTo>
                    <a:pt x="109" y="82"/>
                  </a:lnTo>
                  <a:lnTo>
                    <a:pt x="113" y="74"/>
                  </a:lnTo>
                  <a:lnTo>
                    <a:pt x="121" y="66"/>
                  </a:lnTo>
                  <a:lnTo>
                    <a:pt x="125" y="47"/>
                  </a:lnTo>
                  <a:lnTo>
                    <a:pt x="129" y="31"/>
                  </a:lnTo>
                  <a:lnTo>
                    <a:pt x="133" y="19"/>
                  </a:lnTo>
                  <a:lnTo>
                    <a:pt x="137" y="19"/>
                  </a:lnTo>
                  <a:lnTo>
                    <a:pt x="141" y="23"/>
                  </a:lnTo>
                  <a:lnTo>
                    <a:pt x="145" y="39"/>
                  </a:lnTo>
                  <a:lnTo>
                    <a:pt x="152" y="66"/>
                  </a:lnTo>
                  <a:lnTo>
                    <a:pt x="156" y="94"/>
                  </a:lnTo>
                  <a:lnTo>
                    <a:pt x="160" y="105"/>
                  </a:lnTo>
                  <a:lnTo>
                    <a:pt x="164" y="109"/>
                  </a:lnTo>
                  <a:lnTo>
                    <a:pt x="168" y="109"/>
                  </a:lnTo>
                  <a:lnTo>
                    <a:pt x="172" y="109"/>
                  </a:lnTo>
                  <a:lnTo>
                    <a:pt x="180" y="109"/>
                  </a:lnTo>
                  <a:lnTo>
                    <a:pt x="184" y="105"/>
                  </a:lnTo>
                  <a:lnTo>
                    <a:pt x="188" y="105"/>
                  </a:lnTo>
                  <a:lnTo>
                    <a:pt x="191" y="101"/>
                  </a:lnTo>
                  <a:lnTo>
                    <a:pt x="195" y="90"/>
                  </a:lnTo>
                  <a:lnTo>
                    <a:pt x="199" y="74"/>
                  </a:lnTo>
                  <a:lnTo>
                    <a:pt x="207" y="47"/>
                  </a:lnTo>
                  <a:lnTo>
                    <a:pt x="211" y="11"/>
                  </a:lnTo>
                  <a:lnTo>
                    <a:pt x="215" y="4"/>
                  </a:lnTo>
                  <a:lnTo>
                    <a:pt x="219" y="0"/>
                  </a:lnTo>
                  <a:lnTo>
                    <a:pt x="223" y="8"/>
                  </a:lnTo>
                  <a:lnTo>
                    <a:pt x="227" y="27"/>
                  </a:lnTo>
                  <a:lnTo>
                    <a:pt x="234" y="62"/>
                  </a:lnTo>
                  <a:lnTo>
                    <a:pt x="238" y="101"/>
                  </a:lnTo>
                  <a:lnTo>
                    <a:pt x="242" y="152"/>
                  </a:lnTo>
                  <a:lnTo>
                    <a:pt x="246" y="183"/>
                  </a:lnTo>
                  <a:lnTo>
                    <a:pt x="250" y="191"/>
                  </a:lnTo>
                  <a:lnTo>
                    <a:pt x="254" y="191"/>
                  </a:lnTo>
                  <a:lnTo>
                    <a:pt x="258" y="180"/>
                  </a:lnTo>
                  <a:lnTo>
                    <a:pt x="266" y="156"/>
                  </a:lnTo>
                  <a:lnTo>
                    <a:pt x="270" y="125"/>
                  </a:lnTo>
                  <a:lnTo>
                    <a:pt x="274" y="113"/>
                  </a:lnTo>
                  <a:lnTo>
                    <a:pt x="277" y="109"/>
                  </a:lnTo>
                  <a:lnTo>
                    <a:pt x="281" y="105"/>
                  </a:lnTo>
                  <a:lnTo>
                    <a:pt x="285" y="105"/>
                  </a:lnTo>
                  <a:lnTo>
                    <a:pt x="293" y="101"/>
                  </a:lnTo>
                  <a:lnTo>
                    <a:pt x="297" y="94"/>
                  </a:lnTo>
                  <a:lnTo>
                    <a:pt x="301" y="86"/>
                  </a:lnTo>
                  <a:lnTo>
                    <a:pt x="305" y="66"/>
                  </a:lnTo>
                  <a:lnTo>
                    <a:pt x="309" y="43"/>
                  </a:lnTo>
                  <a:lnTo>
                    <a:pt x="313" y="15"/>
                  </a:lnTo>
                  <a:lnTo>
                    <a:pt x="320" y="11"/>
                  </a:lnTo>
                  <a:lnTo>
                    <a:pt x="324" y="11"/>
                  </a:lnTo>
                  <a:lnTo>
                    <a:pt x="328" y="27"/>
                  </a:lnTo>
                  <a:lnTo>
                    <a:pt x="332" y="54"/>
                  </a:lnTo>
                  <a:lnTo>
                    <a:pt x="336" y="90"/>
                  </a:lnTo>
                  <a:lnTo>
                    <a:pt x="340" y="129"/>
                  </a:lnTo>
                  <a:lnTo>
                    <a:pt x="348" y="156"/>
                  </a:lnTo>
                  <a:lnTo>
                    <a:pt x="352" y="168"/>
                  </a:lnTo>
                  <a:lnTo>
                    <a:pt x="356" y="172"/>
                  </a:lnTo>
                  <a:lnTo>
                    <a:pt x="360" y="172"/>
                  </a:lnTo>
                  <a:lnTo>
                    <a:pt x="363" y="164"/>
                  </a:lnTo>
                  <a:lnTo>
                    <a:pt x="367" y="152"/>
                  </a:lnTo>
                  <a:lnTo>
                    <a:pt x="371" y="144"/>
                  </a:lnTo>
                  <a:lnTo>
                    <a:pt x="379" y="137"/>
                  </a:lnTo>
                  <a:lnTo>
                    <a:pt x="383" y="137"/>
                  </a:lnTo>
                  <a:lnTo>
                    <a:pt x="387" y="140"/>
                  </a:lnTo>
                  <a:lnTo>
                    <a:pt x="391" y="148"/>
                  </a:lnTo>
                  <a:lnTo>
                    <a:pt x="395" y="156"/>
                  </a:lnTo>
                  <a:lnTo>
                    <a:pt x="399" y="168"/>
                  </a:lnTo>
                  <a:lnTo>
                    <a:pt x="406" y="176"/>
                  </a:lnTo>
                  <a:lnTo>
                    <a:pt x="410" y="180"/>
                  </a:lnTo>
                  <a:lnTo>
                    <a:pt x="414" y="176"/>
                  </a:lnTo>
                  <a:lnTo>
                    <a:pt x="418" y="164"/>
                  </a:lnTo>
                  <a:lnTo>
                    <a:pt x="422" y="148"/>
                  </a:lnTo>
                  <a:lnTo>
                    <a:pt x="426" y="129"/>
                  </a:lnTo>
                  <a:lnTo>
                    <a:pt x="434" y="121"/>
                  </a:lnTo>
                  <a:lnTo>
                    <a:pt x="438" y="117"/>
                  </a:lnTo>
                  <a:lnTo>
                    <a:pt x="442" y="117"/>
                  </a:lnTo>
                  <a:lnTo>
                    <a:pt x="446" y="117"/>
                  </a:lnTo>
                  <a:lnTo>
                    <a:pt x="449" y="117"/>
                  </a:lnTo>
                  <a:lnTo>
                    <a:pt x="453" y="121"/>
                  </a:lnTo>
                  <a:lnTo>
                    <a:pt x="461" y="125"/>
                  </a:lnTo>
                  <a:lnTo>
                    <a:pt x="465" y="133"/>
                  </a:lnTo>
                  <a:lnTo>
                    <a:pt x="469" y="140"/>
                  </a:lnTo>
                  <a:lnTo>
                    <a:pt x="473" y="152"/>
                  </a:lnTo>
                  <a:lnTo>
                    <a:pt x="477" y="168"/>
                  </a:lnTo>
                  <a:lnTo>
                    <a:pt x="481" y="180"/>
                  </a:lnTo>
                  <a:lnTo>
                    <a:pt x="485" y="183"/>
                  </a:lnTo>
                  <a:lnTo>
                    <a:pt x="492" y="180"/>
                  </a:lnTo>
                  <a:lnTo>
                    <a:pt x="496" y="168"/>
                  </a:lnTo>
                  <a:lnTo>
                    <a:pt x="500" y="144"/>
                  </a:lnTo>
                  <a:lnTo>
                    <a:pt x="504" y="121"/>
                  </a:lnTo>
                  <a:lnTo>
                    <a:pt x="508" y="105"/>
                  </a:lnTo>
                  <a:lnTo>
                    <a:pt x="512" y="97"/>
                  </a:lnTo>
                  <a:lnTo>
                    <a:pt x="520" y="97"/>
                  </a:lnTo>
                  <a:lnTo>
                    <a:pt x="524" y="94"/>
                  </a:lnTo>
                  <a:lnTo>
                    <a:pt x="528" y="90"/>
                  </a:lnTo>
                  <a:lnTo>
                    <a:pt x="532" y="86"/>
                  </a:lnTo>
                  <a:lnTo>
                    <a:pt x="535" y="82"/>
                  </a:lnTo>
                  <a:lnTo>
                    <a:pt x="539" y="74"/>
                  </a:lnTo>
                  <a:lnTo>
                    <a:pt x="547" y="66"/>
                  </a:lnTo>
                  <a:lnTo>
                    <a:pt x="551" y="54"/>
                  </a:lnTo>
                  <a:lnTo>
                    <a:pt x="555" y="51"/>
                  </a:lnTo>
                  <a:lnTo>
                    <a:pt x="559" y="47"/>
                  </a:lnTo>
                  <a:lnTo>
                    <a:pt x="563" y="51"/>
                  </a:lnTo>
                  <a:lnTo>
                    <a:pt x="567" y="62"/>
                  </a:lnTo>
                  <a:lnTo>
                    <a:pt x="575" y="74"/>
                  </a:lnTo>
                  <a:lnTo>
                    <a:pt x="578" y="9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2" name="Freeform 114"/>
            <p:cNvSpPr>
              <a:spLocks/>
            </p:cNvSpPr>
            <p:nvPr/>
          </p:nvSpPr>
          <p:spPr bwMode="auto">
            <a:xfrm>
              <a:off x="5942013" y="3394076"/>
              <a:ext cx="912813" cy="285750"/>
            </a:xfrm>
            <a:custGeom>
              <a:avLst/>
              <a:gdLst>
                <a:gd name="T0" fmla="*/ 8 w 575"/>
                <a:gd name="T1" fmla="*/ 86 h 180"/>
                <a:gd name="T2" fmla="*/ 20 w 575"/>
                <a:gd name="T3" fmla="*/ 90 h 180"/>
                <a:gd name="T4" fmla="*/ 36 w 575"/>
                <a:gd name="T5" fmla="*/ 86 h 180"/>
                <a:gd name="T6" fmla="*/ 47 w 575"/>
                <a:gd name="T7" fmla="*/ 32 h 180"/>
                <a:gd name="T8" fmla="*/ 63 w 575"/>
                <a:gd name="T9" fmla="*/ 4 h 180"/>
                <a:gd name="T10" fmla="*/ 75 w 575"/>
                <a:gd name="T11" fmla="*/ 71 h 180"/>
                <a:gd name="T12" fmla="*/ 90 w 575"/>
                <a:gd name="T13" fmla="*/ 169 h 180"/>
                <a:gd name="T14" fmla="*/ 102 w 575"/>
                <a:gd name="T15" fmla="*/ 172 h 180"/>
                <a:gd name="T16" fmla="*/ 118 w 575"/>
                <a:gd name="T17" fmla="*/ 110 h 180"/>
                <a:gd name="T18" fmla="*/ 129 w 575"/>
                <a:gd name="T19" fmla="*/ 169 h 180"/>
                <a:gd name="T20" fmla="*/ 145 w 575"/>
                <a:gd name="T21" fmla="*/ 165 h 180"/>
                <a:gd name="T22" fmla="*/ 157 w 575"/>
                <a:gd name="T23" fmla="*/ 118 h 180"/>
                <a:gd name="T24" fmla="*/ 172 w 575"/>
                <a:gd name="T25" fmla="*/ 118 h 180"/>
                <a:gd name="T26" fmla="*/ 184 w 575"/>
                <a:gd name="T27" fmla="*/ 153 h 180"/>
                <a:gd name="T28" fmla="*/ 200 w 575"/>
                <a:gd name="T29" fmla="*/ 180 h 180"/>
                <a:gd name="T30" fmla="*/ 211 w 575"/>
                <a:gd name="T31" fmla="*/ 122 h 180"/>
                <a:gd name="T32" fmla="*/ 227 w 575"/>
                <a:gd name="T33" fmla="*/ 75 h 180"/>
                <a:gd name="T34" fmla="*/ 239 w 575"/>
                <a:gd name="T35" fmla="*/ 55 h 180"/>
                <a:gd name="T36" fmla="*/ 254 w 575"/>
                <a:gd name="T37" fmla="*/ 36 h 180"/>
                <a:gd name="T38" fmla="*/ 266 w 575"/>
                <a:gd name="T39" fmla="*/ 63 h 180"/>
                <a:gd name="T40" fmla="*/ 282 w 575"/>
                <a:gd name="T41" fmla="*/ 86 h 180"/>
                <a:gd name="T42" fmla="*/ 294 w 575"/>
                <a:gd name="T43" fmla="*/ 83 h 180"/>
                <a:gd name="T44" fmla="*/ 309 w 575"/>
                <a:gd name="T45" fmla="*/ 67 h 180"/>
                <a:gd name="T46" fmla="*/ 321 w 575"/>
                <a:gd name="T47" fmla="*/ 40 h 180"/>
                <a:gd name="T48" fmla="*/ 337 w 575"/>
                <a:gd name="T49" fmla="*/ 51 h 180"/>
                <a:gd name="T50" fmla="*/ 348 w 575"/>
                <a:gd name="T51" fmla="*/ 94 h 180"/>
                <a:gd name="T52" fmla="*/ 360 w 575"/>
                <a:gd name="T53" fmla="*/ 102 h 180"/>
                <a:gd name="T54" fmla="*/ 376 w 575"/>
                <a:gd name="T55" fmla="*/ 102 h 180"/>
                <a:gd name="T56" fmla="*/ 387 w 575"/>
                <a:gd name="T57" fmla="*/ 106 h 180"/>
                <a:gd name="T58" fmla="*/ 403 w 575"/>
                <a:gd name="T59" fmla="*/ 114 h 180"/>
                <a:gd name="T60" fmla="*/ 415 w 575"/>
                <a:gd name="T61" fmla="*/ 129 h 180"/>
                <a:gd name="T62" fmla="*/ 430 w 575"/>
                <a:gd name="T63" fmla="*/ 149 h 180"/>
                <a:gd name="T64" fmla="*/ 442 w 575"/>
                <a:gd name="T65" fmla="*/ 141 h 180"/>
                <a:gd name="T66" fmla="*/ 458 w 575"/>
                <a:gd name="T67" fmla="*/ 110 h 180"/>
                <a:gd name="T68" fmla="*/ 469 w 575"/>
                <a:gd name="T69" fmla="*/ 106 h 180"/>
                <a:gd name="T70" fmla="*/ 485 w 575"/>
                <a:gd name="T71" fmla="*/ 110 h 180"/>
                <a:gd name="T72" fmla="*/ 497 w 575"/>
                <a:gd name="T73" fmla="*/ 133 h 180"/>
                <a:gd name="T74" fmla="*/ 512 w 575"/>
                <a:gd name="T75" fmla="*/ 180 h 180"/>
                <a:gd name="T76" fmla="*/ 524 w 575"/>
                <a:gd name="T77" fmla="*/ 157 h 180"/>
                <a:gd name="T78" fmla="*/ 540 w 575"/>
                <a:gd name="T79" fmla="*/ 102 h 180"/>
                <a:gd name="T80" fmla="*/ 552 w 575"/>
                <a:gd name="T81" fmla="*/ 102 h 180"/>
                <a:gd name="T82" fmla="*/ 567 w 575"/>
                <a:gd name="T8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80">
                  <a:moveTo>
                    <a:pt x="0" y="79"/>
                  </a:moveTo>
                  <a:lnTo>
                    <a:pt x="4" y="83"/>
                  </a:lnTo>
                  <a:lnTo>
                    <a:pt x="8" y="86"/>
                  </a:lnTo>
                  <a:lnTo>
                    <a:pt x="12" y="86"/>
                  </a:lnTo>
                  <a:lnTo>
                    <a:pt x="16" y="90"/>
                  </a:lnTo>
                  <a:lnTo>
                    <a:pt x="20" y="90"/>
                  </a:lnTo>
                  <a:lnTo>
                    <a:pt x="28" y="90"/>
                  </a:lnTo>
                  <a:lnTo>
                    <a:pt x="32" y="94"/>
                  </a:lnTo>
                  <a:lnTo>
                    <a:pt x="36" y="86"/>
                  </a:lnTo>
                  <a:lnTo>
                    <a:pt x="40" y="79"/>
                  </a:lnTo>
                  <a:lnTo>
                    <a:pt x="43" y="63"/>
                  </a:lnTo>
                  <a:lnTo>
                    <a:pt x="47" y="32"/>
                  </a:lnTo>
                  <a:lnTo>
                    <a:pt x="55" y="0"/>
                  </a:lnTo>
                  <a:lnTo>
                    <a:pt x="59" y="0"/>
                  </a:lnTo>
                  <a:lnTo>
                    <a:pt x="63" y="4"/>
                  </a:lnTo>
                  <a:lnTo>
                    <a:pt x="67" y="12"/>
                  </a:lnTo>
                  <a:lnTo>
                    <a:pt x="71" y="24"/>
                  </a:lnTo>
                  <a:lnTo>
                    <a:pt x="75" y="71"/>
                  </a:lnTo>
                  <a:lnTo>
                    <a:pt x="83" y="110"/>
                  </a:lnTo>
                  <a:lnTo>
                    <a:pt x="86" y="141"/>
                  </a:lnTo>
                  <a:lnTo>
                    <a:pt x="90" y="169"/>
                  </a:lnTo>
                  <a:lnTo>
                    <a:pt x="94" y="180"/>
                  </a:lnTo>
                  <a:lnTo>
                    <a:pt x="98" y="180"/>
                  </a:lnTo>
                  <a:lnTo>
                    <a:pt x="102" y="172"/>
                  </a:lnTo>
                  <a:lnTo>
                    <a:pt x="110" y="157"/>
                  </a:lnTo>
                  <a:lnTo>
                    <a:pt x="114" y="129"/>
                  </a:lnTo>
                  <a:lnTo>
                    <a:pt x="118" y="110"/>
                  </a:lnTo>
                  <a:lnTo>
                    <a:pt x="122" y="133"/>
                  </a:lnTo>
                  <a:lnTo>
                    <a:pt x="126" y="149"/>
                  </a:lnTo>
                  <a:lnTo>
                    <a:pt x="129" y="169"/>
                  </a:lnTo>
                  <a:lnTo>
                    <a:pt x="133" y="169"/>
                  </a:lnTo>
                  <a:lnTo>
                    <a:pt x="141" y="172"/>
                  </a:lnTo>
                  <a:lnTo>
                    <a:pt x="145" y="165"/>
                  </a:lnTo>
                  <a:lnTo>
                    <a:pt x="149" y="153"/>
                  </a:lnTo>
                  <a:lnTo>
                    <a:pt x="153" y="133"/>
                  </a:lnTo>
                  <a:lnTo>
                    <a:pt x="157" y="118"/>
                  </a:lnTo>
                  <a:lnTo>
                    <a:pt x="161" y="114"/>
                  </a:lnTo>
                  <a:lnTo>
                    <a:pt x="168" y="114"/>
                  </a:lnTo>
                  <a:lnTo>
                    <a:pt x="172" y="118"/>
                  </a:lnTo>
                  <a:lnTo>
                    <a:pt x="176" y="126"/>
                  </a:lnTo>
                  <a:lnTo>
                    <a:pt x="180" y="137"/>
                  </a:lnTo>
                  <a:lnTo>
                    <a:pt x="184" y="153"/>
                  </a:lnTo>
                  <a:lnTo>
                    <a:pt x="188" y="172"/>
                  </a:lnTo>
                  <a:lnTo>
                    <a:pt x="196" y="180"/>
                  </a:lnTo>
                  <a:lnTo>
                    <a:pt x="200" y="180"/>
                  </a:lnTo>
                  <a:lnTo>
                    <a:pt x="204" y="172"/>
                  </a:lnTo>
                  <a:lnTo>
                    <a:pt x="208" y="153"/>
                  </a:lnTo>
                  <a:lnTo>
                    <a:pt x="211" y="122"/>
                  </a:lnTo>
                  <a:lnTo>
                    <a:pt x="215" y="98"/>
                  </a:lnTo>
                  <a:lnTo>
                    <a:pt x="223" y="83"/>
                  </a:lnTo>
                  <a:lnTo>
                    <a:pt x="227" y="75"/>
                  </a:lnTo>
                  <a:lnTo>
                    <a:pt x="231" y="71"/>
                  </a:lnTo>
                  <a:lnTo>
                    <a:pt x="235" y="63"/>
                  </a:lnTo>
                  <a:lnTo>
                    <a:pt x="239" y="55"/>
                  </a:lnTo>
                  <a:lnTo>
                    <a:pt x="243" y="43"/>
                  </a:lnTo>
                  <a:lnTo>
                    <a:pt x="247" y="40"/>
                  </a:lnTo>
                  <a:lnTo>
                    <a:pt x="254" y="36"/>
                  </a:lnTo>
                  <a:lnTo>
                    <a:pt x="258" y="40"/>
                  </a:lnTo>
                  <a:lnTo>
                    <a:pt x="262" y="47"/>
                  </a:lnTo>
                  <a:lnTo>
                    <a:pt x="266" y="63"/>
                  </a:lnTo>
                  <a:lnTo>
                    <a:pt x="270" y="75"/>
                  </a:lnTo>
                  <a:lnTo>
                    <a:pt x="274" y="83"/>
                  </a:lnTo>
                  <a:lnTo>
                    <a:pt x="282" y="86"/>
                  </a:lnTo>
                  <a:lnTo>
                    <a:pt x="286" y="86"/>
                  </a:lnTo>
                  <a:lnTo>
                    <a:pt x="290" y="86"/>
                  </a:lnTo>
                  <a:lnTo>
                    <a:pt x="294" y="83"/>
                  </a:lnTo>
                  <a:lnTo>
                    <a:pt x="297" y="79"/>
                  </a:lnTo>
                  <a:lnTo>
                    <a:pt x="301" y="75"/>
                  </a:lnTo>
                  <a:lnTo>
                    <a:pt x="309" y="67"/>
                  </a:lnTo>
                  <a:lnTo>
                    <a:pt x="313" y="55"/>
                  </a:lnTo>
                  <a:lnTo>
                    <a:pt x="317" y="47"/>
                  </a:lnTo>
                  <a:lnTo>
                    <a:pt x="321" y="40"/>
                  </a:lnTo>
                  <a:lnTo>
                    <a:pt x="325" y="36"/>
                  </a:lnTo>
                  <a:lnTo>
                    <a:pt x="329" y="43"/>
                  </a:lnTo>
                  <a:lnTo>
                    <a:pt x="337" y="51"/>
                  </a:lnTo>
                  <a:lnTo>
                    <a:pt x="340" y="71"/>
                  </a:lnTo>
                  <a:lnTo>
                    <a:pt x="344" y="86"/>
                  </a:lnTo>
                  <a:lnTo>
                    <a:pt x="348" y="94"/>
                  </a:lnTo>
                  <a:lnTo>
                    <a:pt x="352" y="98"/>
                  </a:lnTo>
                  <a:lnTo>
                    <a:pt x="356" y="98"/>
                  </a:lnTo>
                  <a:lnTo>
                    <a:pt x="360" y="102"/>
                  </a:lnTo>
                  <a:lnTo>
                    <a:pt x="368" y="102"/>
                  </a:lnTo>
                  <a:lnTo>
                    <a:pt x="372" y="102"/>
                  </a:lnTo>
                  <a:lnTo>
                    <a:pt x="376" y="102"/>
                  </a:lnTo>
                  <a:lnTo>
                    <a:pt x="380" y="102"/>
                  </a:lnTo>
                  <a:lnTo>
                    <a:pt x="383" y="102"/>
                  </a:lnTo>
                  <a:lnTo>
                    <a:pt x="387" y="106"/>
                  </a:lnTo>
                  <a:lnTo>
                    <a:pt x="395" y="106"/>
                  </a:lnTo>
                  <a:lnTo>
                    <a:pt x="399" y="110"/>
                  </a:lnTo>
                  <a:lnTo>
                    <a:pt x="403" y="114"/>
                  </a:lnTo>
                  <a:lnTo>
                    <a:pt x="407" y="118"/>
                  </a:lnTo>
                  <a:lnTo>
                    <a:pt x="411" y="122"/>
                  </a:lnTo>
                  <a:lnTo>
                    <a:pt x="415" y="129"/>
                  </a:lnTo>
                  <a:lnTo>
                    <a:pt x="423" y="137"/>
                  </a:lnTo>
                  <a:lnTo>
                    <a:pt x="426" y="145"/>
                  </a:lnTo>
                  <a:lnTo>
                    <a:pt x="430" y="149"/>
                  </a:lnTo>
                  <a:lnTo>
                    <a:pt x="434" y="153"/>
                  </a:lnTo>
                  <a:lnTo>
                    <a:pt x="438" y="149"/>
                  </a:lnTo>
                  <a:lnTo>
                    <a:pt x="442" y="141"/>
                  </a:lnTo>
                  <a:lnTo>
                    <a:pt x="450" y="126"/>
                  </a:lnTo>
                  <a:lnTo>
                    <a:pt x="454" y="118"/>
                  </a:lnTo>
                  <a:lnTo>
                    <a:pt x="458" y="110"/>
                  </a:lnTo>
                  <a:lnTo>
                    <a:pt x="462" y="106"/>
                  </a:lnTo>
                  <a:lnTo>
                    <a:pt x="466" y="106"/>
                  </a:lnTo>
                  <a:lnTo>
                    <a:pt x="469" y="106"/>
                  </a:lnTo>
                  <a:lnTo>
                    <a:pt x="473" y="106"/>
                  </a:lnTo>
                  <a:lnTo>
                    <a:pt x="481" y="110"/>
                  </a:lnTo>
                  <a:lnTo>
                    <a:pt x="485" y="110"/>
                  </a:lnTo>
                  <a:lnTo>
                    <a:pt x="489" y="114"/>
                  </a:lnTo>
                  <a:lnTo>
                    <a:pt x="493" y="122"/>
                  </a:lnTo>
                  <a:lnTo>
                    <a:pt x="497" y="133"/>
                  </a:lnTo>
                  <a:lnTo>
                    <a:pt x="501" y="145"/>
                  </a:lnTo>
                  <a:lnTo>
                    <a:pt x="509" y="165"/>
                  </a:lnTo>
                  <a:lnTo>
                    <a:pt x="512" y="180"/>
                  </a:lnTo>
                  <a:lnTo>
                    <a:pt x="516" y="180"/>
                  </a:lnTo>
                  <a:lnTo>
                    <a:pt x="520" y="176"/>
                  </a:lnTo>
                  <a:lnTo>
                    <a:pt x="524" y="157"/>
                  </a:lnTo>
                  <a:lnTo>
                    <a:pt x="528" y="126"/>
                  </a:lnTo>
                  <a:lnTo>
                    <a:pt x="536" y="110"/>
                  </a:lnTo>
                  <a:lnTo>
                    <a:pt x="540" y="102"/>
                  </a:lnTo>
                  <a:lnTo>
                    <a:pt x="544" y="102"/>
                  </a:lnTo>
                  <a:lnTo>
                    <a:pt x="548" y="102"/>
                  </a:lnTo>
                  <a:lnTo>
                    <a:pt x="552" y="102"/>
                  </a:lnTo>
                  <a:lnTo>
                    <a:pt x="555" y="106"/>
                  </a:lnTo>
                  <a:lnTo>
                    <a:pt x="563" y="110"/>
                  </a:lnTo>
                  <a:lnTo>
                    <a:pt x="567" y="122"/>
                  </a:lnTo>
                  <a:lnTo>
                    <a:pt x="571" y="137"/>
                  </a:lnTo>
                  <a:lnTo>
                    <a:pt x="575" y="17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3" name="Freeform 115"/>
            <p:cNvSpPr>
              <a:spLocks/>
            </p:cNvSpPr>
            <p:nvPr/>
          </p:nvSpPr>
          <p:spPr bwMode="auto">
            <a:xfrm>
              <a:off x="6854826" y="3667126"/>
              <a:ext cx="25400" cy="44450"/>
            </a:xfrm>
            <a:custGeom>
              <a:avLst/>
              <a:gdLst>
                <a:gd name="T0" fmla="*/ 0 w 16"/>
                <a:gd name="T1" fmla="*/ 0 h 28"/>
                <a:gd name="T2" fmla="*/ 4 w 16"/>
                <a:gd name="T3" fmla="*/ 28 h 28"/>
                <a:gd name="T4" fmla="*/ 8 w 16"/>
                <a:gd name="T5" fmla="*/ 28 h 28"/>
                <a:gd name="T6" fmla="*/ 16 w 16"/>
                <a:gd name="T7" fmla="*/ 24 h 28"/>
              </a:gdLst>
              <a:ahLst/>
              <a:cxnLst>
                <a:cxn ang="0">
                  <a:pos x="T0" y="T1"/>
                </a:cxn>
                <a:cxn ang="0">
                  <a:pos x="T2" y="T3"/>
                </a:cxn>
                <a:cxn ang="0">
                  <a:pos x="T4" y="T5"/>
                </a:cxn>
                <a:cxn ang="0">
                  <a:pos x="T6" y="T7"/>
                </a:cxn>
              </a:cxnLst>
              <a:rect l="0" t="0" r="r" b="b"/>
              <a:pathLst>
                <a:path w="16" h="28">
                  <a:moveTo>
                    <a:pt x="0" y="0"/>
                  </a:moveTo>
                  <a:lnTo>
                    <a:pt x="4" y="28"/>
                  </a:lnTo>
                  <a:lnTo>
                    <a:pt x="8" y="28"/>
                  </a:lnTo>
                  <a:lnTo>
                    <a:pt x="16" y="2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4" name="Freeform 116"/>
            <p:cNvSpPr>
              <a:spLocks/>
            </p:cNvSpPr>
            <p:nvPr/>
          </p:nvSpPr>
          <p:spPr bwMode="auto">
            <a:xfrm>
              <a:off x="3200401" y="3308351"/>
              <a:ext cx="911225" cy="546100"/>
            </a:xfrm>
            <a:custGeom>
              <a:avLst/>
              <a:gdLst>
                <a:gd name="T0" fmla="*/ 8 w 574"/>
                <a:gd name="T1" fmla="*/ 140 h 344"/>
                <a:gd name="T2" fmla="*/ 19 w 574"/>
                <a:gd name="T3" fmla="*/ 86 h 344"/>
                <a:gd name="T4" fmla="*/ 35 w 574"/>
                <a:gd name="T5" fmla="*/ 0 h 344"/>
                <a:gd name="T6" fmla="*/ 47 w 574"/>
                <a:gd name="T7" fmla="*/ 164 h 344"/>
                <a:gd name="T8" fmla="*/ 62 w 574"/>
                <a:gd name="T9" fmla="*/ 226 h 344"/>
                <a:gd name="T10" fmla="*/ 74 w 574"/>
                <a:gd name="T11" fmla="*/ 176 h 344"/>
                <a:gd name="T12" fmla="*/ 90 w 574"/>
                <a:gd name="T13" fmla="*/ 160 h 344"/>
                <a:gd name="T14" fmla="*/ 101 w 574"/>
                <a:gd name="T15" fmla="*/ 176 h 344"/>
                <a:gd name="T16" fmla="*/ 117 w 574"/>
                <a:gd name="T17" fmla="*/ 203 h 344"/>
                <a:gd name="T18" fmla="*/ 129 w 574"/>
                <a:gd name="T19" fmla="*/ 230 h 344"/>
                <a:gd name="T20" fmla="*/ 144 w 574"/>
                <a:gd name="T21" fmla="*/ 172 h 344"/>
                <a:gd name="T22" fmla="*/ 156 w 574"/>
                <a:gd name="T23" fmla="*/ 144 h 344"/>
                <a:gd name="T24" fmla="*/ 172 w 574"/>
                <a:gd name="T25" fmla="*/ 148 h 344"/>
                <a:gd name="T26" fmla="*/ 183 w 574"/>
                <a:gd name="T27" fmla="*/ 144 h 344"/>
                <a:gd name="T28" fmla="*/ 199 w 574"/>
                <a:gd name="T29" fmla="*/ 133 h 344"/>
                <a:gd name="T30" fmla="*/ 211 w 574"/>
                <a:gd name="T31" fmla="*/ 109 h 344"/>
                <a:gd name="T32" fmla="*/ 226 w 574"/>
                <a:gd name="T33" fmla="*/ 86 h 344"/>
                <a:gd name="T34" fmla="*/ 238 w 574"/>
                <a:gd name="T35" fmla="*/ 129 h 344"/>
                <a:gd name="T36" fmla="*/ 254 w 574"/>
                <a:gd name="T37" fmla="*/ 152 h 344"/>
                <a:gd name="T38" fmla="*/ 266 w 574"/>
                <a:gd name="T39" fmla="*/ 148 h 344"/>
                <a:gd name="T40" fmla="*/ 281 w 574"/>
                <a:gd name="T41" fmla="*/ 140 h 344"/>
                <a:gd name="T42" fmla="*/ 293 w 574"/>
                <a:gd name="T43" fmla="*/ 113 h 344"/>
                <a:gd name="T44" fmla="*/ 309 w 574"/>
                <a:gd name="T45" fmla="*/ 39 h 344"/>
                <a:gd name="T46" fmla="*/ 320 w 574"/>
                <a:gd name="T47" fmla="*/ 86 h 344"/>
                <a:gd name="T48" fmla="*/ 336 w 574"/>
                <a:gd name="T49" fmla="*/ 183 h 344"/>
                <a:gd name="T50" fmla="*/ 348 w 574"/>
                <a:gd name="T51" fmla="*/ 176 h 344"/>
                <a:gd name="T52" fmla="*/ 359 w 574"/>
                <a:gd name="T53" fmla="*/ 254 h 344"/>
                <a:gd name="T54" fmla="*/ 375 w 574"/>
                <a:gd name="T55" fmla="*/ 316 h 344"/>
                <a:gd name="T56" fmla="*/ 387 w 574"/>
                <a:gd name="T57" fmla="*/ 125 h 344"/>
                <a:gd name="T58" fmla="*/ 402 w 574"/>
                <a:gd name="T59" fmla="*/ 70 h 344"/>
                <a:gd name="T60" fmla="*/ 414 w 574"/>
                <a:gd name="T61" fmla="*/ 70 h 344"/>
                <a:gd name="T62" fmla="*/ 430 w 574"/>
                <a:gd name="T63" fmla="*/ 148 h 344"/>
                <a:gd name="T64" fmla="*/ 441 w 574"/>
                <a:gd name="T65" fmla="*/ 140 h 344"/>
                <a:gd name="T66" fmla="*/ 457 w 574"/>
                <a:gd name="T67" fmla="*/ 94 h 344"/>
                <a:gd name="T68" fmla="*/ 469 w 574"/>
                <a:gd name="T69" fmla="*/ 11 h 344"/>
                <a:gd name="T70" fmla="*/ 484 w 574"/>
                <a:gd name="T71" fmla="*/ 133 h 344"/>
                <a:gd name="T72" fmla="*/ 496 w 574"/>
                <a:gd name="T73" fmla="*/ 207 h 344"/>
                <a:gd name="T74" fmla="*/ 512 w 574"/>
                <a:gd name="T75" fmla="*/ 215 h 344"/>
                <a:gd name="T76" fmla="*/ 524 w 574"/>
                <a:gd name="T77" fmla="*/ 211 h 344"/>
                <a:gd name="T78" fmla="*/ 539 w 574"/>
                <a:gd name="T79" fmla="*/ 176 h 344"/>
                <a:gd name="T80" fmla="*/ 551 w 574"/>
                <a:gd name="T81" fmla="*/ 180 h 344"/>
                <a:gd name="T82" fmla="*/ 567 w 574"/>
                <a:gd name="T83" fmla="*/ 20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344">
                  <a:moveTo>
                    <a:pt x="0" y="148"/>
                  </a:moveTo>
                  <a:lnTo>
                    <a:pt x="4" y="148"/>
                  </a:lnTo>
                  <a:lnTo>
                    <a:pt x="8" y="140"/>
                  </a:lnTo>
                  <a:lnTo>
                    <a:pt x="12" y="133"/>
                  </a:lnTo>
                  <a:lnTo>
                    <a:pt x="15" y="113"/>
                  </a:lnTo>
                  <a:lnTo>
                    <a:pt x="19" y="86"/>
                  </a:lnTo>
                  <a:lnTo>
                    <a:pt x="27" y="43"/>
                  </a:lnTo>
                  <a:lnTo>
                    <a:pt x="31" y="0"/>
                  </a:lnTo>
                  <a:lnTo>
                    <a:pt x="35" y="0"/>
                  </a:lnTo>
                  <a:lnTo>
                    <a:pt x="39" y="39"/>
                  </a:lnTo>
                  <a:lnTo>
                    <a:pt x="43" y="97"/>
                  </a:lnTo>
                  <a:lnTo>
                    <a:pt x="47" y="164"/>
                  </a:lnTo>
                  <a:lnTo>
                    <a:pt x="55" y="219"/>
                  </a:lnTo>
                  <a:lnTo>
                    <a:pt x="58" y="234"/>
                  </a:lnTo>
                  <a:lnTo>
                    <a:pt x="62" y="226"/>
                  </a:lnTo>
                  <a:lnTo>
                    <a:pt x="66" y="215"/>
                  </a:lnTo>
                  <a:lnTo>
                    <a:pt x="70" y="195"/>
                  </a:lnTo>
                  <a:lnTo>
                    <a:pt x="74" y="176"/>
                  </a:lnTo>
                  <a:lnTo>
                    <a:pt x="82" y="164"/>
                  </a:lnTo>
                  <a:lnTo>
                    <a:pt x="86" y="160"/>
                  </a:lnTo>
                  <a:lnTo>
                    <a:pt x="90" y="160"/>
                  </a:lnTo>
                  <a:lnTo>
                    <a:pt x="94" y="164"/>
                  </a:lnTo>
                  <a:lnTo>
                    <a:pt x="97" y="168"/>
                  </a:lnTo>
                  <a:lnTo>
                    <a:pt x="101" y="176"/>
                  </a:lnTo>
                  <a:lnTo>
                    <a:pt x="109" y="180"/>
                  </a:lnTo>
                  <a:lnTo>
                    <a:pt x="113" y="191"/>
                  </a:lnTo>
                  <a:lnTo>
                    <a:pt x="117" y="203"/>
                  </a:lnTo>
                  <a:lnTo>
                    <a:pt x="121" y="215"/>
                  </a:lnTo>
                  <a:lnTo>
                    <a:pt x="125" y="226"/>
                  </a:lnTo>
                  <a:lnTo>
                    <a:pt x="129" y="230"/>
                  </a:lnTo>
                  <a:lnTo>
                    <a:pt x="133" y="219"/>
                  </a:lnTo>
                  <a:lnTo>
                    <a:pt x="140" y="199"/>
                  </a:lnTo>
                  <a:lnTo>
                    <a:pt x="144" y="172"/>
                  </a:lnTo>
                  <a:lnTo>
                    <a:pt x="148" y="152"/>
                  </a:lnTo>
                  <a:lnTo>
                    <a:pt x="152" y="144"/>
                  </a:lnTo>
                  <a:lnTo>
                    <a:pt x="156" y="144"/>
                  </a:lnTo>
                  <a:lnTo>
                    <a:pt x="160" y="148"/>
                  </a:lnTo>
                  <a:lnTo>
                    <a:pt x="168" y="148"/>
                  </a:lnTo>
                  <a:lnTo>
                    <a:pt x="172" y="148"/>
                  </a:lnTo>
                  <a:lnTo>
                    <a:pt x="176" y="148"/>
                  </a:lnTo>
                  <a:lnTo>
                    <a:pt x="180" y="144"/>
                  </a:lnTo>
                  <a:lnTo>
                    <a:pt x="183" y="144"/>
                  </a:lnTo>
                  <a:lnTo>
                    <a:pt x="187" y="140"/>
                  </a:lnTo>
                  <a:lnTo>
                    <a:pt x="195" y="140"/>
                  </a:lnTo>
                  <a:lnTo>
                    <a:pt x="199" y="133"/>
                  </a:lnTo>
                  <a:lnTo>
                    <a:pt x="203" y="129"/>
                  </a:lnTo>
                  <a:lnTo>
                    <a:pt x="207" y="117"/>
                  </a:lnTo>
                  <a:lnTo>
                    <a:pt x="211" y="109"/>
                  </a:lnTo>
                  <a:lnTo>
                    <a:pt x="215" y="97"/>
                  </a:lnTo>
                  <a:lnTo>
                    <a:pt x="223" y="90"/>
                  </a:lnTo>
                  <a:lnTo>
                    <a:pt x="226" y="86"/>
                  </a:lnTo>
                  <a:lnTo>
                    <a:pt x="230" y="94"/>
                  </a:lnTo>
                  <a:lnTo>
                    <a:pt x="234" y="109"/>
                  </a:lnTo>
                  <a:lnTo>
                    <a:pt x="238" y="129"/>
                  </a:lnTo>
                  <a:lnTo>
                    <a:pt x="242" y="144"/>
                  </a:lnTo>
                  <a:lnTo>
                    <a:pt x="246" y="152"/>
                  </a:lnTo>
                  <a:lnTo>
                    <a:pt x="254" y="152"/>
                  </a:lnTo>
                  <a:lnTo>
                    <a:pt x="258" y="152"/>
                  </a:lnTo>
                  <a:lnTo>
                    <a:pt x="262" y="148"/>
                  </a:lnTo>
                  <a:lnTo>
                    <a:pt x="266" y="148"/>
                  </a:lnTo>
                  <a:lnTo>
                    <a:pt x="269" y="144"/>
                  </a:lnTo>
                  <a:lnTo>
                    <a:pt x="273" y="144"/>
                  </a:lnTo>
                  <a:lnTo>
                    <a:pt x="281" y="140"/>
                  </a:lnTo>
                  <a:lnTo>
                    <a:pt x="285" y="133"/>
                  </a:lnTo>
                  <a:lnTo>
                    <a:pt x="289" y="125"/>
                  </a:lnTo>
                  <a:lnTo>
                    <a:pt x="293" y="113"/>
                  </a:lnTo>
                  <a:lnTo>
                    <a:pt x="297" y="94"/>
                  </a:lnTo>
                  <a:lnTo>
                    <a:pt x="301" y="66"/>
                  </a:lnTo>
                  <a:lnTo>
                    <a:pt x="309" y="39"/>
                  </a:lnTo>
                  <a:lnTo>
                    <a:pt x="312" y="31"/>
                  </a:lnTo>
                  <a:lnTo>
                    <a:pt x="316" y="47"/>
                  </a:lnTo>
                  <a:lnTo>
                    <a:pt x="320" y="86"/>
                  </a:lnTo>
                  <a:lnTo>
                    <a:pt x="324" y="129"/>
                  </a:lnTo>
                  <a:lnTo>
                    <a:pt x="328" y="168"/>
                  </a:lnTo>
                  <a:lnTo>
                    <a:pt x="336" y="183"/>
                  </a:lnTo>
                  <a:lnTo>
                    <a:pt x="340" y="172"/>
                  </a:lnTo>
                  <a:lnTo>
                    <a:pt x="344" y="172"/>
                  </a:lnTo>
                  <a:lnTo>
                    <a:pt x="348" y="176"/>
                  </a:lnTo>
                  <a:lnTo>
                    <a:pt x="352" y="187"/>
                  </a:lnTo>
                  <a:lnTo>
                    <a:pt x="355" y="211"/>
                  </a:lnTo>
                  <a:lnTo>
                    <a:pt x="359" y="254"/>
                  </a:lnTo>
                  <a:lnTo>
                    <a:pt x="367" y="312"/>
                  </a:lnTo>
                  <a:lnTo>
                    <a:pt x="371" y="344"/>
                  </a:lnTo>
                  <a:lnTo>
                    <a:pt x="375" y="316"/>
                  </a:lnTo>
                  <a:lnTo>
                    <a:pt x="379" y="266"/>
                  </a:lnTo>
                  <a:lnTo>
                    <a:pt x="383" y="195"/>
                  </a:lnTo>
                  <a:lnTo>
                    <a:pt x="387" y="125"/>
                  </a:lnTo>
                  <a:lnTo>
                    <a:pt x="395" y="70"/>
                  </a:lnTo>
                  <a:lnTo>
                    <a:pt x="398" y="66"/>
                  </a:lnTo>
                  <a:lnTo>
                    <a:pt x="402" y="70"/>
                  </a:lnTo>
                  <a:lnTo>
                    <a:pt x="406" y="58"/>
                  </a:lnTo>
                  <a:lnTo>
                    <a:pt x="410" y="58"/>
                  </a:lnTo>
                  <a:lnTo>
                    <a:pt x="414" y="70"/>
                  </a:lnTo>
                  <a:lnTo>
                    <a:pt x="422" y="97"/>
                  </a:lnTo>
                  <a:lnTo>
                    <a:pt x="426" y="125"/>
                  </a:lnTo>
                  <a:lnTo>
                    <a:pt x="430" y="148"/>
                  </a:lnTo>
                  <a:lnTo>
                    <a:pt x="434" y="156"/>
                  </a:lnTo>
                  <a:lnTo>
                    <a:pt x="438" y="148"/>
                  </a:lnTo>
                  <a:lnTo>
                    <a:pt x="441" y="140"/>
                  </a:lnTo>
                  <a:lnTo>
                    <a:pt x="449" y="129"/>
                  </a:lnTo>
                  <a:lnTo>
                    <a:pt x="453" y="117"/>
                  </a:lnTo>
                  <a:lnTo>
                    <a:pt x="457" y="94"/>
                  </a:lnTo>
                  <a:lnTo>
                    <a:pt x="461" y="62"/>
                  </a:lnTo>
                  <a:lnTo>
                    <a:pt x="465" y="27"/>
                  </a:lnTo>
                  <a:lnTo>
                    <a:pt x="469" y="11"/>
                  </a:lnTo>
                  <a:lnTo>
                    <a:pt x="473" y="35"/>
                  </a:lnTo>
                  <a:lnTo>
                    <a:pt x="481" y="78"/>
                  </a:lnTo>
                  <a:lnTo>
                    <a:pt x="484" y="133"/>
                  </a:lnTo>
                  <a:lnTo>
                    <a:pt x="488" y="187"/>
                  </a:lnTo>
                  <a:lnTo>
                    <a:pt x="492" y="211"/>
                  </a:lnTo>
                  <a:lnTo>
                    <a:pt x="496" y="207"/>
                  </a:lnTo>
                  <a:lnTo>
                    <a:pt x="500" y="207"/>
                  </a:lnTo>
                  <a:lnTo>
                    <a:pt x="508" y="207"/>
                  </a:lnTo>
                  <a:lnTo>
                    <a:pt x="512" y="215"/>
                  </a:lnTo>
                  <a:lnTo>
                    <a:pt x="516" y="219"/>
                  </a:lnTo>
                  <a:lnTo>
                    <a:pt x="520" y="219"/>
                  </a:lnTo>
                  <a:lnTo>
                    <a:pt x="524" y="211"/>
                  </a:lnTo>
                  <a:lnTo>
                    <a:pt x="527" y="199"/>
                  </a:lnTo>
                  <a:lnTo>
                    <a:pt x="535" y="187"/>
                  </a:lnTo>
                  <a:lnTo>
                    <a:pt x="539" y="176"/>
                  </a:lnTo>
                  <a:lnTo>
                    <a:pt x="543" y="172"/>
                  </a:lnTo>
                  <a:lnTo>
                    <a:pt x="547" y="176"/>
                  </a:lnTo>
                  <a:lnTo>
                    <a:pt x="551" y="180"/>
                  </a:lnTo>
                  <a:lnTo>
                    <a:pt x="555" y="187"/>
                  </a:lnTo>
                  <a:lnTo>
                    <a:pt x="563" y="195"/>
                  </a:lnTo>
                  <a:lnTo>
                    <a:pt x="567" y="207"/>
                  </a:lnTo>
                  <a:lnTo>
                    <a:pt x="570" y="219"/>
                  </a:lnTo>
                  <a:lnTo>
                    <a:pt x="574" y="22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5" name="Freeform 117"/>
            <p:cNvSpPr>
              <a:spLocks/>
            </p:cNvSpPr>
            <p:nvPr/>
          </p:nvSpPr>
          <p:spPr bwMode="auto">
            <a:xfrm>
              <a:off x="4111626" y="3338513"/>
              <a:ext cx="912813" cy="509588"/>
            </a:xfrm>
            <a:custGeom>
              <a:avLst/>
              <a:gdLst>
                <a:gd name="T0" fmla="*/ 8 w 575"/>
                <a:gd name="T1" fmla="*/ 207 h 321"/>
                <a:gd name="T2" fmla="*/ 24 w 575"/>
                <a:gd name="T3" fmla="*/ 192 h 321"/>
                <a:gd name="T4" fmla="*/ 36 w 575"/>
                <a:gd name="T5" fmla="*/ 180 h 321"/>
                <a:gd name="T6" fmla="*/ 51 w 575"/>
                <a:gd name="T7" fmla="*/ 110 h 321"/>
                <a:gd name="T8" fmla="*/ 63 w 575"/>
                <a:gd name="T9" fmla="*/ 47 h 321"/>
                <a:gd name="T10" fmla="*/ 79 w 575"/>
                <a:gd name="T11" fmla="*/ 39 h 321"/>
                <a:gd name="T12" fmla="*/ 90 w 575"/>
                <a:gd name="T13" fmla="*/ 149 h 321"/>
                <a:gd name="T14" fmla="*/ 106 w 575"/>
                <a:gd name="T15" fmla="*/ 153 h 321"/>
                <a:gd name="T16" fmla="*/ 118 w 575"/>
                <a:gd name="T17" fmla="*/ 164 h 321"/>
                <a:gd name="T18" fmla="*/ 133 w 575"/>
                <a:gd name="T19" fmla="*/ 172 h 321"/>
                <a:gd name="T20" fmla="*/ 145 w 575"/>
                <a:gd name="T21" fmla="*/ 196 h 321"/>
                <a:gd name="T22" fmla="*/ 161 w 575"/>
                <a:gd name="T23" fmla="*/ 184 h 321"/>
                <a:gd name="T24" fmla="*/ 172 w 575"/>
                <a:gd name="T25" fmla="*/ 161 h 321"/>
                <a:gd name="T26" fmla="*/ 188 w 575"/>
                <a:gd name="T27" fmla="*/ 184 h 321"/>
                <a:gd name="T28" fmla="*/ 200 w 575"/>
                <a:gd name="T29" fmla="*/ 239 h 321"/>
                <a:gd name="T30" fmla="*/ 215 w 575"/>
                <a:gd name="T31" fmla="*/ 188 h 321"/>
                <a:gd name="T32" fmla="*/ 227 w 575"/>
                <a:gd name="T33" fmla="*/ 137 h 321"/>
                <a:gd name="T34" fmla="*/ 239 w 575"/>
                <a:gd name="T35" fmla="*/ 172 h 321"/>
                <a:gd name="T36" fmla="*/ 254 w 575"/>
                <a:gd name="T37" fmla="*/ 290 h 321"/>
                <a:gd name="T38" fmla="*/ 266 w 575"/>
                <a:gd name="T39" fmla="*/ 227 h 321"/>
                <a:gd name="T40" fmla="*/ 282 w 575"/>
                <a:gd name="T41" fmla="*/ 51 h 321"/>
                <a:gd name="T42" fmla="*/ 294 w 575"/>
                <a:gd name="T43" fmla="*/ 59 h 321"/>
                <a:gd name="T44" fmla="*/ 309 w 575"/>
                <a:gd name="T45" fmla="*/ 59 h 321"/>
                <a:gd name="T46" fmla="*/ 321 w 575"/>
                <a:gd name="T47" fmla="*/ 133 h 321"/>
                <a:gd name="T48" fmla="*/ 337 w 575"/>
                <a:gd name="T49" fmla="*/ 118 h 321"/>
                <a:gd name="T50" fmla="*/ 348 w 575"/>
                <a:gd name="T51" fmla="*/ 82 h 321"/>
                <a:gd name="T52" fmla="*/ 364 w 575"/>
                <a:gd name="T53" fmla="*/ 0 h 321"/>
                <a:gd name="T54" fmla="*/ 376 w 575"/>
                <a:gd name="T55" fmla="*/ 118 h 321"/>
                <a:gd name="T56" fmla="*/ 391 w 575"/>
                <a:gd name="T57" fmla="*/ 172 h 321"/>
                <a:gd name="T58" fmla="*/ 403 w 575"/>
                <a:gd name="T59" fmla="*/ 180 h 321"/>
                <a:gd name="T60" fmla="*/ 419 w 575"/>
                <a:gd name="T61" fmla="*/ 204 h 321"/>
                <a:gd name="T62" fmla="*/ 430 w 575"/>
                <a:gd name="T63" fmla="*/ 168 h 321"/>
                <a:gd name="T64" fmla="*/ 446 w 575"/>
                <a:gd name="T65" fmla="*/ 145 h 321"/>
                <a:gd name="T66" fmla="*/ 458 w 575"/>
                <a:gd name="T67" fmla="*/ 157 h 321"/>
                <a:gd name="T68" fmla="*/ 473 w 575"/>
                <a:gd name="T69" fmla="*/ 176 h 321"/>
                <a:gd name="T70" fmla="*/ 485 w 575"/>
                <a:gd name="T71" fmla="*/ 204 h 321"/>
                <a:gd name="T72" fmla="*/ 501 w 575"/>
                <a:gd name="T73" fmla="*/ 161 h 321"/>
                <a:gd name="T74" fmla="*/ 512 w 575"/>
                <a:gd name="T75" fmla="*/ 133 h 321"/>
                <a:gd name="T76" fmla="*/ 528 w 575"/>
                <a:gd name="T77" fmla="*/ 141 h 321"/>
                <a:gd name="T78" fmla="*/ 540 w 575"/>
                <a:gd name="T79" fmla="*/ 145 h 321"/>
                <a:gd name="T80" fmla="*/ 555 w 575"/>
                <a:gd name="T81" fmla="*/ 157 h 321"/>
                <a:gd name="T82" fmla="*/ 567 w 575"/>
                <a:gd name="T83" fmla="*/ 17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21">
                  <a:moveTo>
                    <a:pt x="0" y="204"/>
                  </a:moveTo>
                  <a:lnTo>
                    <a:pt x="4" y="204"/>
                  </a:lnTo>
                  <a:lnTo>
                    <a:pt x="8" y="207"/>
                  </a:lnTo>
                  <a:lnTo>
                    <a:pt x="12" y="192"/>
                  </a:lnTo>
                  <a:lnTo>
                    <a:pt x="20" y="192"/>
                  </a:lnTo>
                  <a:lnTo>
                    <a:pt x="24" y="192"/>
                  </a:lnTo>
                  <a:lnTo>
                    <a:pt x="28" y="188"/>
                  </a:lnTo>
                  <a:lnTo>
                    <a:pt x="32" y="184"/>
                  </a:lnTo>
                  <a:lnTo>
                    <a:pt x="36" y="180"/>
                  </a:lnTo>
                  <a:lnTo>
                    <a:pt x="39" y="176"/>
                  </a:lnTo>
                  <a:lnTo>
                    <a:pt x="47" y="78"/>
                  </a:lnTo>
                  <a:lnTo>
                    <a:pt x="51" y="110"/>
                  </a:lnTo>
                  <a:lnTo>
                    <a:pt x="55" y="86"/>
                  </a:lnTo>
                  <a:lnTo>
                    <a:pt x="59" y="82"/>
                  </a:lnTo>
                  <a:lnTo>
                    <a:pt x="63" y="47"/>
                  </a:lnTo>
                  <a:lnTo>
                    <a:pt x="67" y="20"/>
                  </a:lnTo>
                  <a:lnTo>
                    <a:pt x="75" y="8"/>
                  </a:lnTo>
                  <a:lnTo>
                    <a:pt x="79" y="39"/>
                  </a:lnTo>
                  <a:lnTo>
                    <a:pt x="82" y="86"/>
                  </a:lnTo>
                  <a:lnTo>
                    <a:pt x="86" y="145"/>
                  </a:lnTo>
                  <a:lnTo>
                    <a:pt x="90" y="149"/>
                  </a:lnTo>
                  <a:lnTo>
                    <a:pt x="94" y="149"/>
                  </a:lnTo>
                  <a:lnTo>
                    <a:pt x="102" y="180"/>
                  </a:lnTo>
                  <a:lnTo>
                    <a:pt x="106" y="153"/>
                  </a:lnTo>
                  <a:lnTo>
                    <a:pt x="110" y="168"/>
                  </a:lnTo>
                  <a:lnTo>
                    <a:pt x="114" y="153"/>
                  </a:lnTo>
                  <a:lnTo>
                    <a:pt x="118" y="164"/>
                  </a:lnTo>
                  <a:lnTo>
                    <a:pt x="122" y="161"/>
                  </a:lnTo>
                  <a:lnTo>
                    <a:pt x="125" y="168"/>
                  </a:lnTo>
                  <a:lnTo>
                    <a:pt x="133" y="172"/>
                  </a:lnTo>
                  <a:lnTo>
                    <a:pt x="137" y="184"/>
                  </a:lnTo>
                  <a:lnTo>
                    <a:pt x="141" y="192"/>
                  </a:lnTo>
                  <a:lnTo>
                    <a:pt x="145" y="196"/>
                  </a:lnTo>
                  <a:lnTo>
                    <a:pt x="149" y="200"/>
                  </a:lnTo>
                  <a:lnTo>
                    <a:pt x="153" y="196"/>
                  </a:lnTo>
                  <a:lnTo>
                    <a:pt x="161" y="184"/>
                  </a:lnTo>
                  <a:lnTo>
                    <a:pt x="165" y="172"/>
                  </a:lnTo>
                  <a:lnTo>
                    <a:pt x="168" y="164"/>
                  </a:lnTo>
                  <a:lnTo>
                    <a:pt x="172" y="161"/>
                  </a:lnTo>
                  <a:lnTo>
                    <a:pt x="176" y="164"/>
                  </a:lnTo>
                  <a:lnTo>
                    <a:pt x="180" y="172"/>
                  </a:lnTo>
                  <a:lnTo>
                    <a:pt x="188" y="184"/>
                  </a:lnTo>
                  <a:lnTo>
                    <a:pt x="192" y="200"/>
                  </a:lnTo>
                  <a:lnTo>
                    <a:pt x="196" y="219"/>
                  </a:lnTo>
                  <a:lnTo>
                    <a:pt x="200" y="239"/>
                  </a:lnTo>
                  <a:lnTo>
                    <a:pt x="204" y="239"/>
                  </a:lnTo>
                  <a:lnTo>
                    <a:pt x="208" y="223"/>
                  </a:lnTo>
                  <a:lnTo>
                    <a:pt x="215" y="188"/>
                  </a:lnTo>
                  <a:lnTo>
                    <a:pt x="219" y="153"/>
                  </a:lnTo>
                  <a:lnTo>
                    <a:pt x="223" y="129"/>
                  </a:lnTo>
                  <a:lnTo>
                    <a:pt x="227" y="137"/>
                  </a:lnTo>
                  <a:lnTo>
                    <a:pt x="231" y="149"/>
                  </a:lnTo>
                  <a:lnTo>
                    <a:pt x="235" y="157"/>
                  </a:lnTo>
                  <a:lnTo>
                    <a:pt x="239" y="172"/>
                  </a:lnTo>
                  <a:lnTo>
                    <a:pt x="247" y="196"/>
                  </a:lnTo>
                  <a:lnTo>
                    <a:pt x="251" y="239"/>
                  </a:lnTo>
                  <a:lnTo>
                    <a:pt x="254" y="290"/>
                  </a:lnTo>
                  <a:lnTo>
                    <a:pt x="258" y="321"/>
                  </a:lnTo>
                  <a:lnTo>
                    <a:pt x="262" y="290"/>
                  </a:lnTo>
                  <a:lnTo>
                    <a:pt x="266" y="227"/>
                  </a:lnTo>
                  <a:lnTo>
                    <a:pt x="274" y="145"/>
                  </a:lnTo>
                  <a:lnTo>
                    <a:pt x="278" y="75"/>
                  </a:lnTo>
                  <a:lnTo>
                    <a:pt x="282" y="51"/>
                  </a:lnTo>
                  <a:lnTo>
                    <a:pt x="286" y="78"/>
                  </a:lnTo>
                  <a:lnTo>
                    <a:pt x="290" y="67"/>
                  </a:lnTo>
                  <a:lnTo>
                    <a:pt x="294" y="59"/>
                  </a:lnTo>
                  <a:lnTo>
                    <a:pt x="301" y="43"/>
                  </a:lnTo>
                  <a:lnTo>
                    <a:pt x="305" y="43"/>
                  </a:lnTo>
                  <a:lnTo>
                    <a:pt x="309" y="59"/>
                  </a:lnTo>
                  <a:lnTo>
                    <a:pt x="313" y="86"/>
                  </a:lnTo>
                  <a:lnTo>
                    <a:pt x="317" y="118"/>
                  </a:lnTo>
                  <a:lnTo>
                    <a:pt x="321" y="133"/>
                  </a:lnTo>
                  <a:lnTo>
                    <a:pt x="329" y="133"/>
                  </a:lnTo>
                  <a:lnTo>
                    <a:pt x="333" y="125"/>
                  </a:lnTo>
                  <a:lnTo>
                    <a:pt x="337" y="118"/>
                  </a:lnTo>
                  <a:lnTo>
                    <a:pt x="340" y="110"/>
                  </a:lnTo>
                  <a:lnTo>
                    <a:pt x="344" y="98"/>
                  </a:lnTo>
                  <a:lnTo>
                    <a:pt x="348" y="82"/>
                  </a:lnTo>
                  <a:lnTo>
                    <a:pt x="352" y="55"/>
                  </a:lnTo>
                  <a:lnTo>
                    <a:pt x="360" y="24"/>
                  </a:lnTo>
                  <a:lnTo>
                    <a:pt x="364" y="0"/>
                  </a:lnTo>
                  <a:lnTo>
                    <a:pt x="368" y="12"/>
                  </a:lnTo>
                  <a:lnTo>
                    <a:pt x="372" y="59"/>
                  </a:lnTo>
                  <a:lnTo>
                    <a:pt x="376" y="118"/>
                  </a:lnTo>
                  <a:lnTo>
                    <a:pt x="380" y="168"/>
                  </a:lnTo>
                  <a:lnTo>
                    <a:pt x="387" y="180"/>
                  </a:lnTo>
                  <a:lnTo>
                    <a:pt x="391" y="172"/>
                  </a:lnTo>
                  <a:lnTo>
                    <a:pt x="395" y="168"/>
                  </a:lnTo>
                  <a:lnTo>
                    <a:pt x="399" y="172"/>
                  </a:lnTo>
                  <a:lnTo>
                    <a:pt x="403" y="180"/>
                  </a:lnTo>
                  <a:lnTo>
                    <a:pt x="407" y="188"/>
                  </a:lnTo>
                  <a:lnTo>
                    <a:pt x="415" y="196"/>
                  </a:lnTo>
                  <a:lnTo>
                    <a:pt x="419" y="204"/>
                  </a:lnTo>
                  <a:lnTo>
                    <a:pt x="422" y="196"/>
                  </a:lnTo>
                  <a:lnTo>
                    <a:pt x="426" y="188"/>
                  </a:lnTo>
                  <a:lnTo>
                    <a:pt x="430" y="168"/>
                  </a:lnTo>
                  <a:lnTo>
                    <a:pt x="434" y="153"/>
                  </a:lnTo>
                  <a:lnTo>
                    <a:pt x="442" y="149"/>
                  </a:lnTo>
                  <a:lnTo>
                    <a:pt x="446" y="145"/>
                  </a:lnTo>
                  <a:lnTo>
                    <a:pt x="450" y="149"/>
                  </a:lnTo>
                  <a:lnTo>
                    <a:pt x="454" y="149"/>
                  </a:lnTo>
                  <a:lnTo>
                    <a:pt x="458" y="157"/>
                  </a:lnTo>
                  <a:lnTo>
                    <a:pt x="462" y="161"/>
                  </a:lnTo>
                  <a:lnTo>
                    <a:pt x="465" y="168"/>
                  </a:lnTo>
                  <a:lnTo>
                    <a:pt x="473" y="176"/>
                  </a:lnTo>
                  <a:lnTo>
                    <a:pt x="477" y="188"/>
                  </a:lnTo>
                  <a:lnTo>
                    <a:pt x="481" y="200"/>
                  </a:lnTo>
                  <a:lnTo>
                    <a:pt x="485" y="204"/>
                  </a:lnTo>
                  <a:lnTo>
                    <a:pt x="489" y="196"/>
                  </a:lnTo>
                  <a:lnTo>
                    <a:pt x="493" y="180"/>
                  </a:lnTo>
                  <a:lnTo>
                    <a:pt x="501" y="161"/>
                  </a:lnTo>
                  <a:lnTo>
                    <a:pt x="505" y="145"/>
                  </a:lnTo>
                  <a:lnTo>
                    <a:pt x="508" y="137"/>
                  </a:lnTo>
                  <a:lnTo>
                    <a:pt x="512" y="133"/>
                  </a:lnTo>
                  <a:lnTo>
                    <a:pt x="516" y="137"/>
                  </a:lnTo>
                  <a:lnTo>
                    <a:pt x="520" y="137"/>
                  </a:lnTo>
                  <a:lnTo>
                    <a:pt x="528" y="141"/>
                  </a:lnTo>
                  <a:lnTo>
                    <a:pt x="532" y="141"/>
                  </a:lnTo>
                  <a:lnTo>
                    <a:pt x="536" y="145"/>
                  </a:lnTo>
                  <a:lnTo>
                    <a:pt x="540" y="145"/>
                  </a:lnTo>
                  <a:lnTo>
                    <a:pt x="544" y="149"/>
                  </a:lnTo>
                  <a:lnTo>
                    <a:pt x="548" y="153"/>
                  </a:lnTo>
                  <a:lnTo>
                    <a:pt x="555" y="157"/>
                  </a:lnTo>
                  <a:lnTo>
                    <a:pt x="559" y="161"/>
                  </a:lnTo>
                  <a:lnTo>
                    <a:pt x="563" y="172"/>
                  </a:lnTo>
                  <a:lnTo>
                    <a:pt x="567" y="176"/>
                  </a:lnTo>
                  <a:lnTo>
                    <a:pt x="571" y="184"/>
                  </a:lnTo>
                  <a:lnTo>
                    <a:pt x="575" y="18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6" name="Freeform 118"/>
            <p:cNvSpPr>
              <a:spLocks/>
            </p:cNvSpPr>
            <p:nvPr/>
          </p:nvSpPr>
          <p:spPr bwMode="auto">
            <a:xfrm>
              <a:off x="5024438" y="3214688"/>
              <a:ext cx="917575" cy="515938"/>
            </a:xfrm>
            <a:custGeom>
              <a:avLst/>
              <a:gdLst>
                <a:gd name="T0" fmla="*/ 12 w 578"/>
                <a:gd name="T1" fmla="*/ 262 h 325"/>
                <a:gd name="T2" fmla="*/ 23 w 578"/>
                <a:gd name="T3" fmla="*/ 242 h 325"/>
                <a:gd name="T4" fmla="*/ 39 w 578"/>
                <a:gd name="T5" fmla="*/ 203 h 325"/>
                <a:gd name="T6" fmla="*/ 51 w 578"/>
                <a:gd name="T7" fmla="*/ 176 h 325"/>
                <a:gd name="T8" fmla="*/ 66 w 578"/>
                <a:gd name="T9" fmla="*/ 129 h 325"/>
                <a:gd name="T10" fmla="*/ 78 w 578"/>
                <a:gd name="T11" fmla="*/ 160 h 325"/>
                <a:gd name="T12" fmla="*/ 94 w 578"/>
                <a:gd name="T13" fmla="*/ 211 h 325"/>
                <a:gd name="T14" fmla="*/ 105 w 578"/>
                <a:gd name="T15" fmla="*/ 184 h 325"/>
                <a:gd name="T16" fmla="*/ 121 w 578"/>
                <a:gd name="T17" fmla="*/ 141 h 325"/>
                <a:gd name="T18" fmla="*/ 133 w 578"/>
                <a:gd name="T19" fmla="*/ 90 h 325"/>
                <a:gd name="T20" fmla="*/ 145 w 578"/>
                <a:gd name="T21" fmla="*/ 188 h 325"/>
                <a:gd name="T22" fmla="*/ 160 w 578"/>
                <a:gd name="T23" fmla="*/ 219 h 325"/>
                <a:gd name="T24" fmla="*/ 172 w 578"/>
                <a:gd name="T25" fmla="*/ 211 h 325"/>
                <a:gd name="T26" fmla="*/ 188 w 578"/>
                <a:gd name="T27" fmla="*/ 199 h 325"/>
                <a:gd name="T28" fmla="*/ 199 w 578"/>
                <a:gd name="T29" fmla="*/ 137 h 325"/>
                <a:gd name="T30" fmla="*/ 215 w 578"/>
                <a:gd name="T31" fmla="*/ 0 h 325"/>
                <a:gd name="T32" fmla="*/ 227 w 578"/>
                <a:gd name="T33" fmla="*/ 196 h 325"/>
                <a:gd name="T34" fmla="*/ 242 w 578"/>
                <a:gd name="T35" fmla="*/ 321 h 325"/>
                <a:gd name="T36" fmla="*/ 254 w 578"/>
                <a:gd name="T37" fmla="*/ 274 h 325"/>
                <a:gd name="T38" fmla="*/ 270 w 578"/>
                <a:gd name="T39" fmla="*/ 196 h 325"/>
                <a:gd name="T40" fmla="*/ 281 w 578"/>
                <a:gd name="T41" fmla="*/ 203 h 325"/>
                <a:gd name="T42" fmla="*/ 297 w 578"/>
                <a:gd name="T43" fmla="*/ 184 h 325"/>
                <a:gd name="T44" fmla="*/ 309 w 578"/>
                <a:gd name="T45" fmla="*/ 82 h 325"/>
                <a:gd name="T46" fmla="*/ 324 w 578"/>
                <a:gd name="T47" fmla="*/ 106 h 325"/>
                <a:gd name="T48" fmla="*/ 336 w 578"/>
                <a:gd name="T49" fmla="*/ 285 h 325"/>
                <a:gd name="T50" fmla="*/ 352 w 578"/>
                <a:gd name="T51" fmla="*/ 285 h 325"/>
                <a:gd name="T52" fmla="*/ 363 w 578"/>
                <a:gd name="T53" fmla="*/ 246 h 325"/>
                <a:gd name="T54" fmla="*/ 379 w 578"/>
                <a:gd name="T55" fmla="*/ 235 h 325"/>
                <a:gd name="T56" fmla="*/ 391 w 578"/>
                <a:gd name="T57" fmla="*/ 262 h 325"/>
                <a:gd name="T58" fmla="*/ 406 w 578"/>
                <a:gd name="T59" fmla="*/ 293 h 325"/>
                <a:gd name="T60" fmla="*/ 418 w 578"/>
                <a:gd name="T61" fmla="*/ 239 h 325"/>
                <a:gd name="T62" fmla="*/ 434 w 578"/>
                <a:gd name="T63" fmla="*/ 211 h 325"/>
                <a:gd name="T64" fmla="*/ 446 w 578"/>
                <a:gd name="T65" fmla="*/ 219 h 325"/>
                <a:gd name="T66" fmla="*/ 461 w 578"/>
                <a:gd name="T67" fmla="*/ 235 h 325"/>
                <a:gd name="T68" fmla="*/ 473 w 578"/>
                <a:gd name="T69" fmla="*/ 278 h 325"/>
                <a:gd name="T70" fmla="*/ 485 w 578"/>
                <a:gd name="T71" fmla="*/ 297 h 325"/>
                <a:gd name="T72" fmla="*/ 500 w 578"/>
                <a:gd name="T73" fmla="*/ 203 h 325"/>
                <a:gd name="T74" fmla="*/ 512 w 578"/>
                <a:gd name="T75" fmla="*/ 192 h 325"/>
                <a:gd name="T76" fmla="*/ 528 w 578"/>
                <a:gd name="T77" fmla="*/ 188 h 325"/>
                <a:gd name="T78" fmla="*/ 539 w 578"/>
                <a:gd name="T79" fmla="*/ 160 h 325"/>
                <a:gd name="T80" fmla="*/ 555 w 578"/>
                <a:gd name="T81" fmla="*/ 141 h 325"/>
                <a:gd name="T82" fmla="*/ 567 w 578"/>
                <a:gd name="T83" fmla="*/ 18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325">
                  <a:moveTo>
                    <a:pt x="0" y="266"/>
                  </a:moveTo>
                  <a:lnTo>
                    <a:pt x="8" y="262"/>
                  </a:lnTo>
                  <a:lnTo>
                    <a:pt x="12" y="262"/>
                  </a:lnTo>
                  <a:lnTo>
                    <a:pt x="16" y="254"/>
                  </a:lnTo>
                  <a:lnTo>
                    <a:pt x="19" y="246"/>
                  </a:lnTo>
                  <a:lnTo>
                    <a:pt x="23" y="242"/>
                  </a:lnTo>
                  <a:lnTo>
                    <a:pt x="27" y="239"/>
                  </a:lnTo>
                  <a:lnTo>
                    <a:pt x="31" y="239"/>
                  </a:lnTo>
                  <a:lnTo>
                    <a:pt x="39" y="203"/>
                  </a:lnTo>
                  <a:lnTo>
                    <a:pt x="43" y="196"/>
                  </a:lnTo>
                  <a:lnTo>
                    <a:pt x="47" y="184"/>
                  </a:lnTo>
                  <a:lnTo>
                    <a:pt x="51" y="176"/>
                  </a:lnTo>
                  <a:lnTo>
                    <a:pt x="55" y="160"/>
                  </a:lnTo>
                  <a:lnTo>
                    <a:pt x="59" y="149"/>
                  </a:lnTo>
                  <a:lnTo>
                    <a:pt x="66" y="129"/>
                  </a:lnTo>
                  <a:lnTo>
                    <a:pt x="70" y="125"/>
                  </a:lnTo>
                  <a:lnTo>
                    <a:pt x="74" y="137"/>
                  </a:lnTo>
                  <a:lnTo>
                    <a:pt x="78" y="160"/>
                  </a:lnTo>
                  <a:lnTo>
                    <a:pt x="82" y="188"/>
                  </a:lnTo>
                  <a:lnTo>
                    <a:pt x="86" y="211"/>
                  </a:lnTo>
                  <a:lnTo>
                    <a:pt x="94" y="211"/>
                  </a:lnTo>
                  <a:lnTo>
                    <a:pt x="98" y="207"/>
                  </a:lnTo>
                  <a:lnTo>
                    <a:pt x="102" y="196"/>
                  </a:lnTo>
                  <a:lnTo>
                    <a:pt x="105" y="184"/>
                  </a:lnTo>
                  <a:lnTo>
                    <a:pt x="109" y="176"/>
                  </a:lnTo>
                  <a:lnTo>
                    <a:pt x="113" y="160"/>
                  </a:lnTo>
                  <a:lnTo>
                    <a:pt x="121" y="141"/>
                  </a:lnTo>
                  <a:lnTo>
                    <a:pt x="125" y="117"/>
                  </a:lnTo>
                  <a:lnTo>
                    <a:pt x="129" y="94"/>
                  </a:lnTo>
                  <a:lnTo>
                    <a:pt x="133" y="90"/>
                  </a:lnTo>
                  <a:lnTo>
                    <a:pt x="137" y="110"/>
                  </a:lnTo>
                  <a:lnTo>
                    <a:pt x="141" y="145"/>
                  </a:lnTo>
                  <a:lnTo>
                    <a:pt x="145" y="188"/>
                  </a:lnTo>
                  <a:lnTo>
                    <a:pt x="152" y="223"/>
                  </a:lnTo>
                  <a:lnTo>
                    <a:pt x="156" y="235"/>
                  </a:lnTo>
                  <a:lnTo>
                    <a:pt x="160" y="219"/>
                  </a:lnTo>
                  <a:lnTo>
                    <a:pt x="164" y="215"/>
                  </a:lnTo>
                  <a:lnTo>
                    <a:pt x="168" y="211"/>
                  </a:lnTo>
                  <a:lnTo>
                    <a:pt x="172" y="211"/>
                  </a:lnTo>
                  <a:lnTo>
                    <a:pt x="180" y="207"/>
                  </a:lnTo>
                  <a:lnTo>
                    <a:pt x="184" y="207"/>
                  </a:lnTo>
                  <a:lnTo>
                    <a:pt x="188" y="199"/>
                  </a:lnTo>
                  <a:lnTo>
                    <a:pt x="191" y="192"/>
                  </a:lnTo>
                  <a:lnTo>
                    <a:pt x="195" y="172"/>
                  </a:lnTo>
                  <a:lnTo>
                    <a:pt x="199" y="137"/>
                  </a:lnTo>
                  <a:lnTo>
                    <a:pt x="207" y="78"/>
                  </a:lnTo>
                  <a:lnTo>
                    <a:pt x="211" y="4"/>
                  </a:lnTo>
                  <a:lnTo>
                    <a:pt x="215" y="0"/>
                  </a:lnTo>
                  <a:lnTo>
                    <a:pt x="219" y="47"/>
                  </a:lnTo>
                  <a:lnTo>
                    <a:pt x="223" y="110"/>
                  </a:lnTo>
                  <a:lnTo>
                    <a:pt x="227" y="196"/>
                  </a:lnTo>
                  <a:lnTo>
                    <a:pt x="234" y="278"/>
                  </a:lnTo>
                  <a:lnTo>
                    <a:pt x="238" y="325"/>
                  </a:lnTo>
                  <a:lnTo>
                    <a:pt x="242" y="321"/>
                  </a:lnTo>
                  <a:lnTo>
                    <a:pt x="246" y="321"/>
                  </a:lnTo>
                  <a:lnTo>
                    <a:pt x="250" y="305"/>
                  </a:lnTo>
                  <a:lnTo>
                    <a:pt x="254" y="274"/>
                  </a:lnTo>
                  <a:lnTo>
                    <a:pt x="258" y="239"/>
                  </a:lnTo>
                  <a:lnTo>
                    <a:pt x="266" y="207"/>
                  </a:lnTo>
                  <a:lnTo>
                    <a:pt x="270" y="196"/>
                  </a:lnTo>
                  <a:lnTo>
                    <a:pt x="274" y="199"/>
                  </a:lnTo>
                  <a:lnTo>
                    <a:pt x="277" y="203"/>
                  </a:lnTo>
                  <a:lnTo>
                    <a:pt x="281" y="203"/>
                  </a:lnTo>
                  <a:lnTo>
                    <a:pt x="285" y="199"/>
                  </a:lnTo>
                  <a:lnTo>
                    <a:pt x="293" y="196"/>
                  </a:lnTo>
                  <a:lnTo>
                    <a:pt x="297" y="184"/>
                  </a:lnTo>
                  <a:lnTo>
                    <a:pt x="301" y="164"/>
                  </a:lnTo>
                  <a:lnTo>
                    <a:pt x="305" y="129"/>
                  </a:lnTo>
                  <a:lnTo>
                    <a:pt x="309" y="82"/>
                  </a:lnTo>
                  <a:lnTo>
                    <a:pt x="313" y="47"/>
                  </a:lnTo>
                  <a:lnTo>
                    <a:pt x="320" y="59"/>
                  </a:lnTo>
                  <a:lnTo>
                    <a:pt x="324" y="106"/>
                  </a:lnTo>
                  <a:lnTo>
                    <a:pt x="328" y="168"/>
                  </a:lnTo>
                  <a:lnTo>
                    <a:pt x="332" y="235"/>
                  </a:lnTo>
                  <a:lnTo>
                    <a:pt x="336" y="285"/>
                  </a:lnTo>
                  <a:lnTo>
                    <a:pt x="340" y="289"/>
                  </a:lnTo>
                  <a:lnTo>
                    <a:pt x="348" y="285"/>
                  </a:lnTo>
                  <a:lnTo>
                    <a:pt x="352" y="285"/>
                  </a:lnTo>
                  <a:lnTo>
                    <a:pt x="356" y="274"/>
                  </a:lnTo>
                  <a:lnTo>
                    <a:pt x="360" y="262"/>
                  </a:lnTo>
                  <a:lnTo>
                    <a:pt x="363" y="246"/>
                  </a:lnTo>
                  <a:lnTo>
                    <a:pt x="367" y="239"/>
                  </a:lnTo>
                  <a:lnTo>
                    <a:pt x="371" y="235"/>
                  </a:lnTo>
                  <a:lnTo>
                    <a:pt x="379" y="235"/>
                  </a:lnTo>
                  <a:lnTo>
                    <a:pt x="383" y="242"/>
                  </a:lnTo>
                  <a:lnTo>
                    <a:pt x="387" y="250"/>
                  </a:lnTo>
                  <a:lnTo>
                    <a:pt x="391" y="262"/>
                  </a:lnTo>
                  <a:lnTo>
                    <a:pt x="395" y="278"/>
                  </a:lnTo>
                  <a:lnTo>
                    <a:pt x="399" y="289"/>
                  </a:lnTo>
                  <a:lnTo>
                    <a:pt x="406" y="293"/>
                  </a:lnTo>
                  <a:lnTo>
                    <a:pt x="410" y="285"/>
                  </a:lnTo>
                  <a:lnTo>
                    <a:pt x="414" y="262"/>
                  </a:lnTo>
                  <a:lnTo>
                    <a:pt x="418" y="239"/>
                  </a:lnTo>
                  <a:lnTo>
                    <a:pt x="422" y="219"/>
                  </a:lnTo>
                  <a:lnTo>
                    <a:pt x="426" y="211"/>
                  </a:lnTo>
                  <a:lnTo>
                    <a:pt x="434" y="211"/>
                  </a:lnTo>
                  <a:lnTo>
                    <a:pt x="438" y="215"/>
                  </a:lnTo>
                  <a:lnTo>
                    <a:pt x="442" y="219"/>
                  </a:lnTo>
                  <a:lnTo>
                    <a:pt x="446" y="219"/>
                  </a:lnTo>
                  <a:lnTo>
                    <a:pt x="449" y="223"/>
                  </a:lnTo>
                  <a:lnTo>
                    <a:pt x="453" y="227"/>
                  </a:lnTo>
                  <a:lnTo>
                    <a:pt x="461" y="235"/>
                  </a:lnTo>
                  <a:lnTo>
                    <a:pt x="465" y="246"/>
                  </a:lnTo>
                  <a:lnTo>
                    <a:pt x="469" y="258"/>
                  </a:lnTo>
                  <a:lnTo>
                    <a:pt x="473" y="278"/>
                  </a:lnTo>
                  <a:lnTo>
                    <a:pt x="477" y="297"/>
                  </a:lnTo>
                  <a:lnTo>
                    <a:pt x="481" y="305"/>
                  </a:lnTo>
                  <a:lnTo>
                    <a:pt x="485" y="297"/>
                  </a:lnTo>
                  <a:lnTo>
                    <a:pt x="492" y="270"/>
                  </a:lnTo>
                  <a:lnTo>
                    <a:pt x="496" y="235"/>
                  </a:lnTo>
                  <a:lnTo>
                    <a:pt x="500" y="203"/>
                  </a:lnTo>
                  <a:lnTo>
                    <a:pt x="504" y="188"/>
                  </a:lnTo>
                  <a:lnTo>
                    <a:pt x="508" y="192"/>
                  </a:lnTo>
                  <a:lnTo>
                    <a:pt x="512" y="192"/>
                  </a:lnTo>
                  <a:lnTo>
                    <a:pt x="520" y="192"/>
                  </a:lnTo>
                  <a:lnTo>
                    <a:pt x="524" y="192"/>
                  </a:lnTo>
                  <a:lnTo>
                    <a:pt x="528" y="188"/>
                  </a:lnTo>
                  <a:lnTo>
                    <a:pt x="532" y="180"/>
                  </a:lnTo>
                  <a:lnTo>
                    <a:pt x="535" y="172"/>
                  </a:lnTo>
                  <a:lnTo>
                    <a:pt x="539" y="160"/>
                  </a:lnTo>
                  <a:lnTo>
                    <a:pt x="547" y="153"/>
                  </a:lnTo>
                  <a:lnTo>
                    <a:pt x="551" y="145"/>
                  </a:lnTo>
                  <a:lnTo>
                    <a:pt x="555" y="141"/>
                  </a:lnTo>
                  <a:lnTo>
                    <a:pt x="559" y="153"/>
                  </a:lnTo>
                  <a:lnTo>
                    <a:pt x="563" y="168"/>
                  </a:lnTo>
                  <a:lnTo>
                    <a:pt x="567" y="188"/>
                  </a:lnTo>
                  <a:lnTo>
                    <a:pt x="575" y="199"/>
                  </a:lnTo>
                  <a:lnTo>
                    <a:pt x="578" y="20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7" name="Freeform 119"/>
            <p:cNvSpPr>
              <a:spLocks/>
            </p:cNvSpPr>
            <p:nvPr/>
          </p:nvSpPr>
          <p:spPr bwMode="auto">
            <a:xfrm>
              <a:off x="5942013" y="3189288"/>
              <a:ext cx="912813" cy="620713"/>
            </a:xfrm>
            <a:custGeom>
              <a:avLst/>
              <a:gdLst>
                <a:gd name="T0" fmla="*/ 8 w 575"/>
                <a:gd name="T1" fmla="*/ 215 h 391"/>
                <a:gd name="T2" fmla="*/ 20 w 575"/>
                <a:gd name="T3" fmla="*/ 215 h 391"/>
                <a:gd name="T4" fmla="*/ 36 w 575"/>
                <a:gd name="T5" fmla="*/ 200 h 391"/>
                <a:gd name="T6" fmla="*/ 47 w 575"/>
                <a:gd name="T7" fmla="*/ 79 h 391"/>
                <a:gd name="T8" fmla="*/ 63 w 575"/>
                <a:gd name="T9" fmla="*/ 55 h 391"/>
                <a:gd name="T10" fmla="*/ 75 w 575"/>
                <a:gd name="T11" fmla="*/ 325 h 391"/>
                <a:gd name="T12" fmla="*/ 90 w 575"/>
                <a:gd name="T13" fmla="*/ 329 h 391"/>
                <a:gd name="T14" fmla="*/ 102 w 575"/>
                <a:gd name="T15" fmla="*/ 266 h 391"/>
                <a:gd name="T16" fmla="*/ 118 w 575"/>
                <a:gd name="T17" fmla="*/ 231 h 391"/>
                <a:gd name="T18" fmla="*/ 129 w 575"/>
                <a:gd name="T19" fmla="*/ 321 h 391"/>
                <a:gd name="T20" fmla="*/ 145 w 575"/>
                <a:gd name="T21" fmla="*/ 274 h 391"/>
                <a:gd name="T22" fmla="*/ 157 w 575"/>
                <a:gd name="T23" fmla="*/ 231 h 391"/>
                <a:gd name="T24" fmla="*/ 172 w 575"/>
                <a:gd name="T25" fmla="*/ 258 h 391"/>
                <a:gd name="T26" fmla="*/ 184 w 575"/>
                <a:gd name="T27" fmla="*/ 317 h 391"/>
                <a:gd name="T28" fmla="*/ 200 w 575"/>
                <a:gd name="T29" fmla="*/ 329 h 391"/>
                <a:gd name="T30" fmla="*/ 211 w 575"/>
                <a:gd name="T31" fmla="*/ 184 h 391"/>
                <a:gd name="T32" fmla="*/ 227 w 575"/>
                <a:gd name="T33" fmla="*/ 192 h 391"/>
                <a:gd name="T34" fmla="*/ 239 w 575"/>
                <a:gd name="T35" fmla="*/ 169 h 391"/>
                <a:gd name="T36" fmla="*/ 254 w 575"/>
                <a:gd name="T37" fmla="*/ 157 h 391"/>
                <a:gd name="T38" fmla="*/ 266 w 575"/>
                <a:gd name="T39" fmla="*/ 215 h 391"/>
                <a:gd name="T40" fmla="*/ 282 w 575"/>
                <a:gd name="T41" fmla="*/ 219 h 391"/>
                <a:gd name="T42" fmla="*/ 294 w 575"/>
                <a:gd name="T43" fmla="*/ 208 h 391"/>
                <a:gd name="T44" fmla="*/ 309 w 575"/>
                <a:gd name="T45" fmla="*/ 180 h 391"/>
                <a:gd name="T46" fmla="*/ 321 w 575"/>
                <a:gd name="T47" fmla="*/ 149 h 391"/>
                <a:gd name="T48" fmla="*/ 337 w 575"/>
                <a:gd name="T49" fmla="*/ 212 h 391"/>
                <a:gd name="T50" fmla="*/ 348 w 575"/>
                <a:gd name="T51" fmla="*/ 231 h 391"/>
                <a:gd name="T52" fmla="*/ 360 w 575"/>
                <a:gd name="T53" fmla="*/ 231 h 391"/>
                <a:gd name="T54" fmla="*/ 376 w 575"/>
                <a:gd name="T55" fmla="*/ 231 h 391"/>
                <a:gd name="T56" fmla="*/ 387 w 575"/>
                <a:gd name="T57" fmla="*/ 235 h 391"/>
                <a:gd name="T58" fmla="*/ 403 w 575"/>
                <a:gd name="T59" fmla="*/ 251 h 391"/>
                <a:gd name="T60" fmla="*/ 415 w 575"/>
                <a:gd name="T61" fmla="*/ 274 h 391"/>
                <a:gd name="T62" fmla="*/ 430 w 575"/>
                <a:gd name="T63" fmla="*/ 290 h 391"/>
                <a:gd name="T64" fmla="*/ 442 w 575"/>
                <a:gd name="T65" fmla="*/ 247 h 391"/>
                <a:gd name="T66" fmla="*/ 458 w 575"/>
                <a:gd name="T67" fmla="*/ 231 h 391"/>
                <a:gd name="T68" fmla="*/ 469 w 575"/>
                <a:gd name="T69" fmla="*/ 239 h 391"/>
                <a:gd name="T70" fmla="*/ 485 w 575"/>
                <a:gd name="T71" fmla="*/ 251 h 391"/>
                <a:gd name="T72" fmla="*/ 497 w 575"/>
                <a:gd name="T73" fmla="*/ 298 h 391"/>
                <a:gd name="T74" fmla="*/ 512 w 575"/>
                <a:gd name="T75" fmla="*/ 348 h 391"/>
                <a:gd name="T76" fmla="*/ 524 w 575"/>
                <a:gd name="T77" fmla="*/ 227 h 391"/>
                <a:gd name="T78" fmla="*/ 540 w 575"/>
                <a:gd name="T79" fmla="*/ 227 h 391"/>
                <a:gd name="T80" fmla="*/ 552 w 575"/>
                <a:gd name="T81" fmla="*/ 235 h 391"/>
                <a:gd name="T82" fmla="*/ 567 w 575"/>
                <a:gd name="T83" fmla="*/ 27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91">
                  <a:moveTo>
                    <a:pt x="0" y="223"/>
                  </a:moveTo>
                  <a:lnTo>
                    <a:pt x="4" y="219"/>
                  </a:lnTo>
                  <a:lnTo>
                    <a:pt x="8" y="215"/>
                  </a:lnTo>
                  <a:lnTo>
                    <a:pt x="12" y="215"/>
                  </a:lnTo>
                  <a:lnTo>
                    <a:pt x="16" y="212"/>
                  </a:lnTo>
                  <a:lnTo>
                    <a:pt x="20" y="215"/>
                  </a:lnTo>
                  <a:lnTo>
                    <a:pt x="28" y="215"/>
                  </a:lnTo>
                  <a:lnTo>
                    <a:pt x="32" y="212"/>
                  </a:lnTo>
                  <a:lnTo>
                    <a:pt x="36" y="200"/>
                  </a:lnTo>
                  <a:lnTo>
                    <a:pt x="40" y="180"/>
                  </a:lnTo>
                  <a:lnTo>
                    <a:pt x="43" y="145"/>
                  </a:lnTo>
                  <a:lnTo>
                    <a:pt x="47" y="79"/>
                  </a:lnTo>
                  <a:lnTo>
                    <a:pt x="55" y="0"/>
                  </a:lnTo>
                  <a:lnTo>
                    <a:pt x="59" y="0"/>
                  </a:lnTo>
                  <a:lnTo>
                    <a:pt x="63" y="55"/>
                  </a:lnTo>
                  <a:lnTo>
                    <a:pt x="67" y="145"/>
                  </a:lnTo>
                  <a:lnTo>
                    <a:pt x="71" y="251"/>
                  </a:lnTo>
                  <a:lnTo>
                    <a:pt x="75" y="325"/>
                  </a:lnTo>
                  <a:lnTo>
                    <a:pt x="83" y="337"/>
                  </a:lnTo>
                  <a:lnTo>
                    <a:pt x="86" y="305"/>
                  </a:lnTo>
                  <a:lnTo>
                    <a:pt x="90" y="329"/>
                  </a:lnTo>
                  <a:lnTo>
                    <a:pt x="94" y="317"/>
                  </a:lnTo>
                  <a:lnTo>
                    <a:pt x="98" y="301"/>
                  </a:lnTo>
                  <a:lnTo>
                    <a:pt x="102" y="266"/>
                  </a:lnTo>
                  <a:lnTo>
                    <a:pt x="110" y="235"/>
                  </a:lnTo>
                  <a:lnTo>
                    <a:pt x="114" y="219"/>
                  </a:lnTo>
                  <a:lnTo>
                    <a:pt x="118" y="231"/>
                  </a:lnTo>
                  <a:lnTo>
                    <a:pt x="122" y="286"/>
                  </a:lnTo>
                  <a:lnTo>
                    <a:pt x="126" y="309"/>
                  </a:lnTo>
                  <a:lnTo>
                    <a:pt x="129" y="321"/>
                  </a:lnTo>
                  <a:lnTo>
                    <a:pt x="133" y="321"/>
                  </a:lnTo>
                  <a:lnTo>
                    <a:pt x="141" y="305"/>
                  </a:lnTo>
                  <a:lnTo>
                    <a:pt x="145" y="274"/>
                  </a:lnTo>
                  <a:lnTo>
                    <a:pt x="149" y="247"/>
                  </a:lnTo>
                  <a:lnTo>
                    <a:pt x="153" y="231"/>
                  </a:lnTo>
                  <a:lnTo>
                    <a:pt x="157" y="231"/>
                  </a:lnTo>
                  <a:lnTo>
                    <a:pt x="161" y="243"/>
                  </a:lnTo>
                  <a:lnTo>
                    <a:pt x="168" y="247"/>
                  </a:lnTo>
                  <a:lnTo>
                    <a:pt x="172" y="258"/>
                  </a:lnTo>
                  <a:lnTo>
                    <a:pt x="176" y="270"/>
                  </a:lnTo>
                  <a:lnTo>
                    <a:pt x="180" y="290"/>
                  </a:lnTo>
                  <a:lnTo>
                    <a:pt x="184" y="317"/>
                  </a:lnTo>
                  <a:lnTo>
                    <a:pt x="188" y="348"/>
                  </a:lnTo>
                  <a:lnTo>
                    <a:pt x="196" y="356"/>
                  </a:lnTo>
                  <a:lnTo>
                    <a:pt x="200" y="329"/>
                  </a:lnTo>
                  <a:lnTo>
                    <a:pt x="204" y="278"/>
                  </a:lnTo>
                  <a:lnTo>
                    <a:pt x="208" y="219"/>
                  </a:lnTo>
                  <a:lnTo>
                    <a:pt x="211" y="184"/>
                  </a:lnTo>
                  <a:lnTo>
                    <a:pt x="215" y="188"/>
                  </a:lnTo>
                  <a:lnTo>
                    <a:pt x="223" y="200"/>
                  </a:lnTo>
                  <a:lnTo>
                    <a:pt x="227" y="192"/>
                  </a:lnTo>
                  <a:lnTo>
                    <a:pt x="231" y="188"/>
                  </a:lnTo>
                  <a:lnTo>
                    <a:pt x="235" y="180"/>
                  </a:lnTo>
                  <a:lnTo>
                    <a:pt x="239" y="169"/>
                  </a:lnTo>
                  <a:lnTo>
                    <a:pt x="243" y="157"/>
                  </a:lnTo>
                  <a:lnTo>
                    <a:pt x="247" y="153"/>
                  </a:lnTo>
                  <a:lnTo>
                    <a:pt x="254" y="157"/>
                  </a:lnTo>
                  <a:lnTo>
                    <a:pt x="258" y="176"/>
                  </a:lnTo>
                  <a:lnTo>
                    <a:pt x="262" y="200"/>
                  </a:lnTo>
                  <a:lnTo>
                    <a:pt x="266" y="215"/>
                  </a:lnTo>
                  <a:lnTo>
                    <a:pt x="270" y="223"/>
                  </a:lnTo>
                  <a:lnTo>
                    <a:pt x="274" y="219"/>
                  </a:lnTo>
                  <a:lnTo>
                    <a:pt x="282" y="219"/>
                  </a:lnTo>
                  <a:lnTo>
                    <a:pt x="286" y="215"/>
                  </a:lnTo>
                  <a:lnTo>
                    <a:pt x="290" y="212"/>
                  </a:lnTo>
                  <a:lnTo>
                    <a:pt x="294" y="208"/>
                  </a:lnTo>
                  <a:lnTo>
                    <a:pt x="297" y="200"/>
                  </a:lnTo>
                  <a:lnTo>
                    <a:pt x="301" y="188"/>
                  </a:lnTo>
                  <a:lnTo>
                    <a:pt x="309" y="180"/>
                  </a:lnTo>
                  <a:lnTo>
                    <a:pt x="313" y="165"/>
                  </a:lnTo>
                  <a:lnTo>
                    <a:pt x="317" y="157"/>
                  </a:lnTo>
                  <a:lnTo>
                    <a:pt x="321" y="149"/>
                  </a:lnTo>
                  <a:lnTo>
                    <a:pt x="325" y="161"/>
                  </a:lnTo>
                  <a:lnTo>
                    <a:pt x="329" y="184"/>
                  </a:lnTo>
                  <a:lnTo>
                    <a:pt x="337" y="212"/>
                  </a:lnTo>
                  <a:lnTo>
                    <a:pt x="340" y="231"/>
                  </a:lnTo>
                  <a:lnTo>
                    <a:pt x="344" y="235"/>
                  </a:lnTo>
                  <a:lnTo>
                    <a:pt x="348" y="231"/>
                  </a:lnTo>
                  <a:lnTo>
                    <a:pt x="352" y="231"/>
                  </a:lnTo>
                  <a:lnTo>
                    <a:pt x="356" y="231"/>
                  </a:lnTo>
                  <a:lnTo>
                    <a:pt x="360" y="231"/>
                  </a:lnTo>
                  <a:lnTo>
                    <a:pt x="368" y="231"/>
                  </a:lnTo>
                  <a:lnTo>
                    <a:pt x="372" y="231"/>
                  </a:lnTo>
                  <a:lnTo>
                    <a:pt x="376" y="231"/>
                  </a:lnTo>
                  <a:lnTo>
                    <a:pt x="380" y="235"/>
                  </a:lnTo>
                  <a:lnTo>
                    <a:pt x="383" y="235"/>
                  </a:lnTo>
                  <a:lnTo>
                    <a:pt x="387" y="235"/>
                  </a:lnTo>
                  <a:lnTo>
                    <a:pt x="395" y="239"/>
                  </a:lnTo>
                  <a:lnTo>
                    <a:pt x="399" y="243"/>
                  </a:lnTo>
                  <a:lnTo>
                    <a:pt x="403" y="251"/>
                  </a:lnTo>
                  <a:lnTo>
                    <a:pt x="407" y="255"/>
                  </a:lnTo>
                  <a:lnTo>
                    <a:pt x="411" y="262"/>
                  </a:lnTo>
                  <a:lnTo>
                    <a:pt x="415" y="274"/>
                  </a:lnTo>
                  <a:lnTo>
                    <a:pt x="423" y="282"/>
                  </a:lnTo>
                  <a:lnTo>
                    <a:pt x="426" y="290"/>
                  </a:lnTo>
                  <a:lnTo>
                    <a:pt x="430" y="290"/>
                  </a:lnTo>
                  <a:lnTo>
                    <a:pt x="434" y="282"/>
                  </a:lnTo>
                  <a:lnTo>
                    <a:pt x="438" y="266"/>
                  </a:lnTo>
                  <a:lnTo>
                    <a:pt x="442" y="247"/>
                  </a:lnTo>
                  <a:lnTo>
                    <a:pt x="450" y="235"/>
                  </a:lnTo>
                  <a:lnTo>
                    <a:pt x="454" y="231"/>
                  </a:lnTo>
                  <a:lnTo>
                    <a:pt x="458" y="231"/>
                  </a:lnTo>
                  <a:lnTo>
                    <a:pt x="462" y="235"/>
                  </a:lnTo>
                  <a:lnTo>
                    <a:pt x="466" y="235"/>
                  </a:lnTo>
                  <a:lnTo>
                    <a:pt x="469" y="239"/>
                  </a:lnTo>
                  <a:lnTo>
                    <a:pt x="473" y="243"/>
                  </a:lnTo>
                  <a:lnTo>
                    <a:pt x="481" y="243"/>
                  </a:lnTo>
                  <a:lnTo>
                    <a:pt x="485" y="251"/>
                  </a:lnTo>
                  <a:lnTo>
                    <a:pt x="489" y="262"/>
                  </a:lnTo>
                  <a:lnTo>
                    <a:pt x="493" y="274"/>
                  </a:lnTo>
                  <a:lnTo>
                    <a:pt x="497" y="298"/>
                  </a:lnTo>
                  <a:lnTo>
                    <a:pt x="501" y="325"/>
                  </a:lnTo>
                  <a:lnTo>
                    <a:pt x="509" y="348"/>
                  </a:lnTo>
                  <a:lnTo>
                    <a:pt x="512" y="348"/>
                  </a:lnTo>
                  <a:lnTo>
                    <a:pt x="516" y="317"/>
                  </a:lnTo>
                  <a:lnTo>
                    <a:pt x="520" y="274"/>
                  </a:lnTo>
                  <a:lnTo>
                    <a:pt x="524" y="227"/>
                  </a:lnTo>
                  <a:lnTo>
                    <a:pt x="528" y="204"/>
                  </a:lnTo>
                  <a:lnTo>
                    <a:pt x="536" y="215"/>
                  </a:lnTo>
                  <a:lnTo>
                    <a:pt x="540" y="227"/>
                  </a:lnTo>
                  <a:lnTo>
                    <a:pt x="544" y="227"/>
                  </a:lnTo>
                  <a:lnTo>
                    <a:pt x="548" y="235"/>
                  </a:lnTo>
                  <a:lnTo>
                    <a:pt x="552" y="235"/>
                  </a:lnTo>
                  <a:lnTo>
                    <a:pt x="555" y="243"/>
                  </a:lnTo>
                  <a:lnTo>
                    <a:pt x="563" y="255"/>
                  </a:lnTo>
                  <a:lnTo>
                    <a:pt x="567" y="274"/>
                  </a:lnTo>
                  <a:lnTo>
                    <a:pt x="571" y="317"/>
                  </a:lnTo>
                  <a:lnTo>
                    <a:pt x="575" y="39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8" name="Freeform 120"/>
            <p:cNvSpPr>
              <a:spLocks/>
            </p:cNvSpPr>
            <p:nvPr/>
          </p:nvSpPr>
          <p:spPr bwMode="auto">
            <a:xfrm>
              <a:off x="6854826" y="3810001"/>
              <a:ext cx="25400" cy="155575"/>
            </a:xfrm>
            <a:custGeom>
              <a:avLst/>
              <a:gdLst>
                <a:gd name="T0" fmla="*/ 0 w 16"/>
                <a:gd name="T1" fmla="*/ 0 h 98"/>
                <a:gd name="T2" fmla="*/ 4 w 16"/>
                <a:gd name="T3" fmla="*/ 94 h 98"/>
                <a:gd name="T4" fmla="*/ 8 w 16"/>
                <a:gd name="T5" fmla="*/ 98 h 98"/>
                <a:gd name="T6" fmla="*/ 16 w 16"/>
                <a:gd name="T7" fmla="*/ 39 h 98"/>
              </a:gdLst>
              <a:ahLst/>
              <a:cxnLst>
                <a:cxn ang="0">
                  <a:pos x="T0" y="T1"/>
                </a:cxn>
                <a:cxn ang="0">
                  <a:pos x="T2" y="T3"/>
                </a:cxn>
                <a:cxn ang="0">
                  <a:pos x="T4" y="T5"/>
                </a:cxn>
                <a:cxn ang="0">
                  <a:pos x="T6" y="T7"/>
                </a:cxn>
              </a:cxnLst>
              <a:rect l="0" t="0" r="r" b="b"/>
              <a:pathLst>
                <a:path w="16" h="98">
                  <a:moveTo>
                    <a:pt x="0" y="0"/>
                  </a:moveTo>
                  <a:lnTo>
                    <a:pt x="4" y="94"/>
                  </a:lnTo>
                  <a:lnTo>
                    <a:pt x="8" y="98"/>
                  </a:lnTo>
                  <a:lnTo>
                    <a:pt x="16" y="3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39" name="Freeform 121"/>
            <p:cNvSpPr>
              <a:spLocks/>
            </p:cNvSpPr>
            <p:nvPr/>
          </p:nvSpPr>
          <p:spPr bwMode="auto">
            <a:xfrm>
              <a:off x="3200401" y="2854326"/>
              <a:ext cx="911225" cy="688975"/>
            </a:xfrm>
            <a:custGeom>
              <a:avLst/>
              <a:gdLst>
                <a:gd name="T0" fmla="*/ 8 w 574"/>
                <a:gd name="T1" fmla="*/ 434 h 434"/>
                <a:gd name="T2" fmla="*/ 19 w 574"/>
                <a:gd name="T3" fmla="*/ 423 h 434"/>
                <a:gd name="T4" fmla="*/ 35 w 574"/>
                <a:gd name="T5" fmla="*/ 258 h 434"/>
                <a:gd name="T6" fmla="*/ 47 w 574"/>
                <a:gd name="T7" fmla="*/ 145 h 434"/>
                <a:gd name="T8" fmla="*/ 62 w 574"/>
                <a:gd name="T9" fmla="*/ 274 h 434"/>
                <a:gd name="T10" fmla="*/ 74 w 574"/>
                <a:gd name="T11" fmla="*/ 270 h 434"/>
                <a:gd name="T12" fmla="*/ 90 w 574"/>
                <a:gd name="T13" fmla="*/ 329 h 434"/>
                <a:gd name="T14" fmla="*/ 101 w 574"/>
                <a:gd name="T15" fmla="*/ 368 h 434"/>
                <a:gd name="T16" fmla="*/ 117 w 574"/>
                <a:gd name="T17" fmla="*/ 380 h 434"/>
                <a:gd name="T18" fmla="*/ 129 w 574"/>
                <a:gd name="T19" fmla="*/ 325 h 434"/>
                <a:gd name="T20" fmla="*/ 144 w 574"/>
                <a:gd name="T21" fmla="*/ 290 h 434"/>
                <a:gd name="T22" fmla="*/ 156 w 574"/>
                <a:gd name="T23" fmla="*/ 348 h 434"/>
                <a:gd name="T24" fmla="*/ 172 w 574"/>
                <a:gd name="T25" fmla="*/ 387 h 434"/>
                <a:gd name="T26" fmla="*/ 183 w 574"/>
                <a:gd name="T27" fmla="*/ 403 h 434"/>
                <a:gd name="T28" fmla="*/ 199 w 574"/>
                <a:gd name="T29" fmla="*/ 415 h 434"/>
                <a:gd name="T30" fmla="*/ 211 w 574"/>
                <a:gd name="T31" fmla="*/ 411 h 434"/>
                <a:gd name="T32" fmla="*/ 226 w 574"/>
                <a:gd name="T33" fmla="*/ 360 h 434"/>
                <a:gd name="T34" fmla="*/ 238 w 574"/>
                <a:gd name="T35" fmla="*/ 325 h 434"/>
                <a:gd name="T36" fmla="*/ 254 w 574"/>
                <a:gd name="T37" fmla="*/ 368 h 434"/>
                <a:gd name="T38" fmla="*/ 266 w 574"/>
                <a:gd name="T39" fmla="*/ 395 h 434"/>
                <a:gd name="T40" fmla="*/ 281 w 574"/>
                <a:gd name="T41" fmla="*/ 411 h 434"/>
                <a:gd name="T42" fmla="*/ 293 w 574"/>
                <a:gd name="T43" fmla="*/ 411 h 434"/>
                <a:gd name="T44" fmla="*/ 309 w 574"/>
                <a:gd name="T45" fmla="*/ 344 h 434"/>
                <a:gd name="T46" fmla="*/ 320 w 574"/>
                <a:gd name="T47" fmla="*/ 184 h 434"/>
                <a:gd name="T48" fmla="*/ 336 w 574"/>
                <a:gd name="T49" fmla="*/ 251 h 434"/>
                <a:gd name="T50" fmla="*/ 348 w 574"/>
                <a:gd name="T51" fmla="*/ 329 h 434"/>
                <a:gd name="T52" fmla="*/ 359 w 574"/>
                <a:gd name="T53" fmla="*/ 340 h 434"/>
                <a:gd name="T54" fmla="*/ 375 w 574"/>
                <a:gd name="T55" fmla="*/ 106 h 434"/>
                <a:gd name="T56" fmla="*/ 387 w 574"/>
                <a:gd name="T57" fmla="*/ 28 h 434"/>
                <a:gd name="T58" fmla="*/ 402 w 574"/>
                <a:gd name="T59" fmla="*/ 204 h 434"/>
                <a:gd name="T60" fmla="*/ 414 w 574"/>
                <a:gd name="T61" fmla="*/ 153 h 434"/>
                <a:gd name="T62" fmla="*/ 430 w 574"/>
                <a:gd name="T63" fmla="*/ 180 h 434"/>
                <a:gd name="T64" fmla="*/ 441 w 574"/>
                <a:gd name="T65" fmla="*/ 286 h 434"/>
                <a:gd name="T66" fmla="*/ 457 w 574"/>
                <a:gd name="T67" fmla="*/ 333 h 434"/>
                <a:gd name="T68" fmla="*/ 469 w 574"/>
                <a:gd name="T69" fmla="*/ 235 h 434"/>
                <a:gd name="T70" fmla="*/ 484 w 574"/>
                <a:gd name="T71" fmla="*/ 125 h 434"/>
                <a:gd name="T72" fmla="*/ 496 w 574"/>
                <a:gd name="T73" fmla="*/ 266 h 434"/>
                <a:gd name="T74" fmla="*/ 512 w 574"/>
                <a:gd name="T75" fmla="*/ 282 h 434"/>
                <a:gd name="T76" fmla="*/ 524 w 574"/>
                <a:gd name="T77" fmla="*/ 258 h 434"/>
                <a:gd name="T78" fmla="*/ 539 w 574"/>
                <a:gd name="T79" fmla="*/ 278 h 434"/>
                <a:gd name="T80" fmla="*/ 551 w 574"/>
                <a:gd name="T81" fmla="*/ 325 h 434"/>
                <a:gd name="T82" fmla="*/ 567 w 574"/>
                <a:gd name="T83" fmla="*/ 34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34">
                  <a:moveTo>
                    <a:pt x="0" y="434"/>
                  </a:moveTo>
                  <a:lnTo>
                    <a:pt x="4" y="434"/>
                  </a:lnTo>
                  <a:lnTo>
                    <a:pt x="8" y="434"/>
                  </a:lnTo>
                  <a:lnTo>
                    <a:pt x="12" y="434"/>
                  </a:lnTo>
                  <a:lnTo>
                    <a:pt x="15" y="430"/>
                  </a:lnTo>
                  <a:lnTo>
                    <a:pt x="19" y="423"/>
                  </a:lnTo>
                  <a:lnTo>
                    <a:pt x="27" y="399"/>
                  </a:lnTo>
                  <a:lnTo>
                    <a:pt x="31" y="340"/>
                  </a:lnTo>
                  <a:lnTo>
                    <a:pt x="35" y="258"/>
                  </a:lnTo>
                  <a:lnTo>
                    <a:pt x="39" y="180"/>
                  </a:lnTo>
                  <a:lnTo>
                    <a:pt x="43" y="137"/>
                  </a:lnTo>
                  <a:lnTo>
                    <a:pt x="47" y="145"/>
                  </a:lnTo>
                  <a:lnTo>
                    <a:pt x="55" y="196"/>
                  </a:lnTo>
                  <a:lnTo>
                    <a:pt x="58" y="258"/>
                  </a:lnTo>
                  <a:lnTo>
                    <a:pt x="62" y="274"/>
                  </a:lnTo>
                  <a:lnTo>
                    <a:pt x="66" y="266"/>
                  </a:lnTo>
                  <a:lnTo>
                    <a:pt x="70" y="262"/>
                  </a:lnTo>
                  <a:lnTo>
                    <a:pt x="74" y="270"/>
                  </a:lnTo>
                  <a:lnTo>
                    <a:pt x="82" y="290"/>
                  </a:lnTo>
                  <a:lnTo>
                    <a:pt x="86" y="309"/>
                  </a:lnTo>
                  <a:lnTo>
                    <a:pt x="90" y="329"/>
                  </a:lnTo>
                  <a:lnTo>
                    <a:pt x="94" y="344"/>
                  </a:lnTo>
                  <a:lnTo>
                    <a:pt x="97" y="360"/>
                  </a:lnTo>
                  <a:lnTo>
                    <a:pt x="101" y="368"/>
                  </a:lnTo>
                  <a:lnTo>
                    <a:pt x="109" y="376"/>
                  </a:lnTo>
                  <a:lnTo>
                    <a:pt x="113" y="380"/>
                  </a:lnTo>
                  <a:lnTo>
                    <a:pt x="117" y="380"/>
                  </a:lnTo>
                  <a:lnTo>
                    <a:pt x="121" y="368"/>
                  </a:lnTo>
                  <a:lnTo>
                    <a:pt x="125" y="352"/>
                  </a:lnTo>
                  <a:lnTo>
                    <a:pt x="129" y="325"/>
                  </a:lnTo>
                  <a:lnTo>
                    <a:pt x="133" y="301"/>
                  </a:lnTo>
                  <a:lnTo>
                    <a:pt x="140" y="290"/>
                  </a:lnTo>
                  <a:lnTo>
                    <a:pt x="144" y="290"/>
                  </a:lnTo>
                  <a:lnTo>
                    <a:pt x="148" y="305"/>
                  </a:lnTo>
                  <a:lnTo>
                    <a:pt x="152" y="333"/>
                  </a:lnTo>
                  <a:lnTo>
                    <a:pt x="156" y="348"/>
                  </a:lnTo>
                  <a:lnTo>
                    <a:pt x="160" y="364"/>
                  </a:lnTo>
                  <a:lnTo>
                    <a:pt x="168" y="376"/>
                  </a:lnTo>
                  <a:lnTo>
                    <a:pt x="172" y="387"/>
                  </a:lnTo>
                  <a:lnTo>
                    <a:pt x="176" y="391"/>
                  </a:lnTo>
                  <a:lnTo>
                    <a:pt x="180" y="399"/>
                  </a:lnTo>
                  <a:lnTo>
                    <a:pt x="183" y="403"/>
                  </a:lnTo>
                  <a:lnTo>
                    <a:pt x="187" y="411"/>
                  </a:lnTo>
                  <a:lnTo>
                    <a:pt x="195" y="415"/>
                  </a:lnTo>
                  <a:lnTo>
                    <a:pt x="199" y="415"/>
                  </a:lnTo>
                  <a:lnTo>
                    <a:pt x="203" y="415"/>
                  </a:lnTo>
                  <a:lnTo>
                    <a:pt x="207" y="415"/>
                  </a:lnTo>
                  <a:lnTo>
                    <a:pt x="211" y="411"/>
                  </a:lnTo>
                  <a:lnTo>
                    <a:pt x="215" y="399"/>
                  </a:lnTo>
                  <a:lnTo>
                    <a:pt x="223" y="383"/>
                  </a:lnTo>
                  <a:lnTo>
                    <a:pt x="226" y="360"/>
                  </a:lnTo>
                  <a:lnTo>
                    <a:pt x="230" y="340"/>
                  </a:lnTo>
                  <a:lnTo>
                    <a:pt x="234" y="325"/>
                  </a:lnTo>
                  <a:lnTo>
                    <a:pt x="238" y="325"/>
                  </a:lnTo>
                  <a:lnTo>
                    <a:pt x="242" y="337"/>
                  </a:lnTo>
                  <a:lnTo>
                    <a:pt x="246" y="352"/>
                  </a:lnTo>
                  <a:lnTo>
                    <a:pt x="254" y="368"/>
                  </a:lnTo>
                  <a:lnTo>
                    <a:pt x="258" y="380"/>
                  </a:lnTo>
                  <a:lnTo>
                    <a:pt x="262" y="387"/>
                  </a:lnTo>
                  <a:lnTo>
                    <a:pt x="266" y="395"/>
                  </a:lnTo>
                  <a:lnTo>
                    <a:pt x="269" y="399"/>
                  </a:lnTo>
                  <a:lnTo>
                    <a:pt x="273" y="407"/>
                  </a:lnTo>
                  <a:lnTo>
                    <a:pt x="281" y="411"/>
                  </a:lnTo>
                  <a:lnTo>
                    <a:pt x="285" y="415"/>
                  </a:lnTo>
                  <a:lnTo>
                    <a:pt x="289" y="415"/>
                  </a:lnTo>
                  <a:lnTo>
                    <a:pt x="293" y="411"/>
                  </a:lnTo>
                  <a:lnTo>
                    <a:pt x="297" y="407"/>
                  </a:lnTo>
                  <a:lnTo>
                    <a:pt x="301" y="387"/>
                  </a:lnTo>
                  <a:lnTo>
                    <a:pt x="309" y="344"/>
                  </a:lnTo>
                  <a:lnTo>
                    <a:pt x="312" y="286"/>
                  </a:lnTo>
                  <a:lnTo>
                    <a:pt x="316" y="227"/>
                  </a:lnTo>
                  <a:lnTo>
                    <a:pt x="320" y="184"/>
                  </a:lnTo>
                  <a:lnTo>
                    <a:pt x="324" y="176"/>
                  </a:lnTo>
                  <a:lnTo>
                    <a:pt x="328" y="204"/>
                  </a:lnTo>
                  <a:lnTo>
                    <a:pt x="336" y="251"/>
                  </a:lnTo>
                  <a:lnTo>
                    <a:pt x="340" y="290"/>
                  </a:lnTo>
                  <a:lnTo>
                    <a:pt x="344" y="313"/>
                  </a:lnTo>
                  <a:lnTo>
                    <a:pt x="348" y="329"/>
                  </a:lnTo>
                  <a:lnTo>
                    <a:pt x="352" y="344"/>
                  </a:lnTo>
                  <a:lnTo>
                    <a:pt x="355" y="348"/>
                  </a:lnTo>
                  <a:lnTo>
                    <a:pt x="359" y="340"/>
                  </a:lnTo>
                  <a:lnTo>
                    <a:pt x="367" y="294"/>
                  </a:lnTo>
                  <a:lnTo>
                    <a:pt x="371" y="208"/>
                  </a:lnTo>
                  <a:lnTo>
                    <a:pt x="375" y="106"/>
                  </a:lnTo>
                  <a:lnTo>
                    <a:pt x="379" y="32"/>
                  </a:lnTo>
                  <a:lnTo>
                    <a:pt x="383" y="0"/>
                  </a:lnTo>
                  <a:lnTo>
                    <a:pt x="387" y="28"/>
                  </a:lnTo>
                  <a:lnTo>
                    <a:pt x="395" y="110"/>
                  </a:lnTo>
                  <a:lnTo>
                    <a:pt x="398" y="188"/>
                  </a:lnTo>
                  <a:lnTo>
                    <a:pt x="402" y="204"/>
                  </a:lnTo>
                  <a:lnTo>
                    <a:pt x="406" y="196"/>
                  </a:lnTo>
                  <a:lnTo>
                    <a:pt x="410" y="172"/>
                  </a:lnTo>
                  <a:lnTo>
                    <a:pt x="414" y="153"/>
                  </a:lnTo>
                  <a:lnTo>
                    <a:pt x="422" y="141"/>
                  </a:lnTo>
                  <a:lnTo>
                    <a:pt x="426" y="149"/>
                  </a:lnTo>
                  <a:lnTo>
                    <a:pt x="430" y="180"/>
                  </a:lnTo>
                  <a:lnTo>
                    <a:pt x="434" y="223"/>
                  </a:lnTo>
                  <a:lnTo>
                    <a:pt x="438" y="258"/>
                  </a:lnTo>
                  <a:lnTo>
                    <a:pt x="441" y="286"/>
                  </a:lnTo>
                  <a:lnTo>
                    <a:pt x="449" y="309"/>
                  </a:lnTo>
                  <a:lnTo>
                    <a:pt x="453" y="325"/>
                  </a:lnTo>
                  <a:lnTo>
                    <a:pt x="457" y="333"/>
                  </a:lnTo>
                  <a:lnTo>
                    <a:pt x="461" y="325"/>
                  </a:lnTo>
                  <a:lnTo>
                    <a:pt x="465" y="294"/>
                  </a:lnTo>
                  <a:lnTo>
                    <a:pt x="469" y="235"/>
                  </a:lnTo>
                  <a:lnTo>
                    <a:pt x="473" y="172"/>
                  </a:lnTo>
                  <a:lnTo>
                    <a:pt x="481" y="129"/>
                  </a:lnTo>
                  <a:lnTo>
                    <a:pt x="484" y="125"/>
                  </a:lnTo>
                  <a:lnTo>
                    <a:pt x="488" y="165"/>
                  </a:lnTo>
                  <a:lnTo>
                    <a:pt x="492" y="223"/>
                  </a:lnTo>
                  <a:lnTo>
                    <a:pt x="496" y="266"/>
                  </a:lnTo>
                  <a:lnTo>
                    <a:pt x="500" y="278"/>
                  </a:lnTo>
                  <a:lnTo>
                    <a:pt x="508" y="286"/>
                  </a:lnTo>
                  <a:lnTo>
                    <a:pt x="512" y="282"/>
                  </a:lnTo>
                  <a:lnTo>
                    <a:pt x="516" y="278"/>
                  </a:lnTo>
                  <a:lnTo>
                    <a:pt x="520" y="266"/>
                  </a:lnTo>
                  <a:lnTo>
                    <a:pt x="524" y="258"/>
                  </a:lnTo>
                  <a:lnTo>
                    <a:pt x="527" y="254"/>
                  </a:lnTo>
                  <a:lnTo>
                    <a:pt x="535" y="262"/>
                  </a:lnTo>
                  <a:lnTo>
                    <a:pt x="539" y="278"/>
                  </a:lnTo>
                  <a:lnTo>
                    <a:pt x="543" y="294"/>
                  </a:lnTo>
                  <a:lnTo>
                    <a:pt x="547" y="313"/>
                  </a:lnTo>
                  <a:lnTo>
                    <a:pt x="551" y="325"/>
                  </a:lnTo>
                  <a:lnTo>
                    <a:pt x="555" y="337"/>
                  </a:lnTo>
                  <a:lnTo>
                    <a:pt x="563" y="344"/>
                  </a:lnTo>
                  <a:lnTo>
                    <a:pt x="567" y="344"/>
                  </a:lnTo>
                  <a:lnTo>
                    <a:pt x="570" y="337"/>
                  </a:lnTo>
                  <a:lnTo>
                    <a:pt x="574" y="32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0" name="Freeform 122"/>
            <p:cNvSpPr>
              <a:spLocks/>
            </p:cNvSpPr>
            <p:nvPr/>
          </p:nvSpPr>
          <p:spPr bwMode="auto">
            <a:xfrm>
              <a:off x="4111626" y="2911476"/>
              <a:ext cx="912813" cy="676275"/>
            </a:xfrm>
            <a:custGeom>
              <a:avLst/>
              <a:gdLst>
                <a:gd name="T0" fmla="*/ 8 w 575"/>
                <a:gd name="T1" fmla="*/ 285 h 426"/>
                <a:gd name="T2" fmla="*/ 24 w 575"/>
                <a:gd name="T3" fmla="*/ 289 h 426"/>
                <a:gd name="T4" fmla="*/ 36 w 575"/>
                <a:gd name="T5" fmla="*/ 304 h 426"/>
                <a:gd name="T6" fmla="*/ 51 w 575"/>
                <a:gd name="T7" fmla="*/ 426 h 426"/>
                <a:gd name="T8" fmla="*/ 63 w 575"/>
                <a:gd name="T9" fmla="*/ 387 h 426"/>
                <a:gd name="T10" fmla="*/ 79 w 575"/>
                <a:gd name="T11" fmla="*/ 230 h 426"/>
                <a:gd name="T12" fmla="*/ 90 w 575"/>
                <a:gd name="T13" fmla="*/ 375 h 426"/>
                <a:gd name="T14" fmla="*/ 106 w 575"/>
                <a:gd name="T15" fmla="*/ 297 h 426"/>
                <a:gd name="T16" fmla="*/ 118 w 575"/>
                <a:gd name="T17" fmla="*/ 328 h 426"/>
                <a:gd name="T18" fmla="*/ 133 w 575"/>
                <a:gd name="T19" fmla="*/ 336 h 426"/>
                <a:gd name="T20" fmla="*/ 145 w 575"/>
                <a:gd name="T21" fmla="*/ 312 h 426"/>
                <a:gd name="T22" fmla="*/ 161 w 575"/>
                <a:gd name="T23" fmla="*/ 265 h 426"/>
                <a:gd name="T24" fmla="*/ 172 w 575"/>
                <a:gd name="T25" fmla="*/ 277 h 426"/>
                <a:gd name="T26" fmla="*/ 188 w 575"/>
                <a:gd name="T27" fmla="*/ 301 h 426"/>
                <a:gd name="T28" fmla="*/ 200 w 575"/>
                <a:gd name="T29" fmla="*/ 246 h 426"/>
                <a:gd name="T30" fmla="*/ 215 w 575"/>
                <a:gd name="T31" fmla="*/ 136 h 426"/>
                <a:gd name="T32" fmla="*/ 227 w 575"/>
                <a:gd name="T33" fmla="*/ 218 h 426"/>
                <a:gd name="T34" fmla="*/ 239 w 575"/>
                <a:gd name="T35" fmla="*/ 285 h 426"/>
                <a:gd name="T36" fmla="*/ 254 w 575"/>
                <a:gd name="T37" fmla="*/ 242 h 426"/>
                <a:gd name="T38" fmla="*/ 266 w 575"/>
                <a:gd name="T39" fmla="*/ 0 h 426"/>
                <a:gd name="T40" fmla="*/ 282 w 575"/>
                <a:gd name="T41" fmla="*/ 156 h 426"/>
                <a:gd name="T42" fmla="*/ 294 w 575"/>
                <a:gd name="T43" fmla="*/ 211 h 426"/>
                <a:gd name="T44" fmla="*/ 309 w 575"/>
                <a:gd name="T45" fmla="*/ 140 h 426"/>
                <a:gd name="T46" fmla="*/ 321 w 575"/>
                <a:gd name="T47" fmla="*/ 183 h 426"/>
                <a:gd name="T48" fmla="*/ 337 w 575"/>
                <a:gd name="T49" fmla="*/ 273 h 426"/>
                <a:gd name="T50" fmla="*/ 348 w 575"/>
                <a:gd name="T51" fmla="*/ 312 h 426"/>
                <a:gd name="T52" fmla="*/ 364 w 575"/>
                <a:gd name="T53" fmla="*/ 230 h 426"/>
                <a:gd name="T54" fmla="*/ 376 w 575"/>
                <a:gd name="T55" fmla="*/ 125 h 426"/>
                <a:gd name="T56" fmla="*/ 391 w 575"/>
                <a:gd name="T57" fmla="*/ 254 h 426"/>
                <a:gd name="T58" fmla="*/ 403 w 575"/>
                <a:gd name="T59" fmla="*/ 285 h 426"/>
                <a:gd name="T60" fmla="*/ 419 w 575"/>
                <a:gd name="T61" fmla="*/ 265 h 426"/>
                <a:gd name="T62" fmla="*/ 430 w 575"/>
                <a:gd name="T63" fmla="*/ 242 h 426"/>
                <a:gd name="T64" fmla="*/ 446 w 575"/>
                <a:gd name="T65" fmla="*/ 289 h 426"/>
                <a:gd name="T66" fmla="*/ 458 w 575"/>
                <a:gd name="T67" fmla="*/ 328 h 426"/>
                <a:gd name="T68" fmla="*/ 473 w 575"/>
                <a:gd name="T69" fmla="*/ 340 h 426"/>
                <a:gd name="T70" fmla="*/ 485 w 575"/>
                <a:gd name="T71" fmla="*/ 304 h 426"/>
                <a:gd name="T72" fmla="*/ 501 w 575"/>
                <a:gd name="T73" fmla="*/ 273 h 426"/>
                <a:gd name="T74" fmla="*/ 512 w 575"/>
                <a:gd name="T75" fmla="*/ 320 h 426"/>
                <a:gd name="T76" fmla="*/ 528 w 575"/>
                <a:gd name="T77" fmla="*/ 351 h 426"/>
                <a:gd name="T78" fmla="*/ 540 w 575"/>
                <a:gd name="T79" fmla="*/ 371 h 426"/>
                <a:gd name="T80" fmla="*/ 555 w 575"/>
                <a:gd name="T81" fmla="*/ 379 h 426"/>
                <a:gd name="T82" fmla="*/ 567 w 575"/>
                <a:gd name="T83" fmla="*/ 37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426">
                  <a:moveTo>
                    <a:pt x="0" y="285"/>
                  </a:moveTo>
                  <a:lnTo>
                    <a:pt x="4" y="285"/>
                  </a:lnTo>
                  <a:lnTo>
                    <a:pt x="8" y="285"/>
                  </a:lnTo>
                  <a:lnTo>
                    <a:pt x="12" y="297"/>
                  </a:lnTo>
                  <a:lnTo>
                    <a:pt x="20" y="293"/>
                  </a:lnTo>
                  <a:lnTo>
                    <a:pt x="24" y="289"/>
                  </a:lnTo>
                  <a:lnTo>
                    <a:pt x="28" y="293"/>
                  </a:lnTo>
                  <a:lnTo>
                    <a:pt x="32" y="297"/>
                  </a:lnTo>
                  <a:lnTo>
                    <a:pt x="36" y="304"/>
                  </a:lnTo>
                  <a:lnTo>
                    <a:pt x="39" y="308"/>
                  </a:lnTo>
                  <a:lnTo>
                    <a:pt x="47" y="402"/>
                  </a:lnTo>
                  <a:lnTo>
                    <a:pt x="51" y="426"/>
                  </a:lnTo>
                  <a:lnTo>
                    <a:pt x="55" y="410"/>
                  </a:lnTo>
                  <a:lnTo>
                    <a:pt x="59" y="414"/>
                  </a:lnTo>
                  <a:lnTo>
                    <a:pt x="63" y="387"/>
                  </a:lnTo>
                  <a:lnTo>
                    <a:pt x="67" y="351"/>
                  </a:lnTo>
                  <a:lnTo>
                    <a:pt x="75" y="285"/>
                  </a:lnTo>
                  <a:lnTo>
                    <a:pt x="79" y="230"/>
                  </a:lnTo>
                  <a:lnTo>
                    <a:pt x="82" y="199"/>
                  </a:lnTo>
                  <a:lnTo>
                    <a:pt x="86" y="215"/>
                  </a:lnTo>
                  <a:lnTo>
                    <a:pt x="90" y="375"/>
                  </a:lnTo>
                  <a:lnTo>
                    <a:pt x="94" y="254"/>
                  </a:lnTo>
                  <a:lnTo>
                    <a:pt x="102" y="297"/>
                  </a:lnTo>
                  <a:lnTo>
                    <a:pt x="106" y="297"/>
                  </a:lnTo>
                  <a:lnTo>
                    <a:pt x="110" y="312"/>
                  </a:lnTo>
                  <a:lnTo>
                    <a:pt x="114" y="316"/>
                  </a:lnTo>
                  <a:lnTo>
                    <a:pt x="118" y="328"/>
                  </a:lnTo>
                  <a:lnTo>
                    <a:pt x="122" y="328"/>
                  </a:lnTo>
                  <a:lnTo>
                    <a:pt x="125" y="336"/>
                  </a:lnTo>
                  <a:lnTo>
                    <a:pt x="133" y="336"/>
                  </a:lnTo>
                  <a:lnTo>
                    <a:pt x="137" y="332"/>
                  </a:lnTo>
                  <a:lnTo>
                    <a:pt x="141" y="324"/>
                  </a:lnTo>
                  <a:lnTo>
                    <a:pt x="145" y="312"/>
                  </a:lnTo>
                  <a:lnTo>
                    <a:pt x="149" y="293"/>
                  </a:lnTo>
                  <a:lnTo>
                    <a:pt x="153" y="277"/>
                  </a:lnTo>
                  <a:lnTo>
                    <a:pt x="161" y="265"/>
                  </a:lnTo>
                  <a:lnTo>
                    <a:pt x="165" y="261"/>
                  </a:lnTo>
                  <a:lnTo>
                    <a:pt x="168" y="265"/>
                  </a:lnTo>
                  <a:lnTo>
                    <a:pt x="172" y="277"/>
                  </a:lnTo>
                  <a:lnTo>
                    <a:pt x="176" y="289"/>
                  </a:lnTo>
                  <a:lnTo>
                    <a:pt x="180" y="297"/>
                  </a:lnTo>
                  <a:lnTo>
                    <a:pt x="188" y="301"/>
                  </a:lnTo>
                  <a:lnTo>
                    <a:pt x="192" y="293"/>
                  </a:lnTo>
                  <a:lnTo>
                    <a:pt x="196" y="277"/>
                  </a:lnTo>
                  <a:lnTo>
                    <a:pt x="200" y="246"/>
                  </a:lnTo>
                  <a:lnTo>
                    <a:pt x="204" y="199"/>
                  </a:lnTo>
                  <a:lnTo>
                    <a:pt x="208" y="160"/>
                  </a:lnTo>
                  <a:lnTo>
                    <a:pt x="215" y="136"/>
                  </a:lnTo>
                  <a:lnTo>
                    <a:pt x="219" y="148"/>
                  </a:lnTo>
                  <a:lnTo>
                    <a:pt x="223" y="179"/>
                  </a:lnTo>
                  <a:lnTo>
                    <a:pt x="227" y="218"/>
                  </a:lnTo>
                  <a:lnTo>
                    <a:pt x="231" y="246"/>
                  </a:lnTo>
                  <a:lnTo>
                    <a:pt x="235" y="269"/>
                  </a:lnTo>
                  <a:lnTo>
                    <a:pt x="239" y="285"/>
                  </a:lnTo>
                  <a:lnTo>
                    <a:pt x="247" y="293"/>
                  </a:lnTo>
                  <a:lnTo>
                    <a:pt x="251" y="285"/>
                  </a:lnTo>
                  <a:lnTo>
                    <a:pt x="254" y="242"/>
                  </a:lnTo>
                  <a:lnTo>
                    <a:pt x="258" y="148"/>
                  </a:lnTo>
                  <a:lnTo>
                    <a:pt x="262" y="54"/>
                  </a:lnTo>
                  <a:lnTo>
                    <a:pt x="266" y="0"/>
                  </a:lnTo>
                  <a:lnTo>
                    <a:pt x="274" y="3"/>
                  </a:lnTo>
                  <a:lnTo>
                    <a:pt x="278" y="66"/>
                  </a:lnTo>
                  <a:lnTo>
                    <a:pt x="282" y="156"/>
                  </a:lnTo>
                  <a:lnTo>
                    <a:pt x="286" y="199"/>
                  </a:lnTo>
                  <a:lnTo>
                    <a:pt x="290" y="207"/>
                  </a:lnTo>
                  <a:lnTo>
                    <a:pt x="294" y="211"/>
                  </a:lnTo>
                  <a:lnTo>
                    <a:pt x="301" y="187"/>
                  </a:lnTo>
                  <a:lnTo>
                    <a:pt x="305" y="164"/>
                  </a:lnTo>
                  <a:lnTo>
                    <a:pt x="309" y="140"/>
                  </a:lnTo>
                  <a:lnTo>
                    <a:pt x="313" y="132"/>
                  </a:lnTo>
                  <a:lnTo>
                    <a:pt x="317" y="148"/>
                  </a:lnTo>
                  <a:lnTo>
                    <a:pt x="321" y="183"/>
                  </a:lnTo>
                  <a:lnTo>
                    <a:pt x="329" y="218"/>
                  </a:lnTo>
                  <a:lnTo>
                    <a:pt x="333" y="246"/>
                  </a:lnTo>
                  <a:lnTo>
                    <a:pt x="337" y="273"/>
                  </a:lnTo>
                  <a:lnTo>
                    <a:pt x="340" y="289"/>
                  </a:lnTo>
                  <a:lnTo>
                    <a:pt x="344" y="301"/>
                  </a:lnTo>
                  <a:lnTo>
                    <a:pt x="348" y="312"/>
                  </a:lnTo>
                  <a:lnTo>
                    <a:pt x="352" y="304"/>
                  </a:lnTo>
                  <a:lnTo>
                    <a:pt x="360" y="285"/>
                  </a:lnTo>
                  <a:lnTo>
                    <a:pt x="364" y="230"/>
                  </a:lnTo>
                  <a:lnTo>
                    <a:pt x="368" y="168"/>
                  </a:lnTo>
                  <a:lnTo>
                    <a:pt x="372" y="125"/>
                  </a:lnTo>
                  <a:lnTo>
                    <a:pt x="376" y="125"/>
                  </a:lnTo>
                  <a:lnTo>
                    <a:pt x="380" y="164"/>
                  </a:lnTo>
                  <a:lnTo>
                    <a:pt x="387" y="222"/>
                  </a:lnTo>
                  <a:lnTo>
                    <a:pt x="391" y="254"/>
                  </a:lnTo>
                  <a:lnTo>
                    <a:pt x="395" y="273"/>
                  </a:lnTo>
                  <a:lnTo>
                    <a:pt x="399" y="281"/>
                  </a:lnTo>
                  <a:lnTo>
                    <a:pt x="403" y="285"/>
                  </a:lnTo>
                  <a:lnTo>
                    <a:pt x="407" y="285"/>
                  </a:lnTo>
                  <a:lnTo>
                    <a:pt x="415" y="281"/>
                  </a:lnTo>
                  <a:lnTo>
                    <a:pt x="419" y="265"/>
                  </a:lnTo>
                  <a:lnTo>
                    <a:pt x="422" y="254"/>
                  </a:lnTo>
                  <a:lnTo>
                    <a:pt x="426" y="242"/>
                  </a:lnTo>
                  <a:lnTo>
                    <a:pt x="430" y="242"/>
                  </a:lnTo>
                  <a:lnTo>
                    <a:pt x="434" y="254"/>
                  </a:lnTo>
                  <a:lnTo>
                    <a:pt x="442" y="269"/>
                  </a:lnTo>
                  <a:lnTo>
                    <a:pt x="446" y="289"/>
                  </a:lnTo>
                  <a:lnTo>
                    <a:pt x="450" y="304"/>
                  </a:lnTo>
                  <a:lnTo>
                    <a:pt x="454" y="316"/>
                  </a:lnTo>
                  <a:lnTo>
                    <a:pt x="458" y="328"/>
                  </a:lnTo>
                  <a:lnTo>
                    <a:pt x="462" y="336"/>
                  </a:lnTo>
                  <a:lnTo>
                    <a:pt x="465" y="340"/>
                  </a:lnTo>
                  <a:lnTo>
                    <a:pt x="473" y="340"/>
                  </a:lnTo>
                  <a:lnTo>
                    <a:pt x="477" y="336"/>
                  </a:lnTo>
                  <a:lnTo>
                    <a:pt x="481" y="324"/>
                  </a:lnTo>
                  <a:lnTo>
                    <a:pt x="485" y="304"/>
                  </a:lnTo>
                  <a:lnTo>
                    <a:pt x="489" y="285"/>
                  </a:lnTo>
                  <a:lnTo>
                    <a:pt x="493" y="273"/>
                  </a:lnTo>
                  <a:lnTo>
                    <a:pt x="501" y="273"/>
                  </a:lnTo>
                  <a:lnTo>
                    <a:pt x="505" y="285"/>
                  </a:lnTo>
                  <a:lnTo>
                    <a:pt x="508" y="301"/>
                  </a:lnTo>
                  <a:lnTo>
                    <a:pt x="512" y="320"/>
                  </a:lnTo>
                  <a:lnTo>
                    <a:pt x="516" y="332"/>
                  </a:lnTo>
                  <a:lnTo>
                    <a:pt x="520" y="344"/>
                  </a:lnTo>
                  <a:lnTo>
                    <a:pt x="528" y="351"/>
                  </a:lnTo>
                  <a:lnTo>
                    <a:pt x="532" y="359"/>
                  </a:lnTo>
                  <a:lnTo>
                    <a:pt x="536" y="363"/>
                  </a:lnTo>
                  <a:lnTo>
                    <a:pt x="540" y="371"/>
                  </a:lnTo>
                  <a:lnTo>
                    <a:pt x="544" y="371"/>
                  </a:lnTo>
                  <a:lnTo>
                    <a:pt x="548" y="379"/>
                  </a:lnTo>
                  <a:lnTo>
                    <a:pt x="555" y="379"/>
                  </a:lnTo>
                  <a:lnTo>
                    <a:pt x="559" y="379"/>
                  </a:lnTo>
                  <a:lnTo>
                    <a:pt x="563" y="375"/>
                  </a:lnTo>
                  <a:lnTo>
                    <a:pt x="567" y="371"/>
                  </a:lnTo>
                  <a:lnTo>
                    <a:pt x="571" y="359"/>
                  </a:lnTo>
                  <a:lnTo>
                    <a:pt x="575" y="34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1" name="Freeform 123"/>
            <p:cNvSpPr>
              <a:spLocks/>
            </p:cNvSpPr>
            <p:nvPr/>
          </p:nvSpPr>
          <p:spPr bwMode="auto">
            <a:xfrm>
              <a:off x="5024438" y="2786063"/>
              <a:ext cx="917575" cy="782638"/>
            </a:xfrm>
            <a:custGeom>
              <a:avLst/>
              <a:gdLst>
                <a:gd name="T0" fmla="*/ 12 w 578"/>
                <a:gd name="T1" fmla="*/ 415 h 493"/>
                <a:gd name="T2" fmla="*/ 23 w 578"/>
                <a:gd name="T3" fmla="*/ 415 h 493"/>
                <a:gd name="T4" fmla="*/ 39 w 578"/>
                <a:gd name="T5" fmla="*/ 473 h 493"/>
                <a:gd name="T6" fmla="*/ 51 w 578"/>
                <a:gd name="T7" fmla="*/ 493 h 493"/>
                <a:gd name="T8" fmla="*/ 66 w 578"/>
                <a:gd name="T9" fmla="*/ 438 h 493"/>
                <a:gd name="T10" fmla="*/ 78 w 578"/>
                <a:gd name="T11" fmla="*/ 340 h 493"/>
                <a:gd name="T12" fmla="*/ 94 w 578"/>
                <a:gd name="T13" fmla="*/ 434 h 493"/>
                <a:gd name="T14" fmla="*/ 105 w 578"/>
                <a:gd name="T15" fmla="*/ 387 h 493"/>
                <a:gd name="T16" fmla="*/ 121 w 578"/>
                <a:gd name="T17" fmla="*/ 387 h 493"/>
                <a:gd name="T18" fmla="*/ 133 w 578"/>
                <a:gd name="T19" fmla="*/ 266 h 493"/>
                <a:gd name="T20" fmla="*/ 145 w 578"/>
                <a:gd name="T21" fmla="*/ 176 h 493"/>
                <a:gd name="T22" fmla="*/ 160 w 578"/>
                <a:gd name="T23" fmla="*/ 301 h 493"/>
                <a:gd name="T24" fmla="*/ 172 w 578"/>
                <a:gd name="T25" fmla="*/ 458 h 493"/>
                <a:gd name="T26" fmla="*/ 188 w 578"/>
                <a:gd name="T27" fmla="*/ 395 h 493"/>
                <a:gd name="T28" fmla="*/ 199 w 578"/>
                <a:gd name="T29" fmla="*/ 419 h 493"/>
                <a:gd name="T30" fmla="*/ 215 w 578"/>
                <a:gd name="T31" fmla="*/ 204 h 493"/>
                <a:gd name="T32" fmla="*/ 227 w 578"/>
                <a:gd name="T33" fmla="*/ 0 h 493"/>
                <a:gd name="T34" fmla="*/ 242 w 578"/>
                <a:gd name="T35" fmla="*/ 219 h 493"/>
                <a:gd name="T36" fmla="*/ 254 w 578"/>
                <a:gd name="T37" fmla="*/ 165 h 493"/>
                <a:gd name="T38" fmla="*/ 270 w 578"/>
                <a:gd name="T39" fmla="*/ 254 h 493"/>
                <a:gd name="T40" fmla="*/ 281 w 578"/>
                <a:gd name="T41" fmla="*/ 348 h 493"/>
                <a:gd name="T42" fmla="*/ 297 w 578"/>
                <a:gd name="T43" fmla="*/ 395 h 493"/>
                <a:gd name="T44" fmla="*/ 309 w 578"/>
                <a:gd name="T45" fmla="*/ 372 h 493"/>
                <a:gd name="T46" fmla="*/ 324 w 578"/>
                <a:gd name="T47" fmla="*/ 153 h 493"/>
                <a:gd name="T48" fmla="*/ 336 w 578"/>
                <a:gd name="T49" fmla="*/ 211 h 493"/>
                <a:gd name="T50" fmla="*/ 352 w 578"/>
                <a:gd name="T51" fmla="*/ 286 h 493"/>
                <a:gd name="T52" fmla="*/ 363 w 578"/>
                <a:gd name="T53" fmla="*/ 278 h 493"/>
                <a:gd name="T54" fmla="*/ 379 w 578"/>
                <a:gd name="T55" fmla="*/ 333 h 493"/>
                <a:gd name="T56" fmla="*/ 391 w 578"/>
                <a:gd name="T57" fmla="*/ 368 h 493"/>
                <a:gd name="T58" fmla="*/ 406 w 578"/>
                <a:gd name="T59" fmla="*/ 329 h 493"/>
                <a:gd name="T60" fmla="*/ 418 w 578"/>
                <a:gd name="T61" fmla="*/ 294 h 493"/>
                <a:gd name="T62" fmla="*/ 434 w 578"/>
                <a:gd name="T63" fmla="*/ 364 h 493"/>
                <a:gd name="T64" fmla="*/ 446 w 578"/>
                <a:gd name="T65" fmla="*/ 411 h 493"/>
                <a:gd name="T66" fmla="*/ 461 w 578"/>
                <a:gd name="T67" fmla="*/ 434 h 493"/>
                <a:gd name="T68" fmla="*/ 473 w 578"/>
                <a:gd name="T69" fmla="*/ 426 h 493"/>
                <a:gd name="T70" fmla="*/ 485 w 578"/>
                <a:gd name="T71" fmla="*/ 333 h 493"/>
                <a:gd name="T72" fmla="*/ 500 w 578"/>
                <a:gd name="T73" fmla="*/ 321 h 493"/>
                <a:gd name="T74" fmla="*/ 512 w 578"/>
                <a:gd name="T75" fmla="*/ 395 h 493"/>
                <a:gd name="T76" fmla="*/ 528 w 578"/>
                <a:gd name="T77" fmla="*/ 423 h 493"/>
                <a:gd name="T78" fmla="*/ 539 w 578"/>
                <a:gd name="T79" fmla="*/ 423 h 493"/>
                <a:gd name="T80" fmla="*/ 555 w 578"/>
                <a:gd name="T81" fmla="*/ 376 h 493"/>
                <a:gd name="T82" fmla="*/ 567 w 578"/>
                <a:gd name="T83" fmla="*/ 34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493">
                  <a:moveTo>
                    <a:pt x="0" y="426"/>
                  </a:moveTo>
                  <a:lnTo>
                    <a:pt x="8" y="415"/>
                  </a:lnTo>
                  <a:lnTo>
                    <a:pt x="12" y="415"/>
                  </a:lnTo>
                  <a:lnTo>
                    <a:pt x="16" y="411"/>
                  </a:lnTo>
                  <a:lnTo>
                    <a:pt x="19" y="415"/>
                  </a:lnTo>
                  <a:lnTo>
                    <a:pt x="23" y="415"/>
                  </a:lnTo>
                  <a:lnTo>
                    <a:pt x="27" y="415"/>
                  </a:lnTo>
                  <a:lnTo>
                    <a:pt x="31" y="415"/>
                  </a:lnTo>
                  <a:lnTo>
                    <a:pt x="39" y="473"/>
                  </a:lnTo>
                  <a:lnTo>
                    <a:pt x="43" y="493"/>
                  </a:lnTo>
                  <a:lnTo>
                    <a:pt x="47" y="493"/>
                  </a:lnTo>
                  <a:lnTo>
                    <a:pt x="51" y="493"/>
                  </a:lnTo>
                  <a:lnTo>
                    <a:pt x="55" y="481"/>
                  </a:lnTo>
                  <a:lnTo>
                    <a:pt x="59" y="466"/>
                  </a:lnTo>
                  <a:lnTo>
                    <a:pt x="66" y="438"/>
                  </a:lnTo>
                  <a:lnTo>
                    <a:pt x="70" y="403"/>
                  </a:lnTo>
                  <a:lnTo>
                    <a:pt x="74" y="368"/>
                  </a:lnTo>
                  <a:lnTo>
                    <a:pt x="78" y="340"/>
                  </a:lnTo>
                  <a:lnTo>
                    <a:pt x="82" y="333"/>
                  </a:lnTo>
                  <a:lnTo>
                    <a:pt x="86" y="348"/>
                  </a:lnTo>
                  <a:lnTo>
                    <a:pt x="94" y="434"/>
                  </a:lnTo>
                  <a:lnTo>
                    <a:pt x="98" y="458"/>
                  </a:lnTo>
                  <a:lnTo>
                    <a:pt x="102" y="395"/>
                  </a:lnTo>
                  <a:lnTo>
                    <a:pt x="105" y="387"/>
                  </a:lnTo>
                  <a:lnTo>
                    <a:pt x="109" y="391"/>
                  </a:lnTo>
                  <a:lnTo>
                    <a:pt x="113" y="391"/>
                  </a:lnTo>
                  <a:lnTo>
                    <a:pt x="121" y="387"/>
                  </a:lnTo>
                  <a:lnTo>
                    <a:pt x="125" y="364"/>
                  </a:lnTo>
                  <a:lnTo>
                    <a:pt x="129" y="325"/>
                  </a:lnTo>
                  <a:lnTo>
                    <a:pt x="133" y="266"/>
                  </a:lnTo>
                  <a:lnTo>
                    <a:pt x="137" y="211"/>
                  </a:lnTo>
                  <a:lnTo>
                    <a:pt x="141" y="176"/>
                  </a:lnTo>
                  <a:lnTo>
                    <a:pt x="145" y="176"/>
                  </a:lnTo>
                  <a:lnTo>
                    <a:pt x="152" y="211"/>
                  </a:lnTo>
                  <a:lnTo>
                    <a:pt x="156" y="262"/>
                  </a:lnTo>
                  <a:lnTo>
                    <a:pt x="160" y="301"/>
                  </a:lnTo>
                  <a:lnTo>
                    <a:pt x="164" y="333"/>
                  </a:lnTo>
                  <a:lnTo>
                    <a:pt x="168" y="356"/>
                  </a:lnTo>
                  <a:lnTo>
                    <a:pt x="172" y="458"/>
                  </a:lnTo>
                  <a:lnTo>
                    <a:pt x="180" y="391"/>
                  </a:lnTo>
                  <a:lnTo>
                    <a:pt x="184" y="391"/>
                  </a:lnTo>
                  <a:lnTo>
                    <a:pt x="188" y="395"/>
                  </a:lnTo>
                  <a:lnTo>
                    <a:pt x="191" y="411"/>
                  </a:lnTo>
                  <a:lnTo>
                    <a:pt x="195" y="415"/>
                  </a:lnTo>
                  <a:lnTo>
                    <a:pt x="199" y="419"/>
                  </a:lnTo>
                  <a:lnTo>
                    <a:pt x="207" y="395"/>
                  </a:lnTo>
                  <a:lnTo>
                    <a:pt x="211" y="317"/>
                  </a:lnTo>
                  <a:lnTo>
                    <a:pt x="215" y="204"/>
                  </a:lnTo>
                  <a:lnTo>
                    <a:pt x="219" y="90"/>
                  </a:lnTo>
                  <a:lnTo>
                    <a:pt x="223" y="12"/>
                  </a:lnTo>
                  <a:lnTo>
                    <a:pt x="227" y="0"/>
                  </a:lnTo>
                  <a:lnTo>
                    <a:pt x="234" y="51"/>
                  </a:lnTo>
                  <a:lnTo>
                    <a:pt x="238" y="157"/>
                  </a:lnTo>
                  <a:lnTo>
                    <a:pt x="242" y="219"/>
                  </a:lnTo>
                  <a:lnTo>
                    <a:pt x="246" y="204"/>
                  </a:lnTo>
                  <a:lnTo>
                    <a:pt x="250" y="180"/>
                  </a:lnTo>
                  <a:lnTo>
                    <a:pt x="254" y="165"/>
                  </a:lnTo>
                  <a:lnTo>
                    <a:pt x="258" y="172"/>
                  </a:lnTo>
                  <a:lnTo>
                    <a:pt x="266" y="204"/>
                  </a:lnTo>
                  <a:lnTo>
                    <a:pt x="270" y="254"/>
                  </a:lnTo>
                  <a:lnTo>
                    <a:pt x="274" y="294"/>
                  </a:lnTo>
                  <a:lnTo>
                    <a:pt x="277" y="325"/>
                  </a:lnTo>
                  <a:lnTo>
                    <a:pt x="281" y="348"/>
                  </a:lnTo>
                  <a:lnTo>
                    <a:pt x="285" y="368"/>
                  </a:lnTo>
                  <a:lnTo>
                    <a:pt x="293" y="383"/>
                  </a:lnTo>
                  <a:lnTo>
                    <a:pt x="297" y="395"/>
                  </a:lnTo>
                  <a:lnTo>
                    <a:pt x="301" y="407"/>
                  </a:lnTo>
                  <a:lnTo>
                    <a:pt x="305" y="399"/>
                  </a:lnTo>
                  <a:lnTo>
                    <a:pt x="309" y="372"/>
                  </a:lnTo>
                  <a:lnTo>
                    <a:pt x="313" y="305"/>
                  </a:lnTo>
                  <a:lnTo>
                    <a:pt x="320" y="223"/>
                  </a:lnTo>
                  <a:lnTo>
                    <a:pt x="324" y="153"/>
                  </a:lnTo>
                  <a:lnTo>
                    <a:pt x="328" y="125"/>
                  </a:lnTo>
                  <a:lnTo>
                    <a:pt x="332" y="145"/>
                  </a:lnTo>
                  <a:lnTo>
                    <a:pt x="336" y="211"/>
                  </a:lnTo>
                  <a:lnTo>
                    <a:pt x="340" y="278"/>
                  </a:lnTo>
                  <a:lnTo>
                    <a:pt x="348" y="290"/>
                  </a:lnTo>
                  <a:lnTo>
                    <a:pt x="352" y="286"/>
                  </a:lnTo>
                  <a:lnTo>
                    <a:pt x="356" y="278"/>
                  </a:lnTo>
                  <a:lnTo>
                    <a:pt x="360" y="274"/>
                  </a:lnTo>
                  <a:lnTo>
                    <a:pt x="363" y="278"/>
                  </a:lnTo>
                  <a:lnTo>
                    <a:pt x="367" y="294"/>
                  </a:lnTo>
                  <a:lnTo>
                    <a:pt x="371" y="313"/>
                  </a:lnTo>
                  <a:lnTo>
                    <a:pt x="379" y="333"/>
                  </a:lnTo>
                  <a:lnTo>
                    <a:pt x="383" y="348"/>
                  </a:lnTo>
                  <a:lnTo>
                    <a:pt x="387" y="360"/>
                  </a:lnTo>
                  <a:lnTo>
                    <a:pt x="391" y="368"/>
                  </a:lnTo>
                  <a:lnTo>
                    <a:pt x="395" y="364"/>
                  </a:lnTo>
                  <a:lnTo>
                    <a:pt x="399" y="348"/>
                  </a:lnTo>
                  <a:lnTo>
                    <a:pt x="406" y="329"/>
                  </a:lnTo>
                  <a:lnTo>
                    <a:pt x="410" y="305"/>
                  </a:lnTo>
                  <a:lnTo>
                    <a:pt x="414" y="290"/>
                  </a:lnTo>
                  <a:lnTo>
                    <a:pt x="418" y="294"/>
                  </a:lnTo>
                  <a:lnTo>
                    <a:pt x="422" y="313"/>
                  </a:lnTo>
                  <a:lnTo>
                    <a:pt x="426" y="340"/>
                  </a:lnTo>
                  <a:lnTo>
                    <a:pt x="434" y="364"/>
                  </a:lnTo>
                  <a:lnTo>
                    <a:pt x="438" y="383"/>
                  </a:lnTo>
                  <a:lnTo>
                    <a:pt x="442" y="399"/>
                  </a:lnTo>
                  <a:lnTo>
                    <a:pt x="446" y="411"/>
                  </a:lnTo>
                  <a:lnTo>
                    <a:pt x="449" y="419"/>
                  </a:lnTo>
                  <a:lnTo>
                    <a:pt x="453" y="430"/>
                  </a:lnTo>
                  <a:lnTo>
                    <a:pt x="461" y="434"/>
                  </a:lnTo>
                  <a:lnTo>
                    <a:pt x="465" y="438"/>
                  </a:lnTo>
                  <a:lnTo>
                    <a:pt x="469" y="438"/>
                  </a:lnTo>
                  <a:lnTo>
                    <a:pt x="473" y="426"/>
                  </a:lnTo>
                  <a:lnTo>
                    <a:pt x="477" y="407"/>
                  </a:lnTo>
                  <a:lnTo>
                    <a:pt x="481" y="372"/>
                  </a:lnTo>
                  <a:lnTo>
                    <a:pt x="485" y="333"/>
                  </a:lnTo>
                  <a:lnTo>
                    <a:pt x="492" y="309"/>
                  </a:lnTo>
                  <a:lnTo>
                    <a:pt x="496" y="305"/>
                  </a:lnTo>
                  <a:lnTo>
                    <a:pt x="500" y="321"/>
                  </a:lnTo>
                  <a:lnTo>
                    <a:pt x="504" y="356"/>
                  </a:lnTo>
                  <a:lnTo>
                    <a:pt x="508" y="376"/>
                  </a:lnTo>
                  <a:lnTo>
                    <a:pt x="512" y="395"/>
                  </a:lnTo>
                  <a:lnTo>
                    <a:pt x="520" y="407"/>
                  </a:lnTo>
                  <a:lnTo>
                    <a:pt x="524" y="415"/>
                  </a:lnTo>
                  <a:lnTo>
                    <a:pt x="528" y="423"/>
                  </a:lnTo>
                  <a:lnTo>
                    <a:pt x="532" y="426"/>
                  </a:lnTo>
                  <a:lnTo>
                    <a:pt x="535" y="426"/>
                  </a:lnTo>
                  <a:lnTo>
                    <a:pt x="539" y="423"/>
                  </a:lnTo>
                  <a:lnTo>
                    <a:pt x="547" y="411"/>
                  </a:lnTo>
                  <a:lnTo>
                    <a:pt x="551" y="399"/>
                  </a:lnTo>
                  <a:lnTo>
                    <a:pt x="555" y="376"/>
                  </a:lnTo>
                  <a:lnTo>
                    <a:pt x="559" y="356"/>
                  </a:lnTo>
                  <a:lnTo>
                    <a:pt x="563" y="344"/>
                  </a:lnTo>
                  <a:lnTo>
                    <a:pt x="567" y="344"/>
                  </a:lnTo>
                  <a:lnTo>
                    <a:pt x="575" y="356"/>
                  </a:lnTo>
                  <a:lnTo>
                    <a:pt x="578" y="37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2" name="Freeform 124"/>
            <p:cNvSpPr>
              <a:spLocks/>
            </p:cNvSpPr>
            <p:nvPr/>
          </p:nvSpPr>
          <p:spPr bwMode="auto">
            <a:xfrm>
              <a:off x="5942013" y="2830513"/>
              <a:ext cx="912813" cy="800100"/>
            </a:xfrm>
            <a:custGeom>
              <a:avLst/>
              <a:gdLst>
                <a:gd name="T0" fmla="*/ 8 w 575"/>
                <a:gd name="T1" fmla="*/ 375 h 504"/>
                <a:gd name="T2" fmla="*/ 20 w 575"/>
                <a:gd name="T3" fmla="*/ 398 h 504"/>
                <a:gd name="T4" fmla="*/ 36 w 575"/>
                <a:gd name="T5" fmla="*/ 504 h 504"/>
                <a:gd name="T6" fmla="*/ 47 w 575"/>
                <a:gd name="T7" fmla="*/ 438 h 504"/>
                <a:gd name="T8" fmla="*/ 63 w 575"/>
                <a:gd name="T9" fmla="*/ 70 h 504"/>
                <a:gd name="T10" fmla="*/ 75 w 575"/>
                <a:gd name="T11" fmla="*/ 117 h 504"/>
                <a:gd name="T12" fmla="*/ 90 w 575"/>
                <a:gd name="T13" fmla="*/ 223 h 504"/>
                <a:gd name="T14" fmla="*/ 102 w 575"/>
                <a:gd name="T15" fmla="*/ 152 h 504"/>
                <a:gd name="T16" fmla="*/ 118 w 575"/>
                <a:gd name="T17" fmla="*/ 445 h 504"/>
                <a:gd name="T18" fmla="*/ 129 w 575"/>
                <a:gd name="T19" fmla="*/ 230 h 504"/>
                <a:gd name="T20" fmla="*/ 145 w 575"/>
                <a:gd name="T21" fmla="*/ 187 h 504"/>
                <a:gd name="T22" fmla="*/ 157 w 575"/>
                <a:gd name="T23" fmla="*/ 269 h 504"/>
                <a:gd name="T24" fmla="*/ 172 w 575"/>
                <a:gd name="T25" fmla="*/ 340 h 504"/>
                <a:gd name="T26" fmla="*/ 184 w 575"/>
                <a:gd name="T27" fmla="*/ 344 h 504"/>
                <a:gd name="T28" fmla="*/ 200 w 575"/>
                <a:gd name="T29" fmla="*/ 199 h 504"/>
                <a:gd name="T30" fmla="*/ 211 w 575"/>
                <a:gd name="T31" fmla="*/ 246 h 504"/>
                <a:gd name="T32" fmla="*/ 227 w 575"/>
                <a:gd name="T33" fmla="*/ 332 h 504"/>
                <a:gd name="T34" fmla="*/ 239 w 575"/>
                <a:gd name="T35" fmla="*/ 340 h 504"/>
                <a:gd name="T36" fmla="*/ 254 w 575"/>
                <a:gd name="T37" fmla="*/ 293 h 504"/>
                <a:gd name="T38" fmla="*/ 266 w 575"/>
                <a:gd name="T39" fmla="*/ 301 h 504"/>
                <a:gd name="T40" fmla="*/ 282 w 575"/>
                <a:gd name="T41" fmla="*/ 359 h 504"/>
                <a:gd name="T42" fmla="*/ 294 w 575"/>
                <a:gd name="T43" fmla="*/ 391 h 504"/>
                <a:gd name="T44" fmla="*/ 309 w 575"/>
                <a:gd name="T45" fmla="*/ 398 h 504"/>
                <a:gd name="T46" fmla="*/ 321 w 575"/>
                <a:gd name="T47" fmla="*/ 348 h 504"/>
                <a:gd name="T48" fmla="*/ 337 w 575"/>
                <a:gd name="T49" fmla="*/ 312 h 504"/>
                <a:gd name="T50" fmla="*/ 348 w 575"/>
                <a:gd name="T51" fmla="*/ 367 h 504"/>
                <a:gd name="T52" fmla="*/ 360 w 575"/>
                <a:gd name="T53" fmla="*/ 402 h 504"/>
                <a:gd name="T54" fmla="*/ 376 w 575"/>
                <a:gd name="T55" fmla="*/ 422 h 504"/>
                <a:gd name="T56" fmla="*/ 387 w 575"/>
                <a:gd name="T57" fmla="*/ 434 h 504"/>
                <a:gd name="T58" fmla="*/ 403 w 575"/>
                <a:gd name="T59" fmla="*/ 438 h 504"/>
                <a:gd name="T60" fmla="*/ 415 w 575"/>
                <a:gd name="T61" fmla="*/ 430 h 504"/>
                <a:gd name="T62" fmla="*/ 430 w 575"/>
                <a:gd name="T63" fmla="*/ 379 h 504"/>
                <a:gd name="T64" fmla="*/ 442 w 575"/>
                <a:gd name="T65" fmla="*/ 355 h 504"/>
                <a:gd name="T66" fmla="*/ 458 w 575"/>
                <a:gd name="T67" fmla="*/ 387 h 504"/>
                <a:gd name="T68" fmla="*/ 469 w 575"/>
                <a:gd name="T69" fmla="*/ 414 h 504"/>
                <a:gd name="T70" fmla="*/ 485 w 575"/>
                <a:gd name="T71" fmla="*/ 426 h 504"/>
                <a:gd name="T72" fmla="*/ 497 w 575"/>
                <a:gd name="T73" fmla="*/ 410 h 504"/>
                <a:gd name="T74" fmla="*/ 512 w 575"/>
                <a:gd name="T75" fmla="*/ 269 h 504"/>
                <a:gd name="T76" fmla="*/ 524 w 575"/>
                <a:gd name="T77" fmla="*/ 211 h 504"/>
                <a:gd name="T78" fmla="*/ 540 w 575"/>
                <a:gd name="T79" fmla="*/ 320 h 504"/>
                <a:gd name="T80" fmla="*/ 552 w 575"/>
                <a:gd name="T81" fmla="*/ 371 h 504"/>
                <a:gd name="T82" fmla="*/ 567 w 575"/>
                <a:gd name="T83" fmla="*/ 39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504">
                  <a:moveTo>
                    <a:pt x="0" y="348"/>
                  </a:moveTo>
                  <a:lnTo>
                    <a:pt x="4" y="363"/>
                  </a:lnTo>
                  <a:lnTo>
                    <a:pt x="8" y="375"/>
                  </a:lnTo>
                  <a:lnTo>
                    <a:pt x="12" y="375"/>
                  </a:lnTo>
                  <a:lnTo>
                    <a:pt x="16" y="387"/>
                  </a:lnTo>
                  <a:lnTo>
                    <a:pt x="20" y="398"/>
                  </a:lnTo>
                  <a:lnTo>
                    <a:pt x="28" y="406"/>
                  </a:lnTo>
                  <a:lnTo>
                    <a:pt x="32" y="414"/>
                  </a:lnTo>
                  <a:lnTo>
                    <a:pt x="36" y="504"/>
                  </a:lnTo>
                  <a:lnTo>
                    <a:pt x="40" y="492"/>
                  </a:lnTo>
                  <a:lnTo>
                    <a:pt x="43" y="481"/>
                  </a:lnTo>
                  <a:lnTo>
                    <a:pt x="47" y="438"/>
                  </a:lnTo>
                  <a:lnTo>
                    <a:pt x="55" y="340"/>
                  </a:lnTo>
                  <a:lnTo>
                    <a:pt x="59" y="176"/>
                  </a:lnTo>
                  <a:lnTo>
                    <a:pt x="63" y="70"/>
                  </a:lnTo>
                  <a:lnTo>
                    <a:pt x="67" y="0"/>
                  </a:lnTo>
                  <a:lnTo>
                    <a:pt x="71" y="35"/>
                  </a:lnTo>
                  <a:lnTo>
                    <a:pt x="75" y="117"/>
                  </a:lnTo>
                  <a:lnTo>
                    <a:pt x="83" y="226"/>
                  </a:lnTo>
                  <a:lnTo>
                    <a:pt x="86" y="238"/>
                  </a:lnTo>
                  <a:lnTo>
                    <a:pt x="90" y="223"/>
                  </a:lnTo>
                  <a:lnTo>
                    <a:pt x="94" y="187"/>
                  </a:lnTo>
                  <a:lnTo>
                    <a:pt x="98" y="160"/>
                  </a:lnTo>
                  <a:lnTo>
                    <a:pt x="102" y="152"/>
                  </a:lnTo>
                  <a:lnTo>
                    <a:pt x="110" y="176"/>
                  </a:lnTo>
                  <a:lnTo>
                    <a:pt x="114" y="215"/>
                  </a:lnTo>
                  <a:lnTo>
                    <a:pt x="118" y="445"/>
                  </a:lnTo>
                  <a:lnTo>
                    <a:pt x="122" y="234"/>
                  </a:lnTo>
                  <a:lnTo>
                    <a:pt x="126" y="277"/>
                  </a:lnTo>
                  <a:lnTo>
                    <a:pt x="129" y="230"/>
                  </a:lnTo>
                  <a:lnTo>
                    <a:pt x="133" y="223"/>
                  </a:lnTo>
                  <a:lnTo>
                    <a:pt x="141" y="187"/>
                  </a:lnTo>
                  <a:lnTo>
                    <a:pt x="145" y="187"/>
                  </a:lnTo>
                  <a:lnTo>
                    <a:pt x="149" y="199"/>
                  </a:lnTo>
                  <a:lnTo>
                    <a:pt x="153" y="234"/>
                  </a:lnTo>
                  <a:lnTo>
                    <a:pt x="157" y="269"/>
                  </a:lnTo>
                  <a:lnTo>
                    <a:pt x="161" y="297"/>
                  </a:lnTo>
                  <a:lnTo>
                    <a:pt x="168" y="320"/>
                  </a:lnTo>
                  <a:lnTo>
                    <a:pt x="172" y="340"/>
                  </a:lnTo>
                  <a:lnTo>
                    <a:pt x="176" y="348"/>
                  </a:lnTo>
                  <a:lnTo>
                    <a:pt x="180" y="355"/>
                  </a:lnTo>
                  <a:lnTo>
                    <a:pt x="184" y="344"/>
                  </a:lnTo>
                  <a:lnTo>
                    <a:pt x="188" y="309"/>
                  </a:lnTo>
                  <a:lnTo>
                    <a:pt x="196" y="250"/>
                  </a:lnTo>
                  <a:lnTo>
                    <a:pt x="200" y="199"/>
                  </a:lnTo>
                  <a:lnTo>
                    <a:pt x="204" y="172"/>
                  </a:lnTo>
                  <a:lnTo>
                    <a:pt x="208" y="191"/>
                  </a:lnTo>
                  <a:lnTo>
                    <a:pt x="211" y="246"/>
                  </a:lnTo>
                  <a:lnTo>
                    <a:pt x="215" y="293"/>
                  </a:lnTo>
                  <a:lnTo>
                    <a:pt x="223" y="316"/>
                  </a:lnTo>
                  <a:lnTo>
                    <a:pt x="227" y="332"/>
                  </a:lnTo>
                  <a:lnTo>
                    <a:pt x="231" y="340"/>
                  </a:lnTo>
                  <a:lnTo>
                    <a:pt x="235" y="344"/>
                  </a:lnTo>
                  <a:lnTo>
                    <a:pt x="239" y="340"/>
                  </a:lnTo>
                  <a:lnTo>
                    <a:pt x="243" y="332"/>
                  </a:lnTo>
                  <a:lnTo>
                    <a:pt x="247" y="312"/>
                  </a:lnTo>
                  <a:lnTo>
                    <a:pt x="254" y="293"/>
                  </a:lnTo>
                  <a:lnTo>
                    <a:pt x="258" y="281"/>
                  </a:lnTo>
                  <a:lnTo>
                    <a:pt x="262" y="281"/>
                  </a:lnTo>
                  <a:lnTo>
                    <a:pt x="266" y="301"/>
                  </a:lnTo>
                  <a:lnTo>
                    <a:pt x="270" y="320"/>
                  </a:lnTo>
                  <a:lnTo>
                    <a:pt x="274" y="340"/>
                  </a:lnTo>
                  <a:lnTo>
                    <a:pt x="282" y="359"/>
                  </a:lnTo>
                  <a:lnTo>
                    <a:pt x="286" y="371"/>
                  </a:lnTo>
                  <a:lnTo>
                    <a:pt x="290" y="383"/>
                  </a:lnTo>
                  <a:lnTo>
                    <a:pt x="294" y="391"/>
                  </a:lnTo>
                  <a:lnTo>
                    <a:pt x="297" y="398"/>
                  </a:lnTo>
                  <a:lnTo>
                    <a:pt x="301" y="402"/>
                  </a:lnTo>
                  <a:lnTo>
                    <a:pt x="309" y="398"/>
                  </a:lnTo>
                  <a:lnTo>
                    <a:pt x="313" y="391"/>
                  </a:lnTo>
                  <a:lnTo>
                    <a:pt x="317" y="375"/>
                  </a:lnTo>
                  <a:lnTo>
                    <a:pt x="321" y="348"/>
                  </a:lnTo>
                  <a:lnTo>
                    <a:pt x="325" y="324"/>
                  </a:lnTo>
                  <a:lnTo>
                    <a:pt x="329" y="309"/>
                  </a:lnTo>
                  <a:lnTo>
                    <a:pt x="337" y="312"/>
                  </a:lnTo>
                  <a:lnTo>
                    <a:pt x="340" y="332"/>
                  </a:lnTo>
                  <a:lnTo>
                    <a:pt x="344" y="355"/>
                  </a:lnTo>
                  <a:lnTo>
                    <a:pt x="348" y="367"/>
                  </a:lnTo>
                  <a:lnTo>
                    <a:pt x="352" y="387"/>
                  </a:lnTo>
                  <a:lnTo>
                    <a:pt x="356" y="395"/>
                  </a:lnTo>
                  <a:lnTo>
                    <a:pt x="360" y="402"/>
                  </a:lnTo>
                  <a:lnTo>
                    <a:pt x="368" y="410"/>
                  </a:lnTo>
                  <a:lnTo>
                    <a:pt x="372" y="418"/>
                  </a:lnTo>
                  <a:lnTo>
                    <a:pt x="376" y="422"/>
                  </a:lnTo>
                  <a:lnTo>
                    <a:pt x="380" y="426"/>
                  </a:lnTo>
                  <a:lnTo>
                    <a:pt x="383" y="434"/>
                  </a:lnTo>
                  <a:lnTo>
                    <a:pt x="387" y="434"/>
                  </a:lnTo>
                  <a:lnTo>
                    <a:pt x="395" y="438"/>
                  </a:lnTo>
                  <a:lnTo>
                    <a:pt x="399" y="438"/>
                  </a:lnTo>
                  <a:lnTo>
                    <a:pt x="403" y="438"/>
                  </a:lnTo>
                  <a:lnTo>
                    <a:pt x="407" y="438"/>
                  </a:lnTo>
                  <a:lnTo>
                    <a:pt x="411" y="434"/>
                  </a:lnTo>
                  <a:lnTo>
                    <a:pt x="415" y="430"/>
                  </a:lnTo>
                  <a:lnTo>
                    <a:pt x="423" y="418"/>
                  </a:lnTo>
                  <a:lnTo>
                    <a:pt x="426" y="402"/>
                  </a:lnTo>
                  <a:lnTo>
                    <a:pt x="430" y="379"/>
                  </a:lnTo>
                  <a:lnTo>
                    <a:pt x="434" y="363"/>
                  </a:lnTo>
                  <a:lnTo>
                    <a:pt x="438" y="352"/>
                  </a:lnTo>
                  <a:lnTo>
                    <a:pt x="442" y="355"/>
                  </a:lnTo>
                  <a:lnTo>
                    <a:pt x="450" y="363"/>
                  </a:lnTo>
                  <a:lnTo>
                    <a:pt x="454" y="379"/>
                  </a:lnTo>
                  <a:lnTo>
                    <a:pt x="458" y="387"/>
                  </a:lnTo>
                  <a:lnTo>
                    <a:pt x="462" y="398"/>
                  </a:lnTo>
                  <a:lnTo>
                    <a:pt x="466" y="406"/>
                  </a:lnTo>
                  <a:lnTo>
                    <a:pt x="469" y="414"/>
                  </a:lnTo>
                  <a:lnTo>
                    <a:pt x="473" y="418"/>
                  </a:lnTo>
                  <a:lnTo>
                    <a:pt x="481" y="422"/>
                  </a:lnTo>
                  <a:lnTo>
                    <a:pt x="485" y="426"/>
                  </a:lnTo>
                  <a:lnTo>
                    <a:pt x="489" y="426"/>
                  </a:lnTo>
                  <a:lnTo>
                    <a:pt x="493" y="422"/>
                  </a:lnTo>
                  <a:lnTo>
                    <a:pt x="497" y="410"/>
                  </a:lnTo>
                  <a:lnTo>
                    <a:pt x="501" y="387"/>
                  </a:lnTo>
                  <a:lnTo>
                    <a:pt x="509" y="336"/>
                  </a:lnTo>
                  <a:lnTo>
                    <a:pt x="512" y="269"/>
                  </a:lnTo>
                  <a:lnTo>
                    <a:pt x="516" y="219"/>
                  </a:lnTo>
                  <a:lnTo>
                    <a:pt x="520" y="195"/>
                  </a:lnTo>
                  <a:lnTo>
                    <a:pt x="524" y="211"/>
                  </a:lnTo>
                  <a:lnTo>
                    <a:pt x="528" y="254"/>
                  </a:lnTo>
                  <a:lnTo>
                    <a:pt x="536" y="293"/>
                  </a:lnTo>
                  <a:lnTo>
                    <a:pt x="540" y="320"/>
                  </a:lnTo>
                  <a:lnTo>
                    <a:pt x="544" y="340"/>
                  </a:lnTo>
                  <a:lnTo>
                    <a:pt x="548" y="359"/>
                  </a:lnTo>
                  <a:lnTo>
                    <a:pt x="552" y="371"/>
                  </a:lnTo>
                  <a:lnTo>
                    <a:pt x="555" y="383"/>
                  </a:lnTo>
                  <a:lnTo>
                    <a:pt x="563" y="395"/>
                  </a:lnTo>
                  <a:lnTo>
                    <a:pt x="567" y="398"/>
                  </a:lnTo>
                  <a:lnTo>
                    <a:pt x="571" y="398"/>
                  </a:lnTo>
                  <a:lnTo>
                    <a:pt x="575" y="36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3" name="Freeform 125"/>
            <p:cNvSpPr>
              <a:spLocks/>
            </p:cNvSpPr>
            <p:nvPr/>
          </p:nvSpPr>
          <p:spPr bwMode="auto">
            <a:xfrm>
              <a:off x="6854826" y="2779713"/>
              <a:ext cx="25400" cy="633413"/>
            </a:xfrm>
            <a:custGeom>
              <a:avLst/>
              <a:gdLst>
                <a:gd name="T0" fmla="*/ 0 w 16"/>
                <a:gd name="T1" fmla="*/ 399 h 399"/>
                <a:gd name="T2" fmla="*/ 4 w 16"/>
                <a:gd name="T3" fmla="*/ 294 h 399"/>
                <a:gd name="T4" fmla="*/ 8 w 16"/>
                <a:gd name="T5" fmla="*/ 114 h 399"/>
                <a:gd name="T6" fmla="*/ 16 w 16"/>
                <a:gd name="T7" fmla="*/ 0 h 399"/>
              </a:gdLst>
              <a:ahLst/>
              <a:cxnLst>
                <a:cxn ang="0">
                  <a:pos x="T0" y="T1"/>
                </a:cxn>
                <a:cxn ang="0">
                  <a:pos x="T2" y="T3"/>
                </a:cxn>
                <a:cxn ang="0">
                  <a:pos x="T4" y="T5"/>
                </a:cxn>
                <a:cxn ang="0">
                  <a:pos x="T6" y="T7"/>
                </a:cxn>
              </a:cxnLst>
              <a:rect l="0" t="0" r="r" b="b"/>
              <a:pathLst>
                <a:path w="16" h="399">
                  <a:moveTo>
                    <a:pt x="0" y="399"/>
                  </a:moveTo>
                  <a:lnTo>
                    <a:pt x="4" y="294"/>
                  </a:lnTo>
                  <a:lnTo>
                    <a:pt x="8" y="114"/>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4" name="Freeform 126"/>
            <p:cNvSpPr>
              <a:spLocks/>
            </p:cNvSpPr>
            <p:nvPr/>
          </p:nvSpPr>
          <p:spPr bwMode="auto">
            <a:xfrm>
              <a:off x="3200401" y="3413126"/>
              <a:ext cx="911225" cy="292100"/>
            </a:xfrm>
            <a:custGeom>
              <a:avLst/>
              <a:gdLst>
                <a:gd name="T0" fmla="*/ 8 w 574"/>
                <a:gd name="T1" fmla="*/ 86 h 184"/>
                <a:gd name="T2" fmla="*/ 19 w 574"/>
                <a:gd name="T3" fmla="*/ 71 h 184"/>
                <a:gd name="T4" fmla="*/ 35 w 574"/>
                <a:gd name="T5" fmla="*/ 0 h 184"/>
                <a:gd name="T6" fmla="*/ 47 w 574"/>
                <a:gd name="T7" fmla="*/ 28 h 184"/>
                <a:gd name="T8" fmla="*/ 62 w 574"/>
                <a:gd name="T9" fmla="*/ 129 h 184"/>
                <a:gd name="T10" fmla="*/ 74 w 574"/>
                <a:gd name="T11" fmla="*/ 133 h 184"/>
                <a:gd name="T12" fmla="*/ 90 w 574"/>
                <a:gd name="T13" fmla="*/ 102 h 184"/>
                <a:gd name="T14" fmla="*/ 101 w 574"/>
                <a:gd name="T15" fmla="*/ 102 h 184"/>
                <a:gd name="T16" fmla="*/ 117 w 574"/>
                <a:gd name="T17" fmla="*/ 121 h 184"/>
                <a:gd name="T18" fmla="*/ 129 w 574"/>
                <a:gd name="T19" fmla="*/ 149 h 184"/>
                <a:gd name="T20" fmla="*/ 144 w 574"/>
                <a:gd name="T21" fmla="*/ 133 h 184"/>
                <a:gd name="T22" fmla="*/ 156 w 574"/>
                <a:gd name="T23" fmla="*/ 90 h 184"/>
                <a:gd name="T24" fmla="*/ 172 w 574"/>
                <a:gd name="T25" fmla="*/ 82 h 184"/>
                <a:gd name="T26" fmla="*/ 183 w 574"/>
                <a:gd name="T27" fmla="*/ 82 h 184"/>
                <a:gd name="T28" fmla="*/ 199 w 574"/>
                <a:gd name="T29" fmla="*/ 74 h 184"/>
                <a:gd name="T30" fmla="*/ 211 w 574"/>
                <a:gd name="T31" fmla="*/ 59 h 184"/>
                <a:gd name="T32" fmla="*/ 226 w 574"/>
                <a:gd name="T33" fmla="*/ 35 h 184"/>
                <a:gd name="T34" fmla="*/ 238 w 574"/>
                <a:gd name="T35" fmla="*/ 39 h 184"/>
                <a:gd name="T36" fmla="*/ 254 w 574"/>
                <a:gd name="T37" fmla="*/ 74 h 184"/>
                <a:gd name="T38" fmla="*/ 266 w 574"/>
                <a:gd name="T39" fmla="*/ 82 h 184"/>
                <a:gd name="T40" fmla="*/ 281 w 574"/>
                <a:gd name="T41" fmla="*/ 82 h 184"/>
                <a:gd name="T42" fmla="*/ 293 w 574"/>
                <a:gd name="T43" fmla="*/ 71 h 184"/>
                <a:gd name="T44" fmla="*/ 309 w 574"/>
                <a:gd name="T45" fmla="*/ 39 h 184"/>
                <a:gd name="T46" fmla="*/ 320 w 574"/>
                <a:gd name="T47" fmla="*/ 4 h 184"/>
                <a:gd name="T48" fmla="*/ 336 w 574"/>
                <a:gd name="T49" fmla="*/ 74 h 184"/>
                <a:gd name="T50" fmla="*/ 348 w 574"/>
                <a:gd name="T51" fmla="*/ 98 h 184"/>
                <a:gd name="T52" fmla="*/ 359 w 574"/>
                <a:gd name="T53" fmla="*/ 137 h 184"/>
                <a:gd name="T54" fmla="*/ 375 w 574"/>
                <a:gd name="T55" fmla="*/ 184 h 184"/>
                <a:gd name="T56" fmla="*/ 387 w 574"/>
                <a:gd name="T57" fmla="*/ 153 h 184"/>
                <a:gd name="T58" fmla="*/ 402 w 574"/>
                <a:gd name="T59" fmla="*/ 39 h 184"/>
                <a:gd name="T60" fmla="*/ 414 w 574"/>
                <a:gd name="T61" fmla="*/ 8 h 184"/>
                <a:gd name="T62" fmla="*/ 430 w 574"/>
                <a:gd name="T63" fmla="*/ 47 h 184"/>
                <a:gd name="T64" fmla="*/ 441 w 574"/>
                <a:gd name="T65" fmla="*/ 74 h 184"/>
                <a:gd name="T66" fmla="*/ 457 w 574"/>
                <a:gd name="T67" fmla="*/ 55 h 184"/>
                <a:gd name="T68" fmla="*/ 469 w 574"/>
                <a:gd name="T69" fmla="*/ 0 h 184"/>
                <a:gd name="T70" fmla="*/ 484 w 574"/>
                <a:gd name="T71" fmla="*/ 16 h 184"/>
                <a:gd name="T72" fmla="*/ 496 w 574"/>
                <a:gd name="T73" fmla="*/ 106 h 184"/>
                <a:gd name="T74" fmla="*/ 512 w 574"/>
                <a:gd name="T75" fmla="*/ 137 h 184"/>
                <a:gd name="T76" fmla="*/ 524 w 574"/>
                <a:gd name="T77" fmla="*/ 149 h 184"/>
                <a:gd name="T78" fmla="*/ 539 w 574"/>
                <a:gd name="T79" fmla="*/ 125 h 184"/>
                <a:gd name="T80" fmla="*/ 551 w 574"/>
                <a:gd name="T81" fmla="*/ 114 h 184"/>
                <a:gd name="T82" fmla="*/ 567 w 574"/>
                <a:gd name="T83" fmla="*/ 12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84">
                  <a:moveTo>
                    <a:pt x="0" y="82"/>
                  </a:moveTo>
                  <a:lnTo>
                    <a:pt x="4" y="82"/>
                  </a:lnTo>
                  <a:lnTo>
                    <a:pt x="8" y="86"/>
                  </a:lnTo>
                  <a:lnTo>
                    <a:pt x="12" y="82"/>
                  </a:lnTo>
                  <a:lnTo>
                    <a:pt x="15" y="82"/>
                  </a:lnTo>
                  <a:lnTo>
                    <a:pt x="19" y="71"/>
                  </a:lnTo>
                  <a:lnTo>
                    <a:pt x="27" y="39"/>
                  </a:lnTo>
                  <a:lnTo>
                    <a:pt x="31" y="4"/>
                  </a:lnTo>
                  <a:lnTo>
                    <a:pt x="35" y="0"/>
                  </a:lnTo>
                  <a:lnTo>
                    <a:pt x="39" y="0"/>
                  </a:lnTo>
                  <a:lnTo>
                    <a:pt x="43" y="8"/>
                  </a:lnTo>
                  <a:lnTo>
                    <a:pt x="47" y="28"/>
                  </a:lnTo>
                  <a:lnTo>
                    <a:pt x="55" y="63"/>
                  </a:lnTo>
                  <a:lnTo>
                    <a:pt x="58" y="102"/>
                  </a:lnTo>
                  <a:lnTo>
                    <a:pt x="62" y="129"/>
                  </a:lnTo>
                  <a:lnTo>
                    <a:pt x="66" y="141"/>
                  </a:lnTo>
                  <a:lnTo>
                    <a:pt x="70" y="141"/>
                  </a:lnTo>
                  <a:lnTo>
                    <a:pt x="74" y="133"/>
                  </a:lnTo>
                  <a:lnTo>
                    <a:pt x="82" y="117"/>
                  </a:lnTo>
                  <a:lnTo>
                    <a:pt x="86" y="106"/>
                  </a:lnTo>
                  <a:lnTo>
                    <a:pt x="90" y="102"/>
                  </a:lnTo>
                  <a:lnTo>
                    <a:pt x="94" y="98"/>
                  </a:lnTo>
                  <a:lnTo>
                    <a:pt x="97" y="98"/>
                  </a:lnTo>
                  <a:lnTo>
                    <a:pt x="101" y="102"/>
                  </a:lnTo>
                  <a:lnTo>
                    <a:pt x="109" y="106"/>
                  </a:lnTo>
                  <a:lnTo>
                    <a:pt x="113" y="114"/>
                  </a:lnTo>
                  <a:lnTo>
                    <a:pt x="117" y="121"/>
                  </a:lnTo>
                  <a:lnTo>
                    <a:pt x="121" y="129"/>
                  </a:lnTo>
                  <a:lnTo>
                    <a:pt x="125" y="141"/>
                  </a:lnTo>
                  <a:lnTo>
                    <a:pt x="129" y="149"/>
                  </a:lnTo>
                  <a:lnTo>
                    <a:pt x="133" y="153"/>
                  </a:lnTo>
                  <a:lnTo>
                    <a:pt x="140" y="145"/>
                  </a:lnTo>
                  <a:lnTo>
                    <a:pt x="144" y="133"/>
                  </a:lnTo>
                  <a:lnTo>
                    <a:pt x="148" y="117"/>
                  </a:lnTo>
                  <a:lnTo>
                    <a:pt x="152" y="102"/>
                  </a:lnTo>
                  <a:lnTo>
                    <a:pt x="156" y="90"/>
                  </a:lnTo>
                  <a:lnTo>
                    <a:pt x="160" y="86"/>
                  </a:lnTo>
                  <a:lnTo>
                    <a:pt x="168" y="86"/>
                  </a:lnTo>
                  <a:lnTo>
                    <a:pt x="172" y="82"/>
                  </a:lnTo>
                  <a:lnTo>
                    <a:pt x="176" y="82"/>
                  </a:lnTo>
                  <a:lnTo>
                    <a:pt x="180" y="82"/>
                  </a:lnTo>
                  <a:lnTo>
                    <a:pt x="183" y="82"/>
                  </a:lnTo>
                  <a:lnTo>
                    <a:pt x="187" y="78"/>
                  </a:lnTo>
                  <a:lnTo>
                    <a:pt x="195" y="78"/>
                  </a:lnTo>
                  <a:lnTo>
                    <a:pt x="199" y="74"/>
                  </a:lnTo>
                  <a:lnTo>
                    <a:pt x="203" y="71"/>
                  </a:lnTo>
                  <a:lnTo>
                    <a:pt x="207" y="67"/>
                  </a:lnTo>
                  <a:lnTo>
                    <a:pt x="211" y="59"/>
                  </a:lnTo>
                  <a:lnTo>
                    <a:pt x="215" y="51"/>
                  </a:lnTo>
                  <a:lnTo>
                    <a:pt x="223" y="43"/>
                  </a:lnTo>
                  <a:lnTo>
                    <a:pt x="226" y="35"/>
                  </a:lnTo>
                  <a:lnTo>
                    <a:pt x="230" y="31"/>
                  </a:lnTo>
                  <a:lnTo>
                    <a:pt x="234" y="31"/>
                  </a:lnTo>
                  <a:lnTo>
                    <a:pt x="238" y="39"/>
                  </a:lnTo>
                  <a:lnTo>
                    <a:pt x="242" y="55"/>
                  </a:lnTo>
                  <a:lnTo>
                    <a:pt x="246" y="67"/>
                  </a:lnTo>
                  <a:lnTo>
                    <a:pt x="254" y="74"/>
                  </a:lnTo>
                  <a:lnTo>
                    <a:pt x="258" y="82"/>
                  </a:lnTo>
                  <a:lnTo>
                    <a:pt x="262" y="82"/>
                  </a:lnTo>
                  <a:lnTo>
                    <a:pt x="266" y="82"/>
                  </a:lnTo>
                  <a:lnTo>
                    <a:pt x="269" y="82"/>
                  </a:lnTo>
                  <a:lnTo>
                    <a:pt x="273" y="82"/>
                  </a:lnTo>
                  <a:lnTo>
                    <a:pt x="281" y="82"/>
                  </a:lnTo>
                  <a:lnTo>
                    <a:pt x="285" y="78"/>
                  </a:lnTo>
                  <a:lnTo>
                    <a:pt x="289" y="78"/>
                  </a:lnTo>
                  <a:lnTo>
                    <a:pt x="293" y="71"/>
                  </a:lnTo>
                  <a:lnTo>
                    <a:pt x="297" y="67"/>
                  </a:lnTo>
                  <a:lnTo>
                    <a:pt x="301" y="55"/>
                  </a:lnTo>
                  <a:lnTo>
                    <a:pt x="309" y="39"/>
                  </a:lnTo>
                  <a:lnTo>
                    <a:pt x="312" y="20"/>
                  </a:lnTo>
                  <a:lnTo>
                    <a:pt x="316" y="4"/>
                  </a:lnTo>
                  <a:lnTo>
                    <a:pt x="320" y="4"/>
                  </a:lnTo>
                  <a:lnTo>
                    <a:pt x="324" y="16"/>
                  </a:lnTo>
                  <a:lnTo>
                    <a:pt x="328" y="43"/>
                  </a:lnTo>
                  <a:lnTo>
                    <a:pt x="336" y="74"/>
                  </a:lnTo>
                  <a:lnTo>
                    <a:pt x="340" y="86"/>
                  </a:lnTo>
                  <a:lnTo>
                    <a:pt x="344" y="94"/>
                  </a:lnTo>
                  <a:lnTo>
                    <a:pt x="348" y="98"/>
                  </a:lnTo>
                  <a:lnTo>
                    <a:pt x="352" y="106"/>
                  </a:lnTo>
                  <a:lnTo>
                    <a:pt x="355" y="117"/>
                  </a:lnTo>
                  <a:lnTo>
                    <a:pt x="359" y="137"/>
                  </a:lnTo>
                  <a:lnTo>
                    <a:pt x="367" y="168"/>
                  </a:lnTo>
                  <a:lnTo>
                    <a:pt x="371" y="184"/>
                  </a:lnTo>
                  <a:lnTo>
                    <a:pt x="375" y="184"/>
                  </a:lnTo>
                  <a:lnTo>
                    <a:pt x="379" y="180"/>
                  </a:lnTo>
                  <a:lnTo>
                    <a:pt x="383" y="172"/>
                  </a:lnTo>
                  <a:lnTo>
                    <a:pt x="387" y="153"/>
                  </a:lnTo>
                  <a:lnTo>
                    <a:pt x="395" y="102"/>
                  </a:lnTo>
                  <a:lnTo>
                    <a:pt x="398" y="67"/>
                  </a:lnTo>
                  <a:lnTo>
                    <a:pt x="402" y="39"/>
                  </a:lnTo>
                  <a:lnTo>
                    <a:pt x="406" y="20"/>
                  </a:lnTo>
                  <a:lnTo>
                    <a:pt x="410" y="8"/>
                  </a:lnTo>
                  <a:lnTo>
                    <a:pt x="414" y="8"/>
                  </a:lnTo>
                  <a:lnTo>
                    <a:pt x="422" y="12"/>
                  </a:lnTo>
                  <a:lnTo>
                    <a:pt x="426" y="24"/>
                  </a:lnTo>
                  <a:lnTo>
                    <a:pt x="430" y="47"/>
                  </a:lnTo>
                  <a:lnTo>
                    <a:pt x="434" y="67"/>
                  </a:lnTo>
                  <a:lnTo>
                    <a:pt x="438" y="74"/>
                  </a:lnTo>
                  <a:lnTo>
                    <a:pt x="441" y="74"/>
                  </a:lnTo>
                  <a:lnTo>
                    <a:pt x="449" y="71"/>
                  </a:lnTo>
                  <a:lnTo>
                    <a:pt x="453" y="67"/>
                  </a:lnTo>
                  <a:lnTo>
                    <a:pt x="457" y="55"/>
                  </a:lnTo>
                  <a:lnTo>
                    <a:pt x="461" y="39"/>
                  </a:lnTo>
                  <a:lnTo>
                    <a:pt x="465" y="16"/>
                  </a:lnTo>
                  <a:lnTo>
                    <a:pt x="469" y="0"/>
                  </a:lnTo>
                  <a:lnTo>
                    <a:pt x="473" y="0"/>
                  </a:lnTo>
                  <a:lnTo>
                    <a:pt x="481" y="4"/>
                  </a:lnTo>
                  <a:lnTo>
                    <a:pt x="484" y="16"/>
                  </a:lnTo>
                  <a:lnTo>
                    <a:pt x="488" y="47"/>
                  </a:lnTo>
                  <a:lnTo>
                    <a:pt x="492" y="82"/>
                  </a:lnTo>
                  <a:lnTo>
                    <a:pt x="496" y="106"/>
                  </a:lnTo>
                  <a:lnTo>
                    <a:pt x="500" y="121"/>
                  </a:lnTo>
                  <a:lnTo>
                    <a:pt x="508" y="129"/>
                  </a:lnTo>
                  <a:lnTo>
                    <a:pt x="512" y="137"/>
                  </a:lnTo>
                  <a:lnTo>
                    <a:pt x="516" y="141"/>
                  </a:lnTo>
                  <a:lnTo>
                    <a:pt x="520" y="145"/>
                  </a:lnTo>
                  <a:lnTo>
                    <a:pt x="524" y="149"/>
                  </a:lnTo>
                  <a:lnTo>
                    <a:pt x="527" y="145"/>
                  </a:lnTo>
                  <a:lnTo>
                    <a:pt x="535" y="137"/>
                  </a:lnTo>
                  <a:lnTo>
                    <a:pt x="539" y="125"/>
                  </a:lnTo>
                  <a:lnTo>
                    <a:pt x="543" y="117"/>
                  </a:lnTo>
                  <a:lnTo>
                    <a:pt x="547" y="114"/>
                  </a:lnTo>
                  <a:lnTo>
                    <a:pt x="551" y="114"/>
                  </a:lnTo>
                  <a:lnTo>
                    <a:pt x="555" y="114"/>
                  </a:lnTo>
                  <a:lnTo>
                    <a:pt x="563" y="117"/>
                  </a:lnTo>
                  <a:lnTo>
                    <a:pt x="567" y="125"/>
                  </a:lnTo>
                  <a:lnTo>
                    <a:pt x="570" y="133"/>
                  </a:lnTo>
                  <a:lnTo>
                    <a:pt x="574" y="145"/>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5" name="Freeform 127"/>
            <p:cNvSpPr>
              <a:spLocks/>
            </p:cNvSpPr>
            <p:nvPr/>
          </p:nvSpPr>
          <p:spPr bwMode="auto">
            <a:xfrm>
              <a:off x="4111626" y="3413126"/>
              <a:ext cx="912813" cy="298450"/>
            </a:xfrm>
            <a:custGeom>
              <a:avLst/>
              <a:gdLst>
                <a:gd name="T0" fmla="*/ 8 w 575"/>
                <a:gd name="T1" fmla="*/ 141 h 188"/>
                <a:gd name="T2" fmla="*/ 24 w 575"/>
                <a:gd name="T3" fmla="*/ 137 h 188"/>
                <a:gd name="T4" fmla="*/ 36 w 575"/>
                <a:gd name="T5" fmla="*/ 129 h 188"/>
                <a:gd name="T6" fmla="*/ 51 w 575"/>
                <a:gd name="T7" fmla="*/ 82 h 188"/>
                <a:gd name="T8" fmla="*/ 63 w 575"/>
                <a:gd name="T9" fmla="*/ 39 h 188"/>
                <a:gd name="T10" fmla="*/ 79 w 575"/>
                <a:gd name="T11" fmla="*/ 8 h 188"/>
                <a:gd name="T12" fmla="*/ 90 w 575"/>
                <a:gd name="T13" fmla="*/ 47 h 188"/>
                <a:gd name="T14" fmla="*/ 106 w 575"/>
                <a:gd name="T15" fmla="*/ 106 h 188"/>
                <a:gd name="T16" fmla="*/ 118 w 575"/>
                <a:gd name="T17" fmla="*/ 114 h 188"/>
                <a:gd name="T18" fmla="*/ 133 w 575"/>
                <a:gd name="T19" fmla="*/ 121 h 188"/>
                <a:gd name="T20" fmla="*/ 145 w 575"/>
                <a:gd name="T21" fmla="*/ 137 h 188"/>
                <a:gd name="T22" fmla="*/ 161 w 575"/>
                <a:gd name="T23" fmla="*/ 145 h 188"/>
                <a:gd name="T24" fmla="*/ 172 w 575"/>
                <a:gd name="T25" fmla="*/ 121 h 188"/>
                <a:gd name="T26" fmla="*/ 188 w 575"/>
                <a:gd name="T27" fmla="*/ 125 h 188"/>
                <a:gd name="T28" fmla="*/ 200 w 575"/>
                <a:gd name="T29" fmla="*/ 160 h 188"/>
                <a:gd name="T30" fmla="*/ 215 w 575"/>
                <a:gd name="T31" fmla="*/ 164 h 188"/>
                <a:gd name="T32" fmla="*/ 227 w 575"/>
                <a:gd name="T33" fmla="*/ 106 h 188"/>
                <a:gd name="T34" fmla="*/ 239 w 575"/>
                <a:gd name="T35" fmla="*/ 114 h 188"/>
                <a:gd name="T36" fmla="*/ 254 w 575"/>
                <a:gd name="T37" fmla="*/ 172 h 188"/>
                <a:gd name="T38" fmla="*/ 266 w 575"/>
                <a:gd name="T39" fmla="*/ 180 h 188"/>
                <a:gd name="T40" fmla="*/ 282 w 575"/>
                <a:gd name="T41" fmla="*/ 90 h 188"/>
                <a:gd name="T42" fmla="*/ 294 w 575"/>
                <a:gd name="T43" fmla="*/ 28 h 188"/>
                <a:gd name="T44" fmla="*/ 309 w 575"/>
                <a:gd name="T45" fmla="*/ 12 h 188"/>
                <a:gd name="T46" fmla="*/ 321 w 575"/>
                <a:gd name="T47" fmla="*/ 51 h 188"/>
                <a:gd name="T48" fmla="*/ 337 w 575"/>
                <a:gd name="T49" fmla="*/ 74 h 188"/>
                <a:gd name="T50" fmla="*/ 348 w 575"/>
                <a:gd name="T51" fmla="*/ 55 h 188"/>
                <a:gd name="T52" fmla="*/ 364 w 575"/>
                <a:gd name="T53" fmla="*/ 4 h 188"/>
                <a:gd name="T54" fmla="*/ 376 w 575"/>
                <a:gd name="T55" fmla="*/ 20 h 188"/>
                <a:gd name="T56" fmla="*/ 391 w 575"/>
                <a:gd name="T57" fmla="*/ 102 h 188"/>
                <a:gd name="T58" fmla="*/ 403 w 575"/>
                <a:gd name="T59" fmla="*/ 125 h 188"/>
                <a:gd name="T60" fmla="*/ 419 w 575"/>
                <a:gd name="T61" fmla="*/ 145 h 188"/>
                <a:gd name="T62" fmla="*/ 430 w 575"/>
                <a:gd name="T63" fmla="*/ 137 h 188"/>
                <a:gd name="T64" fmla="*/ 446 w 575"/>
                <a:gd name="T65" fmla="*/ 110 h 188"/>
                <a:gd name="T66" fmla="*/ 458 w 575"/>
                <a:gd name="T67" fmla="*/ 106 h 188"/>
                <a:gd name="T68" fmla="*/ 473 w 575"/>
                <a:gd name="T69" fmla="*/ 121 h 188"/>
                <a:gd name="T70" fmla="*/ 485 w 575"/>
                <a:gd name="T71" fmla="*/ 141 h 188"/>
                <a:gd name="T72" fmla="*/ 501 w 575"/>
                <a:gd name="T73" fmla="*/ 133 h 188"/>
                <a:gd name="T74" fmla="*/ 512 w 575"/>
                <a:gd name="T75" fmla="*/ 98 h 188"/>
                <a:gd name="T76" fmla="*/ 528 w 575"/>
                <a:gd name="T77" fmla="*/ 94 h 188"/>
                <a:gd name="T78" fmla="*/ 540 w 575"/>
                <a:gd name="T79" fmla="*/ 94 h 188"/>
                <a:gd name="T80" fmla="*/ 555 w 575"/>
                <a:gd name="T81" fmla="*/ 106 h 188"/>
                <a:gd name="T82" fmla="*/ 567 w 575"/>
                <a:gd name="T83"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88">
                  <a:moveTo>
                    <a:pt x="0" y="145"/>
                  </a:moveTo>
                  <a:lnTo>
                    <a:pt x="4" y="145"/>
                  </a:lnTo>
                  <a:lnTo>
                    <a:pt x="8" y="141"/>
                  </a:lnTo>
                  <a:lnTo>
                    <a:pt x="12" y="141"/>
                  </a:lnTo>
                  <a:lnTo>
                    <a:pt x="20" y="141"/>
                  </a:lnTo>
                  <a:lnTo>
                    <a:pt x="24" y="137"/>
                  </a:lnTo>
                  <a:lnTo>
                    <a:pt x="28" y="137"/>
                  </a:lnTo>
                  <a:lnTo>
                    <a:pt x="32" y="133"/>
                  </a:lnTo>
                  <a:lnTo>
                    <a:pt x="36" y="129"/>
                  </a:lnTo>
                  <a:lnTo>
                    <a:pt x="39" y="129"/>
                  </a:lnTo>
                  <a:lnTo>
                    <a:pt x="47" y="102"/>
                  </a:lnTo>
                  <a:lnTo>
                    <a:pt x="51" y="82"/>
                  </a:lnTo>
                  <a:lnTo>
                    <a:pt x="55" y="71"/>
                  </a:lnTo>
                  <a:lnTo>
                    <a:pt x="59" y="55"/>
                  </a:lnTo>
                  <a:lnTo>
                    <a:pt x="63" y="39"/>
                  </a:lnTo>
                  <a:lnTo>
                    <a:pt x="67" y="20"/>
                  </a:lnTo>
                  <a:lnTo>
                    <a:pt x="75" y="8"/>
                  </a:lnTo>
                  <a:lnTo>
                    <a:pt x="79" y="8"/>
                  </a:lnTo>
                  <a:lnTo>
                    <a:pt x="82" y="16"/>
                  </a:lnTo>
                  <a:lnTo>
                    <a:pt x="86" y="39"/>
                  </a:lnTo>
                  <a:lnTo>
                    <a:pt x="90" y="47"/>
                  </a:lnTo>
                  <a:lnTo>
                    <a:pt x="94" y="71"/>
                  </a:lnTo>
                  <a:lnTo>
                    <a:pt x="102" y="94"/>
                  </a:lnTo>
                  <a:lnTo>
                    <a:pt x="106" y="106"/>
                  </a:lnTo>
                  <a:lnTo>
                    <a:pt x="110" y="110"/>
                  </a:lnTo>
                  <a:lnTo>
                    <a:pt x="114" y="110"/>
                  </a:lnTo>
                  <a:lnTo>
                    <a:pt x="118" y="114"/>
                  </a:lnTo>
                  <a:lnTo>
                    <a:pt x="122" y="114"/>
                  </a:lnTo>
                  <a:lnTo>
                    <a:pt x="125" y="117"/>
                  </a:lnTo>
                  <a:lnTo>
                    <a:pt x="133" y="121"/>
                  </a:lnTo>
                  <a:lnTo>
                    <a:pt x="137" y="125"/>
                  </a:lnTo>
                  <a:lnTo>
                    <a:pt x="141" y="133"/>
                  </a:lnTo>
                  <a:lnTo>
                    <a:pt x="145" y="137"/>
                  </a:lnTo>
                  <a:lnTo>
                    <a:pt x="149" y="145"/>
                  </a:lnTo>
                  <a:lnTo>
                    <a:pt x="153" y="145"/>
                  </a:lnTo>
                  <a:lnTo>
                    <a:pt x="161" y="145"/>
                  </a:lnTo>
                  <a:lnTo>
                    <a:pt x="165" y="137"/>
                  </a:lnTo>
                  <a:lnTo>
                    <a:pt x="168" y="129"/>
                  </a:lnTo>
                  <a:lnTo>
                    <a:pt x="172" y="121"/>
                  </a:lnTo>
                  <a:lnTo>
                    <a:pt x="176" y="121"/>
                  </a:lnTo>
                  <a:lnTo>
                    <a:pt x="180" y="121"/>
                  </a:lnTo>
                  <a:lnTo>
                    <a:pt x="188" y="125"/>
                  </a:lnTo>
                  <a:lnTo>
                    <a:pt x="192" y="137"/>
                  </a:lnTo>
                  <a:lnTo>
                    <a:pt x="196" y="149"/>
                  </a:lnTo>
                  <a:lnTo>
                    <a:pt x="200" y="160"/>
                  </a:lnTo>
                  <a:lnTo>
                    <a:pt x="204" y="168"/>
                  </a:lnTo>
                  <a:lnTo>
                    <a:pt x="208" y="168"/>
                  </a:lnTo>
                  <a:lnTo>
                    <a:pt x="215" y="164"/>
                  </a:lnTo>
                  <a:lnTo>
                    <a:pt x="219" y="149"/>
                  </a:lnTo>
                  <a:lnTo>
                    <a:pt x="223" y="125"/>
                  </a:lnTo>
                  <a:lnTo>
                    <a:pt x="227" y="106"/>
                  </a:lnTo>
                  <a:lnTo>
                    <a:pt x="231" y="102"/>
                  </a:lnTo>
                  <a:lnTo>
                    <a:pt x="235" y="106"/>
                  </a:lnTo>
                  <a:lnTo>
                    <a:pt x="239" y="114"/>
                  </a:lnTo>
                  <a:lnTo>
                    <a:pt x="247" y="125"/>
                  </a:lnTo>
                  <a:lnTo>
                    <a:pt x="251" y="145"/>
                  </a:lnTo>
                  <a:lnTo>
                    <a:pt x="254" y="172"/>
                  </a:lnTo>
                  <a:lnTo>
                    <a:pt x="258" y="184"/>
                  </a:lnTo>
                  <a:lnTo>
                    <a:pt x="262" y="188"/>
                  </a:lnTo>
                  <a:lnTo>
                    <a:pt x="266" y="180"/>
                  </a:lnTo>
                  <a:lnTo>
                    <a:pt x="274" y="160"/>
                  </a:lnTo>
                  <a:lnTo>
                    <a:pt x="278" y="129"/>
                  </a:lnTo>
                  <a:lnTo>
                    <a:pt x="282" y="90"/>
                  </a:lnTo>
                  <a:lnTo>
                    <a:pt x="286" y="59"/>
                  </a:lnTo>
                  <a:lnTo>
                    <a:pt x="290" y="43"/>
                  </a:lnTo>
                  <a:lnTo>
                    <a:pt x="294" y="28"/>
                  </a:lnTo>
                  <a:lnTo>
                    <a:pt x="301" y="16"/>
                  </a:lnTo>
                  <a:lnTo>
                    <a:pt x="305" y="12"/>
                  </a:lnTo>
                  <a:lnTo>
                    <a:pt x="309" y="12"/>
                  </a:lnTo>
                  <a:lnTo>
                    <a:pt x="313" y="16"/>
                  </a:lnTo>
                  <a:lnTo>
                    <a:pt x="317" y="31"/>
                  </a:lnTo>
                  <a:lnTo>
                    <a:pt x="321" y="51"/>
                  </a:lnTo>
                  <a:lnTo>
                    <a:pt x="329" y="71"/>
                  </a:lnTo>
                  <a:lnTo>
                    <a:pt x="333" y="74"/>
                  </a:lnTo>
                  <a:lnTo>
                    <a:pt x="337" y="74"/>
                  </a:lnTo>
                  <a:lnTo>
                    <a:pt x="340" y="71"/>
                  </a:lnTo>
                  <a:lnTo>
                    <a:pt x="344" y="63"/>
                  </a:lnTo>
                  <a:lnTo>
                    <a:pt x="348" y="55"/>
                  </a:lnTo>
                  <a:lnTo>
                    <a:pt x="352" y="39"/>
                  </a:lnTo>
                  <a:lnTo>
                    <a:pt x="360" y="20"/>
                  </a:lnTo>
                  <a:lnTo>
                    <a:pt x="364" y="4"/>
                  </a:lnTo>
                  <a:lnTo>
                    <a:pt x="368" y="0"/>
                  </a:lnTo>
                  <a:lnTo>
                    <a:pt x="372" y="4"/>
                  </a:lnTo>
                  <a:lnTo>
                    <a:pt x="376" y="20"/>
                  </a:lnTo>
                  <a:lnTo>
                    <a:pt x="380" y="47"/>
                  </a:lnTo>
                  <a:lnTo>
                    <a:pt x="387" y="78"/>
                  </a:lnTo>
                  <a:lnTo>
                    <a:pt x="391" y="102"/>
                  </a:lnTo>
                  <a:lnTo>
                    <a:pt x="395" y="114"/>
                  </a:lnTo>
                  <a:lnTo>
                    <a:pt x="399" y="117"/>
                  </a:lnTo>
                  <a:lnTo>
                    <a:pt x="403" y="125"/>
                  </a:lnTo>
                  <a:lnTo>
                    <a:pt x="407" y="129"/>
                  </a:lnTo>
                  <a:lnTo>
                    <a:pt x="415" y="137"/>
                  </a:lnTo>
                  <a:lnTo>
                    <a:pt x="419" y="145"/>
                  </a:lnTo>
                  <a:lnTo>
                    <a:pt x="422" y="145"/>
                  </a:lnTo>
                  <a:lnTo>
                    <a:pt x="426" y="145"/>
                  </a:lnTo>
                  <a:lnTo>
                    <a:pt x="430" y="137"/>
                  </a:lnTo>
                  <a:lnTo>
                    <a:pt x="434" y="129"/>
                  </a:lnTo>
                  <a:lnTo>
                    <a:pt x="442" y="117"/>
                  </a:lnTo>
                  <a:lnTo>
                    <a:pt x="446" y="110"/>
                  </a:lnTo>
                  <a:lnTo>
                    <a:pt x="450" y="106"/>
                  </a:lnTo>
                  <a:lnTo>
                    <a:pt x="454" y="102"/>
                  </a:lnTo>
                  <a:lnTo>
                    <a:pt x="458" y="106"/>
                  </a:lnTo>
                  <a:lnTo>
                    <a:pt x="462" y="110"/>
                  </a:lnTo>
                  <a:lnTo>
                    <a:pt x="465" y="114"/>
                  </a:lnTo>
                  <a:lnTo>
                    <a:pt x="473" y="121"/>
                  </a:lnTo>
                  <a:lnTo>
                    <a:pt x="477" y="129"/>
                  </a:lnTo>
                  <a:lnTo>
                    <a:pt x="481" y="137"/>
                  </a:lnTo>
                  <a:lnTo>
                    <a:pt x="485" y="141"/>
                  </a:lnTo>
                  <a:lnTo>
                    <a:pt x="489" y="145"/>
                  </a:lnTo>
                  <a:lnTo>
                    <a:pt x="493" y="141"/>
                  </a:lnTo>
                  <a:lnTo>
                    <a:pt x="501" y="133"/>
                  </a:lnTo>
                  <a:lnTo>
                    <a:pt x="505" y="121"/>
                  </a:lnTo>
                  <a:lnTo>
                    <a:pt x="508" y="110"/>
                  </a:lnTo>
                  <a:lnTo>
                    <a:pt x="512" y="98"/>
                  </a:lnTo>
                  <a:lnTo>
                    <a:pt x="516" y="94"/>
                  </a:lnTo>
                  <a:lnTo>
                    <a:pt x="520" y="94"/>
                  </a:lnTo>
                  <a:lnTo>
                    <a:pt x="528" y="94"/>
                  </a:lnTo>
                  <a:lnTo>
                    <a:pt x="532" y="94"/>
                  </a:lnTo>
                  <a:lnTo>
                    <a:pt x="536" y="94"/>
                  </a:lnTo>
                  <a:lnTo>
                    <a:pt x="540" y="94"/>
                  </a:lnTo>
                  <a:lnTo>
                    <a:pt x="544" y="98"/>
                  </a:lnTo>
                  <a:lnTo>
                    <a:pt x="548" y="102"/>
                  </a:lnTo>
                  <a:lnTo>
                    <a:pt x="555" y="106"/>
                  </a:lnTo>
                  <a:lnTo>
                    <a:pt x="559" y="110"/>
                  </a:lnTo>
                  <a:lnTo>
                    <a:pt x="563" y="114"/>
                  </a:lnTo>
                  <a:lnTo>
                    <a:pt x="567" y="121"/>
                  </a:lnTo>
                  <a:lnTo>
                    <a:pt x="571" y="125"/>
                  </a:lnTo>
                  <a:lnTo>
                    <a:pt x="575" y="133"/>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6" name="Freeform 128"/>
            <p:cNvSpPr>
              <a:spLocks/>
            </p:cNvSpPr>
            <p:nvPr/>
          </p:nvSpPr>
          <p:spPr bwMode="auto">
            <a:xfrm>
              <a:off x="5024438" y="3394076"/>
              <a:ext cx="917575" cy="285750"/>
            </a:xfrm>
            <a:custGeom>
              <a:avLst/>
              <a:gdLst>
                <a:gd name="T0" fmla="*/ 12 w 578"/>
                <a:gd name="T1" fmla="*/ 145 h 180"/>
                <a:gd name="T2" fmla="*/ 23 w 578"/>
                <a:gd name="T3" fmla="*/ 137 h 180"/>
                <a:gd name="T4" fmla="*/ 39 w 578"/>
                <a:gd name="T5" fmla="*/ 98 h 180"/>
                <a:gd name="T6" fmla="*/ 51 w 578"/>
                <a:gd name="T7" fmla="*/ 79 h 180"/>
                <a:gd name="T8" fmla="*/ 66 w 578"/>
                <a:gd name="T9" fmla="*/ 40 h 180"/>
                <a:gd name="T10" fmla="*/ 78 w 578"/>
                <a:gd name="T11" fmla="*/ 36 h 180"/>
                <a:gd name="T12" fmla="*/ 94 w 578"/>
                <a:gd name="T13" fmla="*/ 67 h 180"/>
                <a:gd name="T14" fmla="*/ 105 w 578"/>
                <a:gd name="T15" fmla="*/ 79 h 180"/>
                <a:gd name="T16" fmla="*/ 121 w 578"/>
                <a:gd name="T17" fmla="*/ 47 h 180"/>
                <a:gd name="T18" fmla="*/ 133 w 578"/>
                <a:gd name="T19" fmla="*/ 12 h 180"/>
                <a:gd name="T20" fmla="*/ 145 w 578"/>
                <a:gd name="T21" fmla="*/ 28 h 180"/>
                <a:gd name="T22" fmla="*/ 160 w 578"/>
                <a:gd name="T23" fmla="*/ 90 h 180"/>
                <a:gd name="T24" fmla="*/ 172 w 578"/>
                <a:gd name="T25" fmla="*/ 102 h 180"/>
                <a:gd name="T26" fmla="*/ 188 w 578"/>
                <a:gd name="T27" fmla="*/ 94 h 180"/>
                <a:gd name="T28" fmla="*/ 199 w 578"/>
                <a:gd name="T29" fmla="*/ 63 h 180"/>
                <a:gd name="T30" fmla="*/ 215 w 578"/>
                <a:gd name="T31" fmla="*/ 0 h 180"/>
                <a:gd name="T32" fmla="*/ 227 w 578"/>
                <a:gd name="T33" fmla="*/ 16 h 180"/>
                <a:gd name="T34" fmla="*/ 242 w 578"/>
                <a:gd name="T35" fmla="*/ 137 h 180"/>
                <a:gd name="T36" fmla="*/ 254 w 578"/>
                <a:gd name="T37" fmla="*/ 180 h 180"/>
                <a:gd name="T38" fmla="*/ 270 w 578"/>
                <a:gd name="T39" fmla="*/ 114 h 180"/>
                <a:gd name="T40" fmla="*/ 281 w 578"/>
                <a:gd name="T41" fmla="*/ 94 h 180"/>
                <a:gd name="T42" fmla="*/ 297 w 578"/>
                <a:gd name="T43" fmla="*/ 83 h 180"/>
                <a:gd name="T44" fmla="*/ 309 w 578"/>
                <a:gd name="T45" fmla="*/ 32 h 180"/>
                <a:gd name="T46" fmla="*/ 324 w 578"/>
                <a:gd name="T47" fmla="*/ 8 h 180"/>
                <a:gd name="T48" fmla="*/ 336 w 578"/>
                <a:gd name="T49" fmla="*/ 83 h 180"/>
                <a:gd name="T50" fmla="*/ 352 w 578"/>
                <a:gd name="T51" fmla="*/ 157 h 180"/>
                <a:gd name="T52" fmla="*/ 363 w 578"/>
                <a:gd name="T53" fmla="*/ 153 h 180"/>
                <a:gd name="T54" fmla="*/ 379 w 578"/>
                <a:gd name="T55" fmla="*/ 126 h 180"/>
                <a:gd name="T56" fmla="*/ 391 w 578"/>
                <a:gd name="T57" fmla="*/ 137 h 180"/>
                <a:gd name="T58" fmla="*/ 406 w 578"/>
                <a:gd name="T59" fmla="*/ 165 h 180"/>
                <a:gd name="T60" fmla="*/ 418 w 578"/>
                <a:gd name="T61" fmla="*/ 153 h 180"/>
                <a:gd name="T62" fmla="*/ 434 w 578"/>
                <a:gd name="T63" fmla="*/ 110 h 180"/>
                <a:gd name="T64" fmla="*/ 446 w 578"/>
                <a:gd name="T65" fmla="*/ 106 h 180"/>
                <a:gd name="T66" fmla="*/ 461 w 578"/>
                <a:gd name="T67" fmla="*/ 114 h 180"/>
                <a:gd name="T68" fmla="*/ 473 w 578"/>
                <a:gd name="T69" fmla="*/ 141 h 180"/>
                <a:gd name="T70" fmla="*/ 485 w 578"/>
                <a:gd name="T71" fmla="*/ 172 h 180"/>
                <a:gd name="T72" fmla="*/ 500 w 578"/>
                <a:gd name="T73" fmla="*/ 133 h 180"/>
                <a:gd name="T74" fmla="*/ 512 w 578"/>
                <a:gd name="T75" fmla="*/ 90 h 180"/>
                <a:gd name="T76" fmla="*/ 528 w 578"/>
                <a:gd name="T77" fmla="*/ 83 h 180"/>
                <a:gd name="T78" fmla="*/ 539 w 578"/>
                <a:gd name="T79" fmla="*/ 63 h 180"/>
                <a:gd name="T80" fmla="*/ 555 w 578"/>
                <a:gd name="T81" fmla="*/ 40 h 180"/>
                <a:gd name="T82" fmla="*/ 567 w 578"/>
                <a:gd name="T83" fmla="*/ 5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80">
                  <a:moveTo>
                    <a:pt x="0" y="145"/>
                  </a:moveTo>
                  <a:lnTo>
                    <a:pt x="8" y="145"/>
                  </a:lnTo>
                  <a:lnTo>
                    <a:pt x="12" y="145"/>
                  </a:lnTo>
                  <a:lnTo>
                    <a:pt x="16" y="137"/>
                  </a:lnTo>
                  <a:lnTo>
                    <a:pt x="19" y="141"/>
                  </a:lnTo>
                  <a:lnTo>
                    <a:pt x="23" y="137"/>
                  </a:lnTo>
                  <a:lnTo>
                    <a:pt x="27" y="133"/>
                  </a:lnTo>
                  <a:lnTo>
                    <a:pt x="31" y="129"/>
                  </a:lnTo>
                  <a:lnTo>
                    <a:pt x="39" y="98"/>
                  </a:lnTo>
                  <a:lnTo>
                    <a:pt x="43" y="98"/>
                  </a:lnTo>
                  <a:lnTo>
                    <a:pt x="47" y="83"/>
                  </a:lnTo>
                  <a:lnTo>
                    <a:pt x="51" y="79"/>
                  </a:lnTo>
                  <a:lnTo>
                    <a:pt x="55" y="63"/>
                  </a:lnTo>
                  <a:lnTo>
                    <a:pt x="59" y="55"/>
                  </a:lnTo>
                  <a:lnTo>
                    <a:pt x="66" y="40"/>
                  </a:lnTo>
                  <a:lnTo>
                    <a:pt x="70" y="32"/>
                  </a:lnTo>
                  <a:lnTo>
                    <a:pt x="74" y="32"/>
                  </a:lnTo>
                  <a:lnTo>
                    <a:pt x="78" y="36"/>
                  </a:lnTo>
                  <a:lnTo>
                    <a:pt x="82" y="47"/>
                  </a:lnTo>
                  <a:lnTo>
                    <a:pt x="86" y="67"/>
                  </a:lnTo>
                  <a:lnTo>
                    <a:pt x="94" y="67"/>
                  </a:lnTo>
                  <a:lnTo>
                    <a:pt x="98" y="94"/>
                  </a:lnTo>
                  <a:lnTo>
                    <a:pt x="102" y="83"/>
                  </a:lnTo>
                  <a:lnTo>
                    <a:pt x="105" y="79"/>
                  </a:lnTo>
                  <a:lnTo>
                    <a:pt x="109" y="75"/>
                  </a:lnTo>
                  <a:lnTo>
                    <a:pt x="113" y="59"/>
                  </a:lnTo>
                  <a:lnTo>
                    <a:pt x="121" y="47"/>
                  </a:lnTo>
                  <a:lnTo>
                    <a:pt x="125" y="32"/>
                  </a:lnTo>
                  <a:lnTo>
                    <a:pt x="129" y="20"/>
                  </a:lnTo>
                  <a:lnTo>
                    <a:pt x="133" y="12"/>
                  </a:lnTo>
                  <a:lnTo>
                    <a:pt x="137" y="12"/>
                  </a:lnTo>
                  <a:lnTo>
                    <a:pt x="141" y="16"/>
                  </a:lnTo>
                  <a:lnTo>
                    <a:pt x="145" y="28"/>
                  </a:lnTo>
                  <a:lnTo>
                    <a:pt x="152" y="55"/>
                  </a:lnTo>
                  <a:lnTo>
                    <a:pt x="156" y="86"/>
                  </a:lnTo>
                  <a:lnTo>
                    <a:pt x="160" y="90"/>
                  </a:lnTo>
                  <a:lnTo>
                    <a:pt x="164" y="98"/>
                  </a:lnTo>
                  <a:lnTo>
                    <a:pt x="168" y="98"/>
                  </a:lnTo>
                  <a:lnTo>
                    <a:pt x="172" y="102"/>
                  </a:lnTo>
                  <a:lnTo>
                    <a:pt x="180" y="98"/>
                  </a:lnTo>
                  <a:lnTo>
                    <a:pt x="184" y="94"/>
                  </a:lnTo>
                  <a:lnTo>
                    <a:pt x="188" y="94"/>
                  </a:lnTo>
                  <a:lnTo>
                    <a:pt x="191" y="86"/>
                  </a:lnTo>
                  <a:lnTo>
                    <a:pt x="195" y="79"/>
                  </a:lnTo>
                  <a:lnTo>
                    <a:pt x="199" y="63"/>
                  </a:lnTo>
                  <a:lnTo>
                    <a:pt x="207" y="36"/>
                  </a:lnTo>
                  <a:lnTo>
                    <a:pt x="211" y="4"/>
                  </a:lnTo>
                  <a:lnTo>
                    <a:pt x="215" y="0"/>
                  </a:lnTo>
                  <a:lnTo>
                    <a:pt x="219" y="0"/>
                  </a:lnTo>
                  <a:lnTo>
                    <a:pt x="223" y="8"/>
                  </a:lnTo>
                  <a:lnTo>
                    <a:pt x="227" y="16"/>
                  </a:lnTo>
                  <a:lnTo>
                    <a:pt x="234" y="51"/>
                  </a:lnTo>
                  <a:lnTo>
                    <a:pt x="238" y="94"/>
                  </a:lnTo>
                  <a:lnTo>
                    <a:pt x="242" y="137"/>
                  </a:lnTo>
                  <a:lnTo>
                    <a:pt x="246" y="169"/>
                  </a:lnTo>
                  <a:lnTo>
                    <a:pt x="250" y="180"/>
                  </a:lnTo>
                  <a:lnTo>
                    <a:pt x="254" y="180"/>
                  </a:lnTo>
                  <a:lnTo>
                    <a:pt x="258" y="169"/>
                  </a:lnTo>
                  <a:lnTo>
                    <a:pt x="266" y="141"/>
                  </a:lnTo>
                  <a:lnTo>
                    <a:pt x="270" y="114"/>
                  </a:lnTo>
                  <a:lnTo>
                    <a:pt x="274" y="102"/>
                  </a:lnTo>
                  <a:lnTo>
                    <a:pt x="277" y="98"/>
                  </a:lnTo>
                  <a:lnTo>
                    <a:pt x="281" y="94"/>
                  </a:lnTo>
                  <a:lnTo>
                    <a:pt x="285" y="94"/>
                  </a:lnTo>
                  <a:lnTo>
                    <a:pt x="293" y="90"/>
                  </a:lnTo>
                  <a:lnTo>
                    <a:pt x="297" y="83"/>
                  </a:lnTo>
                  <a:lnTo>
                    <a:pt x="301" y="75"/>
                  </a:lnTo>
                  <a:lnTo>
                    <a:pt x="305" y="59"/>
                  </a:lnTo>
                  <a:lnTo>
                    <a:pt x="309" y="32"/>
                  </a:lnTo>
                  <a:lnTo>
                    <a:pt x="313" y="8"/>
                  </a:lnTo>
                  <a:lnTo>
                    <a:pt x="320" y="8"/>
                  </a:lnTo>
                  <a:lnTo>
                    <a:pt x="324" y="8"/>
                  </a:lnTo>
                  <a:lnTo>
                    <a:pt x="328" y="20"/>
                  </a:lnTo>
                  <a:lnTo>
                    <a:pt x="332" y="40"/>
                  </a:lnTo>
                  <a:lnTo>
                    <a:pt x="336" y="83"/>
                  </a:lnTo>
                  <a:lnTo>
                    <a:pt x="340" y="118"/>
                  </a:lnTo>
                  <a:lnTo>
                    <a:pt x="348" y="141"/>
                  </a:lnTo>
                  <a:lnTo>
                    <a:pt x="352" y="157"/>
                  </a:lnTo>
                  <a:lnTo>
                    <a:pt x="356" y="161"/>
                  </a:lnTo>
                  <a:lnTo>
                    <a:pt x="360" y="161"/>
                  </a:lnTo>
                  <a:lnTo>
                    <a:pt x="363" y="153"/>
                  </a:lnTo>
                  <a:lnTo>
                    <a:pt x="367" y="141"/>
                  </a:lnTo>
                  <a:lnTo>
                    <a:pt x="371" y="133"/>
                  </a:lnTo>
                  <a:lnTo>
                    <a:pt x="379" y="126"/>
                  </a:lnTo>
                  <a:lnTo>
                    <a:pt x="383" y="126"/>
                  </a:lnTo>
                  <a:lnTo>
                    <a:pt x="387" y="129"/>
                  </a:lnTo>
                  <a:lnTo>
                    <a:pt x="391" y="137"/>
                  </a:lnTo>
                  <a:lnTo>
                    <a:pt x="395" y="145"/>
                  </a:lnTo>
                  <a:lnTo>
                    <a:pt x="399" y="157"/>
                  </a:lnTo>
                  <a:lnTo>
                    <a:pt x="406" y="165"/>
                  </a:lnTo>
                  <a:lnTo>
                    <a:pt x="410" y="165"/>
                  </a:lnTo>
                  <a:lnTo>
                    <a:pt x="414" y="165"/>
                  </a:lnTo>
                  <a:lnTo>
                    <a:pt x="418" y="153"/>
                  </a:lnTo>
                  <a:lnTo>
                    <a:pt x="422" y="133"/>
                  </a:lnTo>
                  <a:lnTo>
                    <a:pt x="426" y="118"/>
                  </a:lnTo>
                  <a:lnTo>
                    <a:pt x="434" y="110"/>
                  </a:lnTo>
                  <a:lnTo>
                    <a:pt x="438" y="106"/>
                  </a:lnTo>
                  <a:lnTo>
                    <a:pt x="442" y="106"/>
                  </a:lnTo>
                  <a:lnTo>
                    <a:pt x="446" y="106"/>
                  </a:lnTo>
                  <a:lnTo>
                    <a:pt x="449" y="106"/>
                  </a:lnTo>
                  <a:lnTo>
                    <a:pt x="453" y="110"/>
                  </a:lnTo>
                  <a:lnTo>
                    <a:pt x="461" y="114"/>
                  </a:lnTo>
                  <a:lnTo>
                    <a:pt x="465" y="122"/>
                  </a:lnTo>
                  <a:lnTo>
                    <a:pt x="469" y="129"/>
                  </a:lnTo>
                  <a:lnTo>
                    <a:pt x="473" y="141"/>
                  </a:lnTo>
                  <a:lnTo>
                    <a:pt x="477" y="157"/>
                  </a:lnTo>
                  <a:lnTo>
                    <a:pt x="481" y="169"/>
                  </a:lnTo>
                  <a:lnTo>
                    <a:pt x="485" y="172"/>
                  </a:lnTo>
                  <a:lnTo>
                    <a:pt x="492" y="165"/>
                  </a:lnTo>
                  <a:lnTo>
                    <a:pt x="496" y="157"/>
                  </a:lnTo>
                  <a:lnTo>
                    <a:pt x="500" y="133"/>
                  </a:lnTo>
                  <a:lnTo>
                    <a:pt x="504" y="110"/>
                  </a:lnTo>
                  <a:lnTo>
                    <a:pt x="508" y="94"/>
                  </a:lnTo>
                  <a:lnTo>
                    <a:pt x="512" y="90"/>
                  </a:lnTo>
                  <a:lnTo>
                    <a:pt x="520" y="86"/>
                  </a:lnTo>
                  <a:lnTo>
                    <a:pt x="524" y="83"/>
                  </a:lnTo>
                  <a:lnTo>
                    <a:pt x="528" y="83"/>
                  </a:lnTo>
                  <a:lnTo>
                    <a:pt x="532" y="75"/>
                  </a:lnTo>
                  <a:lnTo>
                    <a:pt x="535" y="71"/>
                  </a:lnTo>
                  <a:lnTo>
                    <a:pt x="539" y="63"/>
                  </a:lnTo>
                  <a:lnTo>
                    <a:pt x="547" y="55"/>
                  </a:lnTo>
                  <a:lnTo>
                    <a:pt x="551" y="47"/>
                  </a:lnTo>
                  <a:lnTo>
                    <a:pt x="555" y="40"/>
                  </a:lnTo>
                  <a:lnTo>
                    <a:pt x="559" y="40"/>
                  </a:lnTo>
                  <a:lnTo>
                    <a:pt x="563" y="43"/>
                  </a:lnTo>
                  <a:lnTo>
                    <a:pt x="567" y="51"/>
                  </a:lnTo>
                  <a:lnTo>
                    <a:pt x="575" y="67"/>
                  </a:lnTo>
                  <a:lnTo>
                    <a:pt x="578" y="79"/>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7" name="Freeform 129"/>
            <p:cNvSpPr>
              <a:spLocks/>
            </p:cNvSpPr>
            <p:nvPr/>
          </p:nvSpPr>
          <p:spPr bwMode="auto">
            <a:xfrm>
              <a:off x="5942013" y="3376613"/>
              <a:ext cx="912813" cy="309563"/>
            </a:xfrm>
            <a:custGeom>
              <a:avLst/>
              <a:gdLst>
                <a:gd name="T0" fmla="*/ 8 w 575"/>
                <a:gd name="T1" fmla="*/ 97 h 195"/>
                <a:gd name="T2" fmla="*/ 20 w 575"/>
                <a:gd name="T3" fmla="*/ 97 h 195"/>
                <a:gd name="T4" fmla="*/ 36 w 575"/>
                <a:gd name="T5" fmla="*/ 97 h 195"/>
                <a:gd name="T6" fmla="*/ 47 w 575"/>
                <a:gd name="T7" fmla="*/ 35 h 195"/>
                <a:gd name="T8" fmla="*/ 63 w 575"/>
                <a:gd name="T9" fmla="*/ 4 h 195"/>
                <a:gd name="T10" fmla="*/ 75 w 575"/>
                <a:gd name="T11" fmla="*/ 78 h 195"/>
                <a:gd name="T12" fmla="*/ 90 w 575"/>
                <a:gd name="T13" fmla="*/ 180 h 195"/>
                <a:gd name="T14" fmla="*/ 102 w 575"/>
                <a:gd name="T15" fmla="*/ 183 h 195"/>
                <a:gd name="T16" fmla="*/ 118 w 575"/>
                <a:gd name="T17" fmla="*/ 125 h 195"/>
                <a:gd name="T18" fmla="*/ 129 w 575"/>
                <a:gd name="T19" fmla="*/ 180 h 195"/>
                <a:gd name="T20" fmla="*/ 145 w 575"/>
                <a:gd name="T21" fmla="*/ 180 h 195"/>
                <a:gd name="T22" fmla="*/ 157 w 575"/>
                <a:gd name="T23" fmla="*/ 129 h 195"/>
                <a:gd name="T24" fmla="*/ 172 w 575"/>
                <a:gd name="T25" fmla="*/ 129 h 195"/>
                <a:gd name="T26" fmla="*/ 184 w 575"/>
                <a:gd name="T27" fmla="*/ 168 h 195"/>
                <a:gd name="T28" fmla="*/ 200 w 575"/>
                <a:gd name="T29" fmla="*/ 195 h 195"/>
                <a:gd name="T30" fmla="*/ 211 w 575"/>
                <a:gd name="T31" fmla="*/ 137 h 195"/>
                <a:gd name="T32" fmla="*/ 227 w 575"/>
                <a:gd name="T33" fmla="*/ 86 h 195"/>
                <a:gd name="T34" fmla="*/ 239 w 575"/>
                <a:gd name="T35" fmla="*/ 62 h 195"/>
                <a:gd name="T36" fmla="*/ 254 w 575"/>
                <a:gd name="T37" fmla="*/ 47 h 195"/>
                <a:gd name="T38" fmla="*/ 266 w 575"/>
                <a:gd name="T39" fmla="*/ 70 h 195"/>
                <a:gd name="T40" fmla="*/ 282 w 575"/>
                <a:gd name="T41" fmla="*/ 97 h 195"/>
                <a:gd name="T42" fmla="*/ 294 w 575"/>
                <a:gd name="T43" fmla="*/ 94 h 195"/>
                <a:gd name="T44" fmla="*/ 309 w 575"/>
                <a:gd name="T45" fmla="*/ 78 h 195"/>
                <a:gd name="T46" fmla="*/ 321 w 575"/>
                <a:gd name="T47" fmla="*/ 47 h 195"/>
                <a:gd name="T48" fmla="*/ 337 w 575"/>
                <a:gd name="T49" fmla="*/ 62 h 195"/>
                <a:gd name="T50" fmla="*/ 348 w 575"/>
                <a:gd name="T51" fmla="*/ 105 h 195"/>
                <a:gd name="T52" fmla="*/ 360 w 575"/>
                <a:gd name="T53" fmla="*/ 113 h 195"/>
                <a:gd name="T54" fmla="*/ 376 w 575"/>
                <a:gd name="T55" fmla="*/ 113 h 195"/>
                <a:gd name="T56" fmla="*/ 387 w 575"/>
                <a:gd name="T57" fmla="*/ 117 h 195"/>
                <a:gd name="T58" fmla="*/ 403 w 575"/>
                <a:gd name="T59" fmla="*/ 125 h 195"/>
                <a:gd name="T60" fmla="*/ 415 w 575"/>
                <a:gd name="T61" fmla="*/ 144 h 195"/>
                <a:gd name="T62" fmla="*/ 430 w 575"/>
                <a:gd name="T63" fmla="*/ 164 h 195"/>
                <a:gd name="T64" fmla="*/ 442 w 575"/>
                <a:gd name="T65" fmla="*/ 148 h 195"/>
                <a:gd name="T66" fmla="*/ 458 w 575"/>
                <a:gd name="T67" fmla="*/ 121 h 195"/>
                <a:gd name="T68" fmla="*/ 469 w 575"/>
                <a:gd name="T69" fmla="*/ 117 h 195"/>
                <a:gd name="T70" fmla="*/ 485 w 575"/>
                <a:gd name="T71" fmla="*/ 129 h 195"/>
                <a:gd name="T72" fmla="*/ 497 w 575"/>
                <a:gd name="T73" fmla="*/ 156 h 195"/>
                <a:gd name="T74" fmla="*/ 512 w 575"/>
                <a:gd name="T75" fmla="*/ 195 h 195"/>
                <a:gd name="T76" fmla="*/ 524 w 575"/>
                <a:gd name="T77" fmla="*/ 168 h 195"/>
                <a:gd name="T78" fmla="*/ 540 w 575"/>
                <a:gd name="T79" fmla="*/ 113 h 195"/>
                <a:gd name="T80" fmla="*/ 552 w 575"/>
                <a:gd name="T81" fmla="*/ 113 h 195"/>
                <a:gd name="T82" fmla="*/ 567 w 575"/>
                <a:gd name="T83" fmla="*/ 13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95">
                  <a:moveTo>
                    <a:pt x="0" y="90"/>
                  </a:moveTo>
                  <a:lnTo>
                    <a:pt x="4" y="94"/>
                  </a:lnTo>
                  <a:lnTo>
                    <a:pt x="8" y="97"/>
                  </a:lnTo>
                  <a:lnTo>
                    <a:pt x="12" y="97"/>
                  </a:lnTo>
                  <a:lnTo>
                    <a:pt x="16" y="97"/>
                  </a:lnTo>
                  <a:lnTo>
                    <a:pt x="20" y="97"/>
                  </a:lnTo>
                  <a:lnTo>
                    <a:pt x="28" y="97"/>
                  </a:lnTo>
                  <a:lnTo>
                    <a:pt x="32" y="97"/>
                  </a:lnTo>
                  <a:lnTo>
                    <a:pt x="36" y="97"/>
                  </a:lnTo>
                  <a:lnTo>
                    <a:pt x="40" y="86"/>
                  </a:lnTo>
                  <a:lnTo>
                    <a:pt x="43" y="70"/>
                  </a:lnTo>
                  <a:lnTo>
                    <a:pt x="47" y="35"/>
                  </a:lnTo>
                  <a:lnTo>
                    <a:pt x="55" y="8"/>
                  </a:lnTo>
                  <a:lnTo>
                    <a:pt x="59" y="0"/>
                  </a:lnTo>
                  <a:lnTo>
                    <a:pt x="63" y="4"/>
                  </a:lnTo>
                  <a:lnTo>
                    <a:pt x="67" y="15"/>
                  </a:lnTo>
                  <a:lnTo>
                    <a:pt x="71" y="39"/>
                  </a:lnTo>
                  <a:lnTo>
                    <a:pt x="75" y="78"/>
                  </a:lnTo>
                  <a:lnTo>
                    <a:pt x="83" y="121"/>
                  </a:lnTo>
                  <a:lnTo>
                    <a:pt x="86" y="160"/>
                  </a:lnTo>
                  <a:lnTo>
                    <a:pt x="90" y="180"/>
                  </a:lnTo>
                  <a:lnTo>
                    <a:pt x="94" y="191"/>
                  </a:lnTo>
                  <a:lnTo>
                    <a:pt x="98" y="191"/>
                  </a:lnTo>
                  <a:lnTo>
                    <a:pt x="102" y="183"/>
                  </a:lnTo>
                  <a:lnTo>
                    <a:pt x="110" y="168"/>
                  </a:lnTo>
                  <a:lnTo>
                    <a:pt x="114" y="144"/>
                  </a:lnTo>
                  <a:lnTo>
                    <a:pt x="118" y="125"/>
                  </a:lnTo>
                  <a:lnTo>
                    <a:pt x="122" y="148"/>
                  </a:lnTo>
                  <a:lnTo>
                    <a:pt x="126" y="164"/>
                  </a:lnTo>
                  <a:lnTo>
                    <a:pt x="129" y="180"/>
                  </a:lnTo>
                  <a:lnTo>
                    <a:pt x="133" y="183"/>
                  </a:lnTo>
                  <a:lnTo>
                    <a:pt x="141" y="183"/>
                  </a:lnTo>
                  <a:lnTo>
                    <a:pt x="145" y="180"/>
                  </a:lnTo>
                  <a:lnTo>
                    <a:pt x="149" y="164"/>
                  </a:lnTo>
                  <a:lnTo>
                    <a:pt x="153" y="144"/>
                  </a:lnTo>
                  <a:lnTo>
                    <a:pt x="157" y="129"/>
                  </a:lnTo>
                  <a:lnTo>
                    <a:pt x="161" y="125"/>
                  </a:lnTo>
                  <a:lnTo>
                    <a:pt x="168" y="125"/>
                  </a:lnTo>
                  <a:lnTo>
                    <a:pt x="172" y="129"/>
                  </a:lnTo>
                  <a:lnTo>
                    <a:pt x="176" y="137"/>
                  </a:lnTo>
                  <a:lnTo>
                    <a:pt x="180" y="148"/>
                  </a:lnTo>
                  <a:lnTo>
                    <a:pt x="184" y="168"/>
                  </a:lnTo>
                  <a:lnTo>
                    <a:pt x="188" y="183"/>
                  </a:lnTo>
                  <a:lnTo>
                    <a:pt x="196" y="195"/>
                  </a:lnTo>
                  <a:lnTo>
                    <a:pt x="200" y="195"/>
                  </a:lnTo>
                  <a:lnTo>
                    <a:pt x="204" y="187"/>
                  </a:lnTo>
                  <a:lnTo>
                    <a:pt x="208" y="164"/>
                  </a:lnTo>
                  <a:lnTo>
                    <a:pt x="211" y="137"/>
                  </a:lnTo>
                  <a:lnTo>
                    <a:pt x="215" y="105"/>
                  </a:lnTo>
                  <a:lnTo>
                    <a:pt x="223" y="94"/>
                  </a:lnTo>
                  <a:lnTo>
                    <a:pt x="227" y="86"/>
                  </a:lnTo>
                  <a:lnTo>
                    <a:pt x="231" y="78"/>
                  </a:lnTo>
                  <a:lnTo>
                    <a:pt x="235" y="74"/>
                  </a:lnTo>
                  <a:lnTo>
                    <a:pt x="239" y="62"/>
                  </a:lnTo>
                  <a:lnTo>
                    <a:pt x="243" y="54"/>
                  </a:lnTo>
                  <a:lnTo>
                    <a:pt x="247" y="47"/>
                  </a:lnTo>
                  <a:lnTo>
                    <a:pt x="254" y="47"/>
                  </a:lnTo>
                  <a:lnTo>
                    <a:pt x="258" y="51"/>
                  </a:lnTo>
                  <a:lnTo>
                    <a:pt x="262" y="58"/>
                  </a:lnTo>
                  <a:lnTo>
                    <a:pt x="266" y="70"/>
                  </a:lnTo>
                  <a:lnTo>
                    <a:pt x="270" y="86"/>
                  </a:lnTo>
                  <a:lnTo>
                    <a:pt x="274" y="94"/>
                  </a:lnTo>
                  <a:lnTo>
                    <a:pt x="282" y="97"/>
                  </a:lnTo>
                  <a:lnTo>
                    <a:pt x="286" y="97"/>
                  </a:lnTo>
                  <a:lnTo>
                    <a:pt x="290" y="97"/>
                  </a:lnTo>
                  <a:lnTo>
                    <a:pt x="294" y="94"/>
                  </a:lnTo>
                  <a:lnTo>
                    <a:pt x="297" y="90"/>
                  </a:lnTo>
                  <a:lnTo>
                    <a:pt x="301" y="86"/>
                  </a:lnTo>
                  <a:lnTo>
                    <a:pt x="309" y="78"/>
                  </a:lnTo>
                  <a:lnTo>
                    <a:pt x="313" y="66"/>
                  </a:lnTo>
                  <a:lnTo>
                    <a:pt x="317" y="54"/>
                  </a:lnTo>
                  <a:lnTo>
                    <a:pt x="321" y="47"/>
                  </a:lnTo>
                  <a:lnTo>
                    <a:pt x="325" y="47"/>
                  </a:lnTo>
                  <a:lnTo>
                    <a:pt x="329" y="51"/>
                  </a:lnTo>
                  <a:lnTo>
                    <a:pt x="337" y="62"/>
                  </a:lnTo>
                  <a:lnTo>
                    <a:pt x="340" y="82"/>
                  </a:lnTo>
                  <a:lnTo>
                    <a:pt x="344" y="97"/>
                  </a:lnTo>
                  <a:lnTo>
                    <a:pt x="348" y="105"/>
                  </a:lnTo>
                  <a:lnTo>
                    <a:pt x="352" y="109"/>
                  </a:lnTo>
                  <a:lnTo>
                    <a:pt x="356" y="109"/>
                  </a:lnTo>
                  <a:lnTo>
                    <a:pt x="360" y="113"/>
                  </a:lnTo>
                  <a:lnTo>
                    <a:pt x="368" y="113"/>
                  </a:lnTo>
                  <a:lnTo>
                    <a:pt x="372" y="113"/>
                  </a:lnTo>
                  <a:lnTo>
                    <a:pt x="376" y="113"/>
                  </a:lnTo>
                  <a:lnTo>
                    <a:pt x="380" y="113"/>
                  </a:lnTo>
                  <a:lnTo>
                    <a:pt x="383" y="113"/>
                  </a:lnTo>
                  <a:lnTo>
                    <a:pt x="387" y="117"/>
                  </a:lnTo>
                  <a:lnTo>
                    <a:pt x="395" y="117"/>
                  </a:lnTo>
                  <a:lnTo>
                    <a:pt x="399" y="121"/>
                  </a:lnTo>
                  <a:lnTo>
                    <a:pt x="403" y="125"/>
                  </a:lnTo>
                  <a:lnTo>
                    <a:pt x="407" y="129"/>
                  </a:lnTo>
                  <a:lnTo>
                    <a:pt x="411" y="137"/>
                  </a:lnTo>
                  <a:lnTo>
                    <a:pt x="415" y="144"/>
                  </a:lnTo>
                  <a:lnTo>
                    <a:pt x="423" y="152"/>
                  </a:lnTo>
                  <a:lnTo>
                    <a:pt x="426" y="160"/>
                  </a:lnTo>
                  <a:lnTo>
                    <a:pt x="430" y="164"/>
                  </a:lnTo>
                  <a:lnTo>
                    <a:pt x="434" y="164"/>
                  </a:lnTo>
                  <a:lnTo>
                    <a:pt x="438" y="160"/>
                  </a:lnTo>
                  <a:lnTo>
                    <a:pt x="442" y="148"/>
                  </a:lnTo>
                  <a:lnTo>
                    <a:pt x="450" y="137"/>
                  </a:lnTo>
                  <a:lnTo>
                    <a:pt x="454" y="129"/>
                  </a:lnTo>
                  <a:lnTo>
                    <a:pt x="458" y="121"/>
                  </a:lnTo>
                  <a:lnTo>
                    <a:pt x="462" y="117"/>
                  </a:lnTo>
                  <a:lnTo>
                    <a:pt x="466" y="117"/>
                  </a:lnTo>
                  <a:lnTo>
                    <a:pt x="469" y="117"/>
                  </a:lnTo>
                  <a:lnTo>
                    <a:pt x="473" y="121"/>
                  </a:lnTo>
                  <a:lnTo>
                    <a:pt x="481" y="121"/>
                  </a:lnTo>
                  <a:lnTo>
                    <a:pt x="485" y="129"/>
                  </a:lnTo>
                  <a:lnTo>
                    <a:pt x="489" y="133"/>
                  </a:lnTo>
                  <a:lnTo>
                    <a:pt x="493" y="140"/>
                  </a:lnTo>
                  <a:lnTo>
                    <a:pt x="497" y="156"/>
                  </a:lnTo>
                  <a:lnTo>
                    <a:pt x="501" y="172"/>
                  </a:lnTo>
                  <a:lnTo>
                    <a:pt x="509" y="187"/>
                  </a:lnTo>
                  <a:lnTo>
                    <a:pt x="512" y="195"/>
                  </a:lnTo>
                  <a:lnTo>
                    <a:pt x="516" y="195"/>
                  </a:lnTo>
                  <a:lnTo>
                    <a:pt x="520" y="187"/>
                  </a:lnTo>
                  <a:lnTo>
                    <a:pt x="524" y="168"/>
                  </a:lnTo>
                  <a:lnTo>
                    <a:pt x="528" y="140"/>
                  </a:lnTo>
                  <a:lnTo>
                    <a:pt x="536" y="117"/>
                  </a:lnTo>
                  <a:lnTo>
                    <a:pt x="540" y="113"/>
                  </a:lnTo>
                  <a:lnTo>
                    <a:pt x="544" y="113"/>
                  </a:lnTo>
                  <a:lnTo>
                    <a:pt x="548" y="113"/>
                  </a:lnTo>
                  <a:lnTo>
                    <a:pt x="552" y="113"/>
                  </a:lnTo>
                  <a:lnTo>
                    <a:pt x="555" y="117"/>
                  </a:lnTo>
                  <a:lnTo>
                    <a:pt x="563" y="125"/>
                  </a:lnTo>
                  <a:lnTo>
                    <a:pt x="567" y="133"/>
                  </a:lnTo>
                  <a:lnTo>
                    <a:pt x="571" y="152"/>
                  </a:lnTo>
                  <a:lnTo>
                    <a:pt x="575" y="187"/>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8" name="Freeform 130"/>
            <p:cNvSpPr>
              <a:spLocks/>
            </p:cNvSpPr>
            <p:nvPr/>
          </p:nvSpPr>
          <p:spPr bwMode="auto">
            <a:xfrm>
              <a:off x="6854826" y="3673476"/>
              <a:ext cx="25400" cy="57150"/>
            </a:xfrm>
            <a:custGeom>
              <a:avLst/>
              <a:gdLst>
                <a:gd name="T0" fmla="*/ 0 w 16"/>
                <a:gd name="T1" fmla="*/ 0 h 36"/>
                <a:gd name="T2" fmla="*/ 4 w 16"/>
                <a:gd name="T3" fmla="*/ 32 h 36"/>
                <a:gd name="T4" fmla="*/ 8 w 16"/>
                <a:gd name="T5" fmla="*/ 36 h 36"/>
                <a:gd name="T6" fmla="*/ 16 w 16"/>
                <a:gd name="T7" fmla="*/ 36 h 36"/>
              </a:gdLst>
              <a:ahLst/>
              <a:cxnLst>
                <a:cxn ang="0">
                  <a:pos x="T0" y="T1"/>
                </a:cxn>
                <a:cxn ang="0">
                  <a:pos x="T2" y="T3"/>
                </a:cxn>
                <a:cxn ang="0">
                  <a:pos x="T4" y="T5"/>
                </a:cxn>
                <a:cxn ang="0">
                  <a:pos x="T6" y="T7"/>
                </a:cxn>
              </a:cxnLst>
              <a:rect l="0" t="0" r="r" b="b"/>
              <a:pathLst>
                <a:path w="16" h="36">
                  <a:moveTo>
                    <a:pt x="0" y="0"/>
                  </a:moveTo>
                  <a:lnTo>
                    <a:pt x="4" y="32"/>
                  </a:lnTo>
                  <a:lnTo>
                    <a:pt x="8" y="36"/>
                  </a:lnTo>
                  <a:lnTo>
                    <a:pt x="16" y="36"/>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49" name="Freeform 131"/>
            <p:cNvSpPr>
              <a:spLocks/>
            </p:cNvSpPr>
            <p:nvPr/>
          </p:nvSpPr>
          <p:spPr bwMode="auto">
            <a:xfrm>
              <a:off x="3200401" y="3263901"/>
              <a:ext cx="911225" cy="633413"/>
            </a:xfrm>
            <a:custGeom>
              <a:avLst/>
              <a:gdLst>
                <a:gd name="T0" fmla="*/ 8 w 574"/>
                <a:gd name="T1" fmla="*/ 168 h 399"/>
                <a:gd name="T2" fmla="*/ 19 w 574"/>
                <a:gd name="T3" fmla="*/ 118 h 399"/>
                <a:gd name="T4" fmla="*/ 35 w 574"/>
                <a:gd name="T5" fmla="*/ 0 h 399"/>
                <a:gd name="T6" fmla="*/ 47 w 574"/>
                <a:gd name="T7" fmla="*/ 204 h 399"/>
                <a:gd name="T8" fmla="*/ 62 w 574"/>
                <a:gd name="T9" fmla="*/ 247 h 399"/>
                <a:gd name="T10" fmla="*/ 74 w 574"/>
                <a:gd name="T11" fmla="*/ 204 h 399"/>
                <a:gd name="T12" fmla="*/ 90 w 574"/>
                <a:gd name="T13" fmla="*/ 188 h 399"/>
                <a:gd name="T14" fmla="*/ 101 w 574"/>
                <a:gd name="T15" fmla="*/ 200 h 399"/>
                <a:gd name="T16" fmla="*/ 117 w 574"/>
                <a:gd name="T17" fmla="*/ 231 h 399"/>
                <a:gd name="T18" fmla="*/ 129 w 574"/>
                <a:gd name="T19" fmla="*/ 262 h 399"/>
                <a:gd name="T20" fmla="*/ 144 w 574"/>
                <a:gd name="T21" fmla="*/ 200 h 399"/>
                <a:gd name="T22" fmla="*/ 156 w 574"/>
                <a:gd name="T23" fmla="*/ 176 h 399"/>
                <a:gd name="T24" fmla="*/ 172 w 574"/>
                <a:gd name="T25" fmla="*/ 176 h 399"/>
                <a:gd name="T26" fmla="*/ 183 w 574"/>
                <a:gd name="T27" fmla="*/ 172 h 399"/>
                <a:gd name="T28" fmla="*/ 199 w 574"/>
                <a:gd name="T29" fmla="*/ 161 h 399"/>
                <a:gd name="T30" fmla="*/ 211 w 574"/>
                <a:gd name="T31" fmla="*/ 137 h 399"/>
                <a:gd name="T32" fmla="*/ 226 w 574"/>
                <a:gd name="T33" fmla="*/ 110 h 399"/>
                <a:gd name="T34" fmla="*/ 238 w 574"/>
                <a:gd name="T35" fmla="*/ 157 h 399"/>
                <a:gd name="T36" fmla="*/ 254 w 574"/>
                <a:gd name="T37" fmla="*/ 180 h 399"/>
                <a:gd name="T38" fmla="*/ 266 w 574"/>
                <a:gd name="T39" fmla="*/ 176 h 399"/>
                <a:gd name="T40" fmla="*/ 281 w 574"/>
                <a:gd name="T41" fmla="*/ 168 h 399"/>
                <a:gd name="T42" fmla="*/ 293 w 574"/>
                <a:gd name="T43" fmla="*/ 145 h 399"/>
                <a:gd name="T44" fmla="*/ 309 w 574"/>
                <a:gd name="T45" fmla="*/ 67 h 399"/>
                <a:gd name="T46" fmla="*/ 320 w 574"/>
                <a:gd name="T47" fmla="*/ 106 h 399"/>
                <a:gd name="T48" fmla="*/ 336 w 574"/>
                <a:gd name="T49" fmla="*/ 215 h 399"/>
                <a:gd name="T50" fmla="*/ 348 w 574"/>
                <a:gd name="T51" fmla="*/ 200 h 399"/>
                <a:gd name="T52" fmla="*/ 359 w 574"/>
                <a:gd name="T53" fmla="*/ 278 h 399"/>
                <a:gd name="T54" fmla="*/ 375 w 574"/>
                <a:gd name="T55" fmla="*/ 380 h 399"/>
                <a:gd name="T56" fmla="*/ 387 w 574"/>
                <a:gd name="T57" fmla="*/ 137 h 399"/>
                <a:gd name="T58" fmla="*/ 402 w 574"/>
                <a:gd name="T59" fmla="*/ 110 h 399"/>
                <a:gd name="T60" fmla="*/ 414 w 574"/>
                <a:gd name="T61" fmla="*/ 94 h 399"/>
                <a:gd name="T62" fmla="*/ 430 w 574"/>
                <a:gd name="T63" fmla="*/ 184 h 399"/>
                <a:gd name="T64" fmla="*/ 441 w 574"/>
                <a:gd name="T65" fmla="*/ 168 h 399"/>
                <a:gd name="T66" fmla="*/ 457 w 574"/>
                <a:gd name="T67" fmla="*/ 125 h 399"/>
                <a:gd name="T68" fmla="*/ 469 w 574"/>
                <a:gd name="T69" fmla="*/ 28 h 399"/>
                <a:gd name="T70" fmla="*/ 484 w 574"/>
                <a:gd name="T71" fmla="*/ 165 h 399"/>
                <a:gd name="T72" fmla="*/ 496 w 574"/>
                <a:gd name="T73" fmla="*/ 227 h 399"/>
                <a:gd name="T74" fmla="*/ 512 w 574"/>
                <a:gd name="T75" fmla="*/ 243 h 399"/>
                <a:gd name="T76" fmla="*/ 524 w 574"/>
                <a:gd name="T77" fmla="*/ 243 h 399"/>
                <a:gd name="T78" fmla="*/ 539 w 574"/>
                <a:gd name="T79" fmla="*/ 204 h 399"/>
                <a:gd name="T80" fmla="*/ 551 w 574"/>
                <a:gd name="T81" fmla="*/ 208 h 399"/>
                <a:gd name="T82" fmla="*/ 567 w 574"/>
                <a:gd name="T83" fmla="*/ 23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399">
                  <a:moveTo>
                    <a:pt x="0" y="176"/>
                  </a:moveTo>
                  <a:lnTo>
                    <a:pt x="4" y="176"/>
                  </a:lnTo>
                  <a:lnTo>
                    <a:pt x="8" y="168"/>
                  </a:lnTo>
                  <a:lnTo>
                    <a:pt x="12" y="157"/>
                  </a:lnTo>
                  <a:lnTo>
                    <a:pt x="15" y="145"/>
                  </a:lnTo>
                  <a:lnTo>
                    <a:pt x="19" y="118"/>
                  </a:lnTo>
                  <a:lnTo>
                    <a:pt x="27" y="75"/>
                  </a:lnTo>
                  <a:lnTo>
                    <a:pt x="31" y="16"/>
                  </a:lnTo>
                  <a:lnTo>
                    <a:pt x="35" y="0"/>
                  </a:lnTo>
                  <a:lnTo>
                    <a:pt x="39" y="43"/>
                  </a:lnTo>
                  <a:lnTo>
                    <a:pt x="43" y="114"/>
                  </a:lnTo>
                  <a:lnTo>
                    <a:pt x="47" y="204"/>
                  </a:lnTo>
                  <a:lnTo>
                    <a:pt x="55" y="262"/>
                  </a:lnTo>
                  <a:lnTo>
                    <a:pt x="58" y="270"/>
                  </a:lnTo>
                  <a:lnTo>
                    <a:pt x="62" y="247"/>
                  </a:lnTo>
                  <a:lnTo>
                    <a:pt x="66" y="243"/>
                  </a:lnTo>
                  <a:lnTo>
                    <a:pt x="70" y="219"/>
                  </a:lnTo>
                  <a:lnTo>
                    <a:pt x="74" y="204"/>
                  </a:lnTo>
                  <a:lnTo>
                    <a:pt x="82" y="188"/>
                  </a:lnTo>
                  <a:lnTo>
                    <a:pt x="86" y="188"/>
                  </a:lnTo>
                  <a:lnTo>
                    <a:pt x="90" y="188"/>
                  </a:lnTo>
                  <a:lnTo>
                    <a:pt x="94" y="192"/>
                  </a:lnTo>
                  <a:lnTo>
                    <a:pt x="97" y="196"/>
                  </a:lnTo>
                  <a:lnTo>
                    <a:pt x="101" y="200"/>
                  </a:lnTo>
                  <a:lnTo>
                    <a:pt x="109" y="208"/>
                  </a:lnTo>
                  <a:lnTo>
                    <a:pt x="113" y="215"/>
                  </a:lnTo>
                  <a:lnTo>
                    <a:pt x="117" y="231"/>
                  </a:lnTo>
                  <a:lnTo>
                    <a:pt x="121" y="243"/>
                  </a:lnTo>
                  <a:lnTo>
                    <a:pt x="125" y="258"/>
                  </a:lnTo>
                  <a:lnTo>
                    <a:pt x="129" y="262"/>
                  </a:lnTo>
                  <a:lnTo>
                    <a:pt x="133" y="251"/>
                  </a:lnTo>
                  <a:lnTo>
                    <a:pt x="140" y="227"/>
                  </a:lnTo>
                  <a:lnTo>
                    <a:pt x="144" y="200"/>
                  </a:lnTo>
                  <a:lnTo>
                    <a:pt x="148" y="176"/>
                  </a:lnTo>
                  <a:lnTo>
                    <a:pt x="152" y="172"/>
                  </a:lnTo>
                  <a:lnTo>
                    <a:pt x="156" y="176"/>
                  </a:lnTo>
                  <a:lnTo>
                    <a:pt x="160" y="176"/>
                  </a:lnTo>
                  <a:lnTo>
                    <a:pt x="168" y="176"/>
                  </a:lnTo>
                  <a:lnTo>
                    <a:pt x="172" y="176"/>
                  </a:lnTo>
                  <a:lnTo>
                    <a:pt x="176" y="176"/>
                  </a:lnTo>
                  <a:lnTo>
                    <a:pt x="180" y="172"/>
                  </a:lnTo>
                  <a:lnTo>
                    <a:pt x="183" y="172"/>
                  </a:lnTo>
                  <a:lnTo>
                    <a:pt x="187" y="168"/>
                  </a:lnTo>
                  <a:lnTo>
                    <a:pt x="195" y="168"/>
                  </a:lnTo>
                  <a:lnTo>
                    <a:pt x="199" y="161"/>
                  </a:lnTo>
                  <a:lnTo>
                    <a:pt x="203" y="157"/>
                  </a:lnTo>
                  <a:lnTo>
                    <a:pt x="207" y="145"/>
                  </a:lnTo>
                  <a:lnTo>
                    <a:pt x="211" y="137"/>
                  </a:lnTo>
                  <a:lnTo>
                    <a:pt x="215" y="125"/>
                  </a:lnTo>
                  <a:lnTo>
                    <a:pt x="223" y="114"/>
                  </a:lnTo>
                  <a:lnTo>
                    <a:pt x="226" y="110"/>
                  </a:lnTo>
                  <a:lnTo>
                    <a:pt x="230" y="118"/>
                  </a:lnTo>
                  <a:lnTo>
                    <a:pt x="234" y="137"/>
                  </a:lnTo>
                  <a:lnTo>
                    <a:pt x="238" y="157"/>
                  </a:lnTo>
                  <a:lnTo>
                    <a:pt x="242" y="176"/>
                  </a:lnTo>
                  <a:lnTo>
                    <a:pt x="246" y="180"/>
                  </a:lnTo>
                  <a:lnTo>
                    <a:pt x="254" y="180"/>
                  </a:lnTo>
                  <a:lnTo>
                    <a:pt x="258" y="176"/>
                  </a:lnTo>
                  <a:lnTo>
                    <a:pt x="262" y="176"/>
                  </a:lnTo>
                  <a:lnTo>
                    <a:pt x="266" y="176"/>
                  </a:lnTo>
                  <a:lnTo>
                    <a:pt x="269" y="176"/>
                  </a:lnTo>
                  <a:lnTo>
                    <a:pt x="273" y="172"/>
                  </a:lnTo>
                  <a:lnTo>
                    <a:pt x="281" y="168"/>
                  </a:lnTo>
                  <a:lnTo>
                    <a:pt x="285" y="165"/>
                  </a:lnTo>
                  <a:lnTo>
                    <a:pt x="289" y="157"/>
                  </a:lnTo>
                  <a:lnTo>
                    <a:pt x="293" y="145"/>
                  </a:lnTo>
                  <a:lnTo>
                    <a:pt x="297" y="125"/>
                  </a:lnTo>
                  <a:lnTo>
                    <a:pt x="301" y="102"/>
                  </a:lnTo>
                  <a:lnTo>
                    <a:pt x="309" y="67"/>
                  </a:lnTo>
                  <a:lnTo>
                    <a:pt x="312" y="47"/>
                  </a:lnTo>
                  <a:lnTo>
                    <a:pt x="316" y="63"/>
                  </a:lnTo>
                  <a:lnTo>
                    <a:pt x="320" y="106"/>
                  </a:lnTo>
                  <a:lnTo>
                    <a:pt x="324" y="161"/>
                  </a:lnTo>
                  <a:lnTo>
                    <a:pt x="328" y="204"/>
                  </a:lnTo>
                  <a:lnTo>
                    <a:pt x="336" y="215"/>
                  </a:lnTo>
                  <a:lnTo>
                    <a:pt x="340" y="196"/>
                  </a:lnTo>
                  <a:lnTo>
                    <a:pt x="344" y="200"/>
                  </a:lnTo>
                  <a:lnTo>
                    <a:pt x="348" y="200"/>
                  </a:lnTo>
                  <a:lnTo>
                    <a:pt x="352" y="215"/>
                  </a:lnTo>
                  <a:lnTo>
                    <a:pt x="355" y="235"/>
                  </a:lnTo>
                  <a:lnTo>
                    <a:pt x="359" y="278"/>
                  </a:lnTo>
                  <a:lnTo>
                    <a:pt x="367" y="340"/>
                  </a:lnTo>
                  <a:lnTo>
                    <a:pt x="371" y="399"/>
                  </a:lnTo>
                  <a:lnTo>
                    <a:pt x="375" y="380"/>
                  </a:lnTo>
                  <a:lnTo>
                    <a:pt x="379" y="321"/>
                  </a:lnTo>
                  <a:lnTo>
                    <a:pt x="383" y="227"/>
                  </a:lnTo>
                  <a:lnTo>
                    <a:pt x="387" y="137"/>
                  </a:lnTo>
                  <a:lnTo>
                    <a:pt x="395" y="82"/>
                  </a:lnTo>
                  <a:lnTo>
                    <a:pt x="398" y="98"/>
                  </a:lnTo>
                  <a:lnTo>
                    <a:pt x="402" y="110"/>
                  </a:lnTo>
                  <a:lnTo>
                    <a:pt x="406" y="86"/>
                  </a:lnTo>
                  <a:lnTo>
                    <a:pt x="410" y="86"/>
                  </a:lnTo>
                  <a:lnTo>
                    <a:pt x="414" y="94"/>
                  </a:lnTo>
                  <a:lnTo>
                    <a:pt x="422" y="125"/>
                  </a:lnTo>
                  <a:lnTo>
                    <a:pt x="426" y="157"/>
                  </a:lnTo>
                  <a:lnTo>
                    <a:pt x="430" y="184"/>
                  </a:lnTo>
                  <a:lnTo>
                    <a:pt x="434" y="184"/>
                  </a:lnTo>
                  <a:lnTo>
                    <a:pt x="438" y="172"/>
                  </a:lnTo>
                  <a:lnTo>
                    <a:pt x="441" y="168"/>
                  </a:lnTo>
                  <a:lnTo>
                    <a:pt x="449" y="157"/>
                  </a:lnTo>
                  <a:lnTo>
                    <a:pt x="453" y="145"/>
                  </a:lnTo>
                  <a:lnTo>
                    <a:pt x="457" y="125"/>
                  </a:lnTo>
                  <a:lnTo>
                    <a:pt x="461" y="94"/>
                  </a:lnTo>
                  <a:lnTo>
                    <a:pt x="465" y="55"/>
                  </a:lnTo>
                  <a:lnTo>
                    <a:pt x="469" y="28"/>
                  </a:lnTo>
                  <a:lnTo>
                    <a:pt x="473" y="43"/>
                  </a:lnTo>
                  <a:lnTo>
                    <a:pt x="481" y="98"/>
                  </a:lnTo>
                  <a:lnTo>
                    <a:pt x="484" y="165"/>
                  </a:lnTo>
                  <a:lnTo>
                    <a:pt x="488" y="227"/>
                  </a:lnTo>
                  <a:lnTo>
                    <a:pt x="492" y="247"/>
                  </a:lnTo>
                  <a:lnTo>
                    <a:pt x="496" y="227"/>
                  </a:lnTo>
                  <a:lnTo>
                    <a:pt x="500" y="231"/>
                  </a:lnTo>
                  <a:lnTo>
                    <a:pt x="508" y="231"/>
                  </a:lnTo>
                  <a:lnTo>
                    <a:pt x="512" y="243"/>
                  </a:lnTo>
                  <a:lnTo>
                    <a:pt x="516" y="247"/>
                  </a:lnTo>
                  <a:lnTo>
                    <a:pt x="520" y="247"/>
                  </a:lnTo>
                  <a:lnTo>
                    <a:pt x="524" y="243"/>
                  </a:lnTo>
                  <a:lnTo>
                    <a:pt x="527" y="227"/>
                  </a:lnTo>
                  <a:lnTo>
                    <a:pt x="535" y="215"/>
                  </a:lnTo>
                  <a:lnTo>
                    <a:pt x="539" y="204"/>
                  </a:lnTo>
                  <a:lnTo>
                    <a:pt x="543" y="200"/>
                  </a:lnTo>
                  <a:lnTo>
                    <a:pt x="547" y="204"/>
                  </a:lnTo>
                  <a:lnTo>
                    <a:pt x="551" y="208"/>
                  </a:lnTo>
                  <a:lnTo>
                    <a:pt x="555" y="215"/>
                  </a:lnTo>
                  <a:lnTo>
                    <a:pt x="563" y="223"/>
                  </a:lnTo>
                  <a:lnTo>
                    <a:pt x="567" y="231"/>
                  </a:lnTo>
                  <a:lnTo>
                    <a:pt x="570" y="247"/>
                  </a:lnTo>
                  <a:lnTo>
                    <a:pt x="574" y="254"/>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0" name="Freeform 132"/>
            <p:cNvSpPr>
              <a:spLocks/>
            </p:cNvSpPr>
            <p:nvPr/>
          </p:nvSpPr>
          <p:spPr bwMode="auto">
            <a:xfrm>
              <a:off x="4111626" y="3357563"/>
              <a:ext cx="912813" cy="452438"/>
            </a:xfrm>
            <a:custGeom>
              <a:avLst/>
              <a:gdLst>
                <a:gd name="T0" fmla="*/ 8 w 575"/>
                <a:gd name="T1" fmla="*/ 184 h 285"/>
                <a:gd name="T2" fmla="*/ 24 w 575"/>
                <a:gd name="T3" fmla="*/ 176 h 285"/>
                <a:gd name="T4" fmla="*/ 36 w 575"/>
                <a:gd name="T5" fmla="*/ 164 h 285"/>
                <a:gd name="T6" fmla="*/ 51 w 575"/>
                <a:gd name="T7" fmla="*/ 102 h 285"/>
                <a:gd name="T8" fmla="*/ 63 w 575"/>
                <a:gd name="T9" fmla="*/ 35 h 285"/>
                <a:gd name="T10" fmla="*/ 79 w 575"/>
                <a:gd name="T11" fmla="*/ 39 h 285"/>
                <a:gd name="T12" fmla="*/ 90 w 575"/>
                <a:gd name="T13" fmla="*/ 137 h 285"/>
                <a:gd name="T14" fmla="*/ 106 w 575"/>
                <a:gd name="T15" fmla="*/ 149 h 285"/>
                <a:gd name="T16" fmla="*/ 118 w 575"/>
                <a:gd name="T17" fmla="*/ 149 h 285"/>
                <a:gd name="T18" fmla="*/ 133 w 575"/>
                <a:gd name="T19" fmla="*/ 164 h 285"/>
                <a:gd name="T20" fmla="*/ 145 w 575"/>
                <a:gd name="T21" fmla="*/ 184 h 285"/>
                <a:gd name="T22" fmla="*/ 161 w 575"/>
                <a:gd name="T23" fmla="*/ 172 h 285"/>
                <a:gd name="T24" fmla="*/ 172 w 575"/>
                <a:gd name="T25" fmla="*/ 149 h 285"/>
                <a:gd name="T26" fmla="*/ 188 w 575"/>
                <a:gd name="T27" fmla="*/ 172 h 285"/>
                <a:gd name="T28" fmla="*/ 200 w 575"/>
                <a:gd name="T29" fmla="*/ 223 h 285"/>
                <a:gd name="T30" fmla="*/ 215 w 575"/>
                <a:gd name="T31" fmla="*/ 176 h 285"/>
                <a:gd name="T32" fmla="*/ 227 w 575"/>
                <a:gd name="T33" fmla="*/ 125 h 285"/>
                <a:gd name="T34" fmla="*/ 239 w 575"/>
                <a:gd name="T35" fmla="*/ 164 h 285"/>
                <a:gd name="T36" fmla="*/ 254 w 575"/>
                <a:gd name="T37" fmla="*/ 274 h 285"/>
                <a:gd name="T38" fmla="*/ 266 w 575"/>
                <a:gd name="T39" fmla="*/ 199 h 285"/>
                <a:gd name="T40" fmla="*/ 282 w 575"/>
                <a:gd name="T41" fmla="*/ 51 h 285"/>
                <a:gd name="T42" fmla="*/ 294 w 575"/>
                <a:gd name="T43" fmla="*/ 43 h 285"/>
                <a:gd name="T44" fmla="*/ 309 w 575"/>
                <a:gd name="T45" fmla="*/ 51 h 285"/>
                <a:gd name="T46" fmla="*/ 321 w 575"/>
                <a:gd name="T47" fmla="*/ 117 h 285"/>
                <a:gd name="T48" fmla="*/ 337 w 575"/>
                <a:gd name="T49" fmla="*/ 106 h 285"/>
                <a:gd name="T50" fmla="*/ 348 w 575"/>
                <a:gd name="T51" fmla="*/ 66 h 285"/>
                <a:gd name="T52" fmla="*/ 364 w 575"/>
                <a:gd name="T53" fmla="*/ 0 h 285"/>
                <a:gd name="T54" fmla="*/ 376 w 575"/>
                <a:gd name="T55" fmla="*/ 102 h 285"/>
                <a:gd name="T56" fmla="*/ 391 w 575"/>
                <a:gd name="T57" fmla="*/ 164 h 285"/>
                <a:gd name="T58" fmla="*/ 403 w 575"/>
                <a:gd name="T59" fmla="*/ 168 h 285"/>
                <a:gd name="T60" fmla="*/ 419 w 575"/>
                <a:gd name="T61" fmla="*/ 188 h 285"/>
                <a:gd name="T62" fmla="*/ 430 w 575"/>
                <a:gd name="T63" fmla="*/ 156 h 285"/>
                <a:gd name="T64" fmla="*/ 446 w 575"/>
                <a:gd name="T65" fmla="*/ 133 h 285"/>
                <a:gd name="T66" fmla="*/ 458 w 575"/>
                <a:gd name="T67" fmla="*/ 145 h 285"/>
                <a:gd name="T68" fmla="*/ 473 w 575"/>
                <a:gd name="T69" fmla="*/ 168 h 285"/>
                <a:gd name="T70" fmla="*/ 485 w 575"/>
                <a:gd name="T71" fmla="*/ 188 h 285"/>
                <a:gd name="T72" fmla="*/ 501 w 575"/>
                <a:gd name="T73" fmla="*/ 149 h 285"/>
                <a:gd name="T74" fmla="*/ 512 w 575"/>
                <a:gd name="T75" fmla="*/ 125 h 285"/>
                <a:gd name="T76" fmla="*/ 528 w 575"/>
                <a:gd name="T77" fmla="*/ 129 h 285"/>
                <a:gd name="T78" fmla="*/ 540 w 575"/>
                <a:gd name="T79" fmla="*/ 133 h 285"/>
                <a:gd name="T80" fmla="*/ 555 w 575"/>
                <a:gd name="T81" fmla="*/ 145 h 285"/>
                <a:gd name="T82" fmla="*/ 567 w 575"/>
                <a:gd name="T83" fmla="*/ 16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85">
                  <a:moveTo>
                    <a:pt x="0" y="195"/>
                  </a:moveTo>
                  <a:lnTo>
                    <a:pt x="4" y="195"/>
                  </a:lnTo>
                  <a:lnTo>
                    <a:pt x="8" y="184"/>
                  </a:lnTo>
                  <a:lnTo>
                    <a:pt x="12" y="180"/>
                  </a:lnTo>
                  <a:lnTo>
                    <a:pt x="20" y="176"/>
                  </a:lnTo>
                  <a:lnTo>
                    <a:pt x="24" y="176"/>
                  </a:lnTo>
                  <a:lnTo>
                    <a:pt x="28" y="172"/>
                  </a:lnTo>
                  <a:lnTo>
                    <a:pt x="32" y="168"/>
                  </a:lnTo>
                  <a:lnTo>
                    <a:pt x="36" y="164"/>
                  </a:lnTo>
                  <a:lnTo>
                    <a:pt x="39" y="164"/>
                  </a:lnTo>
                  <a:lnTo>
                    <a:pt x="47" y="109"/>
                  </a:lnTo>
                  <a:lnTo>
                    <a:pt x="51" y="102"/>
                  </a:lnTo>
                  <a:lnTo>
                    <a:pt x="55" y="82"/>
                  </a:lnTo>
                  <a:lnTo>
                    <a:pt x="59" y="66"/>
                  </a:lnTo>
                  <a:lnTo>
                    <a:pt x="63" y="35"/>
                  </a:lnTo>
                  <a:lnTo>
                    <a:pt x="67" y="16"/>
                  </a:lnTo>
                  <a:lnTo>
                    <a:pt x="75" y="12"/>
                  </a:lnTo>
                  <a:lnTo>
                    <a:pt x="79" y="39"/>
                  </a:lnTo>
                  <a:lnTo>
                    <a:pt x="82" y="78"/>
                  </a:lnTo>
                  <a:lnTo>
                    <a:pt x="86" y="129"/>
                  </a:lnTo>
                  <a:lnTo>
                    <a:pt x="90" y="137"/>
                  </a:lnTo>
                  <a:lnTo>
                    <a:pt x="94" y="145"/>
                  </a:lnTo>
                  <a:lnTo>
                    <a:pt x="102" y="160"/>
                  </a:lnTo>
                  <a:lnTo>
                    <a:pt x="106" y="149"/>
                  </a:lnTo>
                  <a:lnTo>
                    <a:pt x="110" y="152"/>
                  </a:lnTo>
                  <a:lnTo>
                    <a:pt x="114" y="145"/>
                  </a:lnTo>
                  <a:lnTo>
                    <a:pt x="118" y="149"/>
                  </a:lnTo>
                  <a:lnTo>
                    <a:pt x="122" y="152"/>
                  </a:lnTo>
                  <a:lnTo>
                    <a:pt x="125" y="156"/>
                  </a:lnTo>
                  <a:lnTo>
                    <a:pt x="133" y="164"/>
                  </a:lnTo>
                  <a:lnTo>
                    <a:pt x="137" y="172"/>
                  </a:lnTo>
                  <a:lnTo>
                    <a:pt x="141" y="180"/>
                  </a:lnTo>
                  <a:lnTo>
                    <a:pt x="145" y="184"/>
                  </a:lnTo>
                  <a:lnTo>
                    <a:pt x="149" y="184"/>
                  </a:lnTo>
                  <a:lnTo>
                    <a:pt x="153" y="180"/>
                  </a:lnTo>
                  <a:lnTo>
                    <a:pt x="161" y="172"/>
                  </a:lnTo>
                  <a:lnTo>
                    <a:pt x="165" y="160"/>
                  </a:lnTo>
                  <a:lnTo>
                    <a:pt x="168" y="152"/>
                  </a:lnTo>
                  <a:lnTo>
                    <a:pt x="172" y="149"/>
                  </a:lnTo>
                  <a:lnTo>
                    <a:pt x="176" y="152"/>
                  </a:lnTo>
                  <a:lnTo>
                    <a:pt x="180" y="160"/>
                  </a:lnTo>
                  <a:lnTo>
                    <a:pt x="188" y="172"/>
                  </a:lnTo>
                  <a:lnTo>
                    <a:pt x="192" y="192"/>
                  </a:lnTo>
                  <a:lnTo>
                    <a:pt x="196" y="207"/>
                  </a:lnTo>
                  <a:lnTo>
                    <a:pt x="200" y="223"/>
                  </a:lnTo>
                  <a:lnTo>
                    <a:pt x="204" y="223"/>
                  </a:lnTo>
                  <a:lnTo>
                    <a:pt x="208" y="203"/>
                  </a:lnTo>
                  <a:lnTo>
                    <a:pt x="215" y="176"/>
                  </a:lnTo>
                  <a:lnTo>
                    <a:pt x="219" y="145"/>
                  </a:lnTo>
                  <a:lnTo>
                    <a:pt x="223" y="125"/>
                  </a:lnTo>
                  <a:lnTo>
                    <a:pt x="227" y="125"/>
                  </a:lnTo>
                  <a:lnTo>
                    <a:pt x="231" y="137"/>
                  </a:lnTo>
                  <a:lnTo>
                    <a:pt x="235" y="145"/>
                  </a:lnTo>
                  <a:lnTo>
                    <a:pt x="239" y="164"/>
                  </a:lnTo>
                  <a:lnTo>
                    <a:pt x="247" y="188"/>
                  </a:lnTo>
                  <a:lnTo>
                    <a:pt x="251" y="231"/>
                  </a:lnTo>
                  <a:lnTo>
                    <a:pt x="254" y="274"/>
                  </a:lnTo>
                  <a:lnTo>
                    <a:pt x="258" y="285"/>
                  </a:lnTo>
                  <a:lnTo>
                    <a:pt x="262" y="254"/>
                  </a:lnTo>
                  <a:lnTo>
                    <a:pt x="266" y="199"/>
                  </a:lnTo>
                  <a:lnTo>
                    <a:pt x="274" y="137"/>
                  </a:lnTo>
                  <a:lnTo>
                    <a:pt x="278" y="78"/>
                  </a:lnTo>
                  <a:lnTo>
                    <a:pt x="282" y="51"/>
                  </a:lnTo>
                  <a:lnTo>
                    <a:pt x="286" y="59"/>
                  </a:lnTo>
                  <a:lnTo>
                    <a:pt x="290" y="51"/>
                  </a:lnTo>
                  <a:lnTo>
                    <a:pt x="294" y="43"/>
                  </a:lnTo>
                  <a:lnTo>
                    <a:pt x="301" y="31"/>
                  </a:lnTo>
                  <a:lnTo>
                    <a:pt x="305" y="35"/>
                  </a:lnTo>
                  <a:lnTo>
                    <a:pt x="309" y="51"/>
                  </a:lnTo>
                  <a:lnTo>
                    <a:pt x="313" y="74"/>
                  </a:lnTo>
                  <a:lnTo>
                    <a:pt x="317" y="102"/>
                  </a:lnTo>
                  <a:lnTo>
                    <a:pt x="321" y="117"/>
                  </a:lnTo>
                  <a:lnTo>
                    <a:pt x="329" y="121"/>
                  </a:lnTo>
                  <a:lnTo>
                    <a:pt x="333" y="113"/>
                  </a:lnTo>
                  <a:lnTo>
                    <a:pt x="337" y="106"/>
                  </a:lnTo>
                  <a:lnTo>
                    <a:pt x="340" y="98"/>
                  </a:lnTo>
                  <a:lnTo>
                    <a:pt x="344" y="86"/>
                  </a:lnTo>
                  <a:lnTo>
                    <a:pt x="348" y="66"/>
                  </a:lnTo>
                  <a:lnTo>
                    <a:pt x="352" y="43"/>
                  </a:lnTo>
                  <a:lnTo>
                    <a:pt x="360" y="12"/>
                  </a:lnTo>
                  <a:lnTo>
                    <a:pt x="364" y="0"/>
                  </a:lnTo>
                  <a:lnTo>
                    <a:pt x="368" y="16"/>
                  </a:lnTo>
                  <a:lnTo>
                    <a:pt x="372" y="55"/>
                  </a:lnTo>
                  <a:lnTo>
                    <a:pt x="376" y="102"/>
                  </a:lnTo>
                  <a:lnTo>
                    <a:pt x="380" y="149"/>
                  </a:lnTo>
                  <a:lnTo>
                    <a:pt x="387" y="168"/>
                  </a:lnTo>
                  <a:lnTo>
                    <a:pt x="391" y="164"/>
                  </a:lnTo>
                  <a:lnTo>
                    <a:pt x="395" y="160"/>
                  </a:lnTo>
                  <a:lnTo>
                    <a:pt x="399" y="164"/>
                  </a:lnTo>
                  <a:lnTo>
                    <a:pt x="403" y="168"/>
                  </a:lnTo>
                  <a:lnTo>
                    <a:pt x="407" y="176"/>
                  </a:lnTo>
                  <a:lnTo>
                    <a:pt x="415" y="184"/>
                  </a:lnTo>
                  <a:lnTo>
                    <a:pt x="419" y="188"/>
                  </a:lnTo>
                  <a:lnTo>
                    <a:pt x="422" y="184"/>
                  </a:lnTo>
                  <a:lnTo>
                    <a:pt x="426" y="172"/>
                  </a:lnTo>
                  <a:lnTo>
                    <a:pt x="430" y="156"/>
                  </a:lnTo>
                  <a:lnTo>
                    <a:pt x="434" y="145"/>
                  </a:lnTo>
                  <a:lnTo>
                    <a:pt x="442" y="137"/>
                  </a:lnTo>
                  <a:lnTo>
                    <a:pt x="446" y="133"/>
                  </a:lnTo>
                  <a:lnTo>
                    <a:pt x="450" y="137"/>
                  </a:lnTo>
                  <a:lnTo>
                    <a:pt x="454" y="141"/>
                  </a:lnTo>
                  <a:lnTo>
                    <a:pt x="458" y="145"/>
                  </a:lnTo>
                  <a:lnTo>
                    <a:pt x="462" y="149"/>
                  </a:lnTo>
                  <a:lnTo>
                    <a:pt x="465" y="156"/>
                  </a:lnTo>
                  <a:lnTo>
                    <a:pt x="473" y="168"/>
                  </a:lnTo>
                  <a:lnTo>
                    <a:pt x="477" y="176"/>
                  </a:lnTo>
                  <a:lnTo>
                    <a:pt x="481" y="184"/>
                  </a:lnTo>
                  <a:lnTo>
                    <a:pt x="485" y="188"/>
                  </a:lnTo>
                  <a:lnTo>
                    <a:pt x="489" y="180"/>
                  </a:lnTo>
                  <a:lnTo>
                    <a:pt x="493" y="168"/>
                  </a:lnTo>
                  <a:lnTo>
                    <a:pt x="501" y="149"/>
                  </a:lnTo>
                  <a:lnTo>
                    <a:pt x="505" y="133"/>
                  </a:lnTo>
                  <a:lnTo>
                    <a:pt x="508" y="125"/>
                  </a:lnTo>
                  <a:lnTo>
                    <a:pt x="512" y="125"/>
                  </a:lnTo>
                  <a:lnTo>
                    <a:pt x="516" y="125"/>
                  </a:lnTo>
                  <a:lnTo>
                    <a:pt x="520" y="125"/>
                  </a:lnTo>
                  <a:lnTo>
                    <a:pt x="528" y="129"/>
                  </a:lnTo>
                  <a:lnTo>
                    <a:pt x="532" y="129"/>
                  </a:lnTo>
                  <a:lnTo>
                    <a:pt x="536" y="133"/>
                  </a:lnTo>
                  <a:lnTo>
                    <a:pt x="540" y="133"/>
                  </a:lnTo>
                  <a:lnTo>
                    <a:pt x="544" y="137"/>
                  </a:lnTo>
                  <a:lnTo>
                    <a:pt x="548" y="141"/>
                  </a:lnTo>
                  <a:lnTo>
                    <a:pt x="555" y="145"/>
                  </a:lnTo>
                  <a:lnTo>
                    <a:pt x="559" y="152"/>
                  </a:lnTo>
                  <a:lnTo>
                    <a:pt x="563" y="160"/>
                  </a:lnTo>
                  <a:lnTo>
                    <a:pt x="567" y="164"/>
                  </a:lnTo>
                  <a:lnTo>
                    <a:pt x="571" y="172"/>
                  </a:lnTo>
                  <a:lnTo>
                    <a:pt x="575" y="172"/>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1" name="Freeform 133"/>
            <p:cNvSpPr>
              <a:spLocks/>
            </p:cNvSpPr>
            <p:nvPr/>
          </p:nvSpPr>
          <p:spPr bwMode="auto">
            <a:xfrm>
              <a:off x="5024438" y="3133726"/>
              <a:ext cx="917575" cy="620713"/>
            </a:xfrm>
            <a:custGeom>
              <a:avLst/>
              <a:gdLst>
                <a:gd name="T0" fmla="*/ 12 w 578"/>
                <a:gd name="T1" fmla="*/ 313 h 391"/>
                <a:gd name="T2" fmla="*/ 23 w 578"/>
                <a:gd name="T3" fmla="*/ 293 h 391"/>
                <a:gd name="T4" fmla="*/ 39 w 578"/>
                <a:gd name="T5" fmla="*/ 227 h 391"/>
                <a:gd name="T6" fmla="*/ 51 w 578"/>
                <a:gd name="T7" fmla="*/ 231 h 391"/>
                <a:gd name="T8" fmla="*/ 66 w 578"/>
                <a:gd name="T9" fmla="*/ 180 h 391"/>
                <a:gd name="T10" fmla="*/ 78 w 578"/>
                <a:gd name="T11" fmla="*/ 207 h 391"/>
                <a:gd name="T12" fmla="*/ 94 w 578"/>
                <a:gd name="T13" fmla="*/ 266 h 391"/>
                <a:gd name="T14" fmla="*/ 105 w 578"/>
                <a:gd name="T15" fmla="*/ 231 h 391"/>
                <a:gd name="T16" fmla="*/ 121 w 578"/>
                <a:gd name="T17" fmla="*/ 196 h 391"/>
                <a:gd name="T18" fmla="*/ 133 w 578"/>
                <a:gd name="T19" fmla="*/ 129 h 391"/>
                <a:gd name="T20" fmla="*/ 145 w 578"/>
                <a:gd name="T21" fmla="*/ 247 h 391"/>
                <a:gd name="T22" fmla="*/ 160 w 578"/>
                <a:gd name="T23" fmla="*/ 266 h 391"/>
                <a:gd name="T24" fmla="*/ 172 w 578"/>
                <a:gd name="T25" fmla="*/ 262 h 391"/>
                <a:gd name="T26" fmla="*/ 188 w 578"/>
                <a:gd name="T27" fmla="*/ 250 h 391"/>
                <a:gd name="T28" fmla="*/ 199 w 578"/>
                <a:gd name="T29" fmla="*/ 192 h 391"/>
                <a:gd name="T30" fmla="*/ 215 w 578"/>
                <a:gd name="T31" fmla="*/ 0 h 391"/>
                <a:gd name="T32" fmla="*/ 227 w 578"/>
                <a:gd name="T33" fmla="*/ 250 h 391"/>
                <a:gd name="T34" fmla="*/ 242 w 578"/>
                <a:gd name="T35" fmla="*/ 364 h 391"/>
                <a:gd name="T36" fmla="*/ 254 w 578"/>
                <a:gd name="T37" fmla="*/ 321 h 391"/>
                <a:gd name="T38" fmla="*/ 270 w 578"/>
                <a:gd name="T39" fmla="*/ 239 h 391"/>
                <a:gd name="T40" fmla="*/ 281 w 578"/>
                <a:gd name="T41" fmla="*/ 258 h 391"/>
                <a:gd name="T42" fmla="*/ 297 w 578"/>
                <a:gd name="T43" fmla="*/ 235 h 391"/>
                <a:gd name="T44" fmla="*/ 309 w 578"/>
                <a:gd name="T45" fmla="*/ 133 h 391"/>
                <a:gd name="T46" fmla="*/ 324 w 578"/>
                <a:gd name="T47" fmla="*/ 137 h 391"/>
                <a:gd name="T48" fmla="*/ 336 w 578"/>
                <a:gd name="T49" fmla="*/ 352 h 391"/>
                <a:gd name="T50" fmla="*/ 352 w 578"/>
                <a:gd name="T51" fmla="*/ 333 h 391"/>
                <a:gd name="T52" fmla="*/ 363 w 578"/>
                <a:gd name="T53" fmla="*/ 297 h 391"/>
                <a:gd name="T54" fmla="*/ 379 w 578"/>
                <a:gd name="T55" fmla="*/ 286 h 391"/>
                <a:gd name="T56" fmla="*/ 391 w 578"/>
                <a:gd name="T57" fmla="*/ 313 h 391"/>
                <a:gd name="T58" fmla="*/ 406 w 578"/>
                <a:gd name="T59" fmla="*/ 348 h 391"/>
                <a:gd name="T60" fmla="*/ 418 w 578"/>
                <a:gd name="T61" fmla="*/ 290 h 391"/>
                <a:gd name="T62" fmla="*/ 434 w 578"/>
                <a:gd name="T63" fmla="*/ 262 h 391"/>
                <a:gd name="T64" fmla="*/ 446 w 578"/>
                <a:gd name="T65" fmla="*/ 270 h 391"/>
                <a:gd name="T66" fmla="*/ 461 w 578"/>
                <a:gd name="T67" fmla="*/ 286 h 391"/>
                <a:gd name="T68" fmla="*/ 473 w 578"/>
                <a:gd name="T69" fmla="*/ 329 h 391"/>
                <a:gd name="T70" fmla="*/ 485 w 578"/>
                <a:gd name="T71" fmla="*/ 352 h 391"/>
                <a:gd name="T72" fmla="*/ 500 w 578"/>
                <a:gd name="T73" fmla="*/ 247 h 391"/>
                <a:gd name="T74" fmla="*/ 512 w 578"/>
                <a:gd name="T75" fmla="*/ 247 h 391"/>
                <a:gd name="T76" fmla="*/ 528 w 578"/>
                <a:gd name="T77" fmla="*/ 239 h 391"/>
                <a:gd name="T78" fmla="*/ 539 w 578"/>
                <a:gd name="T79" fmla="*/ 215 h 391"/>
                <a:gd name="T80" fmla="*/ 555 w 578"/>
                <a:gd name="T81" fmla="*/ 192 h 391"/>
                <a:gd name="T82" fmla="*/ 567 w 578"/>
                <a:gd name="T83" fmla="*/ 23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391">
                  <a:moveTo>
                    <a:pt x="0" y="313"/>
                  </a:moveTo>
                  <a:lnTo>
                    <a:pt x="8" y="313"/>
                  </a:lnTo>
                  <a:lnTo>
                    <a:pt x="12" y="313"/>
                  </a:lnTo>
                  <a:lnTo>
                    <a:pt x="16" y="309"/>
                  </a:lnTo>
                  <a:lnTo>
                    <a:pt x="19" y="297"/>
                  </a:lnTo>
                  <a:lnTo>
                    <a:pt x="23" y="293"/>
                  </a:lnTo>
                  <a:lnTo>
                    <a:pt x="27" y="293"/>
                  </a:lnTo>
                  <a:lnTo>
                    <a:pt x="31" y="290"/>
                  </a:lnTo>
                  <a:lnTo>
                    <a:pt x="39" y="227"/>
                  </a:lnTo>
                  <a:lnTo>
                    <a:pt x="43" y="247"/>
                  </a:lnTo>
                  <a:lnTo>
                    <a:pt x="47" y="231"/>
                  </a:lnTo>
                  <a:lnTo>
                    <a:pt x="51" y="231"/>
                  </a:lnTo>
                  <a:lnTo>
                    <a:pt x="55" y="211"/>
                  </a:lnTo>
                  <a:lnTo>
                    <a:pt x="59" y="200"/>
                  </a:lnTo>
                  <a:lnTo>
                    <a:pt x="66" y="180"/>
                  </a:lnTo>
                  <a:lnTo>
                    <a:pt x="70" y="172"/>
                  </a:lnTo>
                  <a:lnTo>
                    <a:pt x="74" y="180"/>
                  </a:lnTo>
                  <a:lnTo>
                    <a:pt x="78" y="207"/>
                  </a:lnTo>
                  <a:lnTo>
                    <a:pt x="82" y="243"/>
                  </a:lnTo>
                  <a:lnTo>
                    <a:pt x="86" y="266"/>
                  </a:lnTo>
                  <a:lnTo>
                    <a:pt x="94" y="266"/>
                  </a:lnTo>
                  <a:lnTo>
                    <a:pt x="98" y="266"/>
                  </a:lnTo>
                  <a:lnTo>
                    <a:pt x="102" y="247"/>
                  </a:lnTo>
                  <a:lnTo>
                    <a:pt x="105" y="231"/>
                  </a:lnTo>
                  <a:lnTo>
                    <a:pt x="109" y="231"/>
                  </a:lnTo>
                  <a:lnTo>
                    <a:pt x="113" y="215"/>
                  </a:lnTo>
                  <a:lnTo>
                    <a:pt x="121" y="196"/>
                  </a:lnTo>
                  <a:lnTo>
                    <a:pt x="125" y="168"/>
                  </a:lnTo>
                  <a:lnTo>
                    <a:pt x="129" y="141"/>
                  </a:lnTo>
                  <a:lnTo>
                    <a:pt x="133" y="129"/>
                  </a:lnTo>
                  <a:lnTo>
                    <a:pt x="137" y="149"/>
                  </a:lnTo>
                  <a:lnTo>
                    <a:pt x="141" y="192"/>
                  </a:lnTo>
                  <a:lnTo>
                    <a:pt x="145" y="247"/>
                  </a:lnTo>
                  <a:lnTo>
                    <a:pt x="152" y="282"/>
                  </a:lnTo>
                  <a:lnTo>
                    <a:pt x="156" y="286"/>
                  </a:lnTo>
                  <a:lnTo>
                    <a:pt x="160" y="266"/>
                  </a:lnTo>
                  <a:lnTo>
                    <a:pt x="164" y="266"/>
                  </a:lnTo>
                  <a:lnTo>
                    <a:pt x="168" y="262"/>
                  </a:lnTo>
                  <a:lnTo>
                    <a:pt x="172" y="262"/>
                  </a:lnTo>
                  <a:lnTo>
                    <a:pt x="180" y="258"/>
                  </a:lnTo>
                  <a:lnTo>
                    <a:pt x="184" y="258"/>
                  </a:lnTo>
                  <a:lnTo>
                    <a:pt x="188" y="250"/>
                  </a:lnTo>
                  <a:lnTo>
                    <a:pt x="191" y="243"/>
                  </a:lnTo>
                  <a:lnTo>
                    <a:pt x="195" y="223"/>
                  </a:lnTo>
                  <a:lnTo>
                    <a:pt x="199" y="192"/>
                  </a:lnTo>
                  <a:lnTo>
                    <a:pt x="207" y="133"/>
                  </a:lnTo>
                  <a:lnTo>
                    <a:pt x="211" y="39"/>
                  </a:lnTo>
                  <a:lnTo>
                    <a:pt x="215" y="0"/>
                  </a:lnTo>
                  <a:lnTo>
                    <a:pt x="219" y="51"/>
                  </a:lnTo>
                  <a:lnTo>
                    <a:pt x="223" y="129"/>
                  </a:lnTo>
                  <a:lnTo>
                    <a:pt x="227" y="250"/>
                  </a:lnTo>
                  <a:lnTo>
                    <a:pt x="234" y="344"/>
                  </a:lnTo>
                  <a:lnTo>
                    <a:pt x="238" y="391"/>
                  </a:lnTo>
                  <a:lnTo>
                    <a:pt x="242" y="364"/>
                  </a:lnTo>
                  <a:lnTo>
                    <a:pt x="246" y="364"/>
                  </a:lnTo>
                  <a:lnTo>
                    <a:pt x="250" y="356"/>
                  </a:lnTo>
                  <a:lnTo>
                    <a:pt x="254" y="321"/>
                  </a:lnTo>
                  <a:lnTo>
                    <a:pt x="258" y="282"/>
                  </a:lnTo>
                  <a:lnTo>
                    <a:pt x="266" y="247"/>
                  </a:lnTo>
                  <a:lnTo>
                    <a:pt x="270" y="239"/>
                  </a:lnTo>
                  <a:lnTo>
                    <a:pt x="274" y="254"/>
                  </a:lnTo>
                  <a:lnTo>
                    <a:pt x="277" y="254"/>
                  </a:lnTo>
                  <a:lnTo>
                    <a:pt x="281" y="258"/>
                  </a:lnTo>
                  <a:lnTo>
                    <a:pt x="285" y="250"/>
                  </a:lnTo>
                  <a:lnTo>
                    <a:pt x="293" y="247"/>
                  </a:lnTo>
                  <a:lnTo>
                    <a:pt x="297" y="235"/>
                  </a:lnTo>
                  <a:lnTo>
                    <a:pt x="301" y="215"/>
                  </a:lnTo>
                  <a:lnTo>
                    <a:pt x="305" y="184"/>
                  </a:lnTo>
                  <a:lnTo>
                    <a:pt x="309" y="133"/>
                  </a:lnTo>
                  <a:lnTo>
                    <a:pt x="313" y="82"/>
                  </a:lnTo>
                  <a:lnTo>
                    <a:pt x="320" y="82"/>
                  </a:lnTo>
                  <a:lnTo>
                    <a:pt x="324" y="137"/>
                  </a:lnTo>
                  <a:lnTo>
                    <a:pt x="328" y="215"/>
                  </a:lnTo>
                  <a:lnTo>
                    <a:pt x="332" y="297"/>
                  </a:lnTo>
                  <a:lnTo>
                    <a:pt x="336" y="352"/>
                  </a:lnTo>
                  <a:lnTo>
                    <a:pt x="340" y="344"/>
                  </a:lnTo>
                  <a:lnTo>
                    <a:pt x="348" y="325"/>
                  </a:lnTo>
                  <a:lnTo>
                    <a:pt x="352" y="333"/>
                  </a:lnTo>
                  <a:lnTo>
                    <a:pt x="356" y="321"/>
                  </a:lnTo>
                  <a:lnTo>
                    <a:pt x="360" y="313"/>
                  </a:lnTo>
                  <a:lnTo>
                    <a:pt x="363" y="297"/>
                  </a:lnTo>
                  <a:lnTo>
                    <a:pt x="367" y="286"/>
                  </a:lnTo>
                  <a:lnTo>
                    <a:pt x="371" y="282"/>
                  </a:lnTo>
                  <a:lnTo>
                    <a:pt x="379" y="286"/>
                  </a:lnTo>
                  <a:lnTo>
                    <a:pt x="383" y="293"/>
                  </a:lnTo>
                  <a:lnTo>
                    <a:pt x="387" y="301"/>
                  </a:lnTo>
                  <a:lnTo>
                    <a:pt x="391" y="313"/>
                  </a:lnTo>
                  <a:lnTo>
                    <a:pt x="395" y="329"/>
                  </a:lnTo>
                  <a:lnTo>
                    <a:pt x="399" y="340"/>
                  </a:lnTo>
                  <a:lnTo>
                    <a:pt x="406" y="348"/>
                  </a:lnTo>
                  <a:lnTo>
                    <a:pt x="410" y="340"/>
                  </a:lnTo>
                  <a:lnTo>
                    <a:pt x="414" y="317"/>
                  </a:lnTo>
                  <a:lnTo>
                    <a:pt x="418" y="290"/>
                  </a:lnTo>
                  <a:lnTo>
                    <a:pt x="422" y="266"/>
                  </a:lnTo>
                  <a:lnTo>
                    <a:pt x="426" y="258"/>
                  </a:lnTo>
                  <a:lnTo>
                    <a:pt x="434" y="262"/>
                  </a:lnTo>
                  <a:lnTo>
                    <a:pt x="438" y="266"/>
                  </a:lnTo>
                  <a:lnTo>
                    <a:pt x="442" y="270"/>
                  </a:lnTo>
                  <a:lnTo>
                    <a:pt x="446" y="270"/>
                  </a:lnTo>
                  <a:lnTo>
                    <a:pt x="449" y="274"/>
                  </a:lnTo>
                  <a:lnTo>
                    <a:pt x="453" y="278"/>
                  </a:lnTo>
                  <a:lnTo>
                    <a:pt x="461" y="286"/>
                  </a:lnTo>
                  <a:lnTo>
                    <a:pt x="465" y="297"/>
                  </a:lnTo>
                  <a:lnTo>
                    <a:pt x="469" y="309"/>
                  </a:lnTo>
                  <a:lnTo>
                    <a:pt x="473" y="329"/>
                  </a:lnTo>
                  <a:lnTo>
                    <a:pt x="477" y="348"/>
                  </a:lnTo>
                  <a:lnTo>
                    <a:pt x="481" y="364"/>
                  </a:lnTo>
                  <a:lnTo>
                    <a:pt x="485" y="352"/>
                  </a:lnTo>
                  <a:lnTo>
                    <a:pt x="492" y="325"/>
                  </a:lnTo>
                  <a:lnTo>
                    <a:pt x="496" y="282"/>
                  </a:lnTo>
                  <a:lnTo>
                    <a:pt x="500" y="247"/>
                  </a:lnTo>
                  <a:lnTo>
                    <a:pt x="504" y="239"/>
                  </a:lnTo>
                  <a:lnTo>
                    <a:pt x="508" y="243"/>
                  </a:lnTo>
                  <a:lnTo>
                    <a:pt x="512" y="247"/>
                  </a:lnTo>
                  <a:lnTo>
                    <a:pt x="520" y="247"/>
                  </a:lnTo>
                  <a:lnTo>
                    <a:pt x="524" y="243"/>
                  </a:lnTo>
                  <a:lnTo>
                    <a:pt x="528" y="239"/>
                  </a:lnTo>
                  <a:lnTo>
                    <a:pt x="532" y="231"/>
                  </a:lnTo>
                  <a:lnTo>
                    <a:pt x="535" y="223"/>
                  </a:lnTo>
                  <a:lnTo>
                    <a:pt x="539" y="215"/>
                  </a:lnTo>
                  <a:lnTo>
                    <a:pt x="547" y="204"/>
                  </a:lnTo>
                  <a:lnTo>
                    <a:pt x="551" y="192"/>
                  </a:lnTo>
                  <a:lnTo>
                    <a:pt x="555" y="192"/>
                  </a:lnTo>
                  <a:lnTo>
                    <a:pt x="559" y="200"/>
                  </a:lnTo>
                  <a:lnTo>
                    <a:pt x="563" y="219"/>
                  </a:lnTo>
                  <a:lnTo>
                    <a:pt x="567" y="239"/>
                  </a:lnTo>
                  <a:lnTo>
                    <a:pt x="575" y="254"/>
                  </a:lnTo>
                  <a:lnTo>
                    <a:pt x="578" y="25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2" name="Freeform 134"/>
            <p:cNvSpPr>
              <a:spLocks/>
            </p:cNvSpPr>
            <p:nvPr/>
          </p:nvSpPr>
          <p:spPr bwMode="auto">
            <a:xfrm>
              <a:off x="5942013" y="3227388"/>
              <a:ext cx="912813" cy="588963"/>
            </a:xfrm>
            <a:custGeom>
              <a:avLst/>
              <a:gdLst>
                <a:gd name="T0" fmla="*/ 8 w 575"/>
                <a:gd name="T1" fmla="*/ 191 h 371"/>
                <a:gd name="T2" fmla="*/ 20 w 575"/>
                <a:gd name="T3" fmla="*/ 188 h 371"/>
                <a:gd name="T4" fmla="*/ 36 w 575"/>
                <a:gd name="T5" fmla="*/ 176 h 371"/>
                <a:gd name="T6" fmla="*/ 47 w 575"/>
                <a:gd name="T7" fmla="*/ 51 h 371"/>
                <a:gd name="T8" fmla="*/ 63 w 575"/>
                <a:gd name="T9" fmla="*/ 66 h 371"/>
                <a:gd name="T10" fmla="*/ 75 w 575"/>
                <a:gd name="T11" fmla="*/ 285 h 371"/>
                <a:gd name="T12" fmla="*/ 90 w 575"/>
                <a:gd name="T13" fmla="*/ 305 h 371"/>
                <a:gd name="T14" fmla="*/ 102 w 575"/>
                <a:gd name="T15" fmla="*/ 246 h 371"/>
                <a:gd name="T16" fmla="*/ 118 w 575"/>
                <a:gd name="T17" fmla="*/ 219 h 371"/>
                <a:gd name="T18" fmla="*/ 129 w 575"/>
                <a:gd name="T19" fmla="*/ 293 h 371"/>
                <a:gd name="T20" fmla="*/ 145 w 575"/>
                <a:gd name="T21" fmla="*/ 250 h 371"/>
                <a:gd name="T22" fmla="*/ 157 w 575"/>
                <a:gd name="T23" fmla="*/ 207 h 371"/>
                <a:gd name="T24" fmla="*/ 172 w 575"/>
                <a:gd name="T25" fmla="*/ 234 h 371"/>
                <a:gd name="T26" fmla="*/ 184 w 575"/>
                <a:gd name="T27" fmla="*/ 297 h 371"/>
                <a:gd name="T28" fmla="*/ 200 w 575"/>
                <a:gd name="T29" fmla="*/ 293 h 371"/>
                <a:gd name="T30" fmla="*/ 211 w 575"/>
                <a:gd name="T31" fmla="*/ 168 h 371"/>
                <a:gd name="T32" fmla="*/ 227 w 575"/>
                <a:gd name="T33" fmla="*/ 168 h 371"/>
                <a:gd name="T34" fmla="*/ 239 w 575"/>
                <a:gd name="T35" fmla="*/ 145 h 371"/>
                <a:gd name="T36" fmla="*/ 254 w 575"/>
                <a:gd name="T37" fmla="*/ 137 h 371"/>
                <a:gd name="T38" fmla="*/ 266 w 575"/>
                <a:gd name="T39" fmla="*/ 191 h 371"/>
                <a:gd name="T40" fmla="*/ 282 w 575"/>
                <a:gd name="T41" fmla="*/ 195 h 371"/>
                <a:gd name="T42" fmla="*/ 294 w 575"/>
                <a:gd name="T43" fmla="*/ 184 h 371"/>
                <a:gd name="T44" fmla="*/ 309 w 575"/>
                <a:gd name="T45" fmla="*/ 156 h 371"/>
                <a:gd name="T46" fmla="*/ 321 w 575"/>
                <a:gd name="T47" fmla="*/ 129 h 371"/>
                <a:gd name="T48" fmla="*/ 337 w 575"/>
                <a:gd name="T49" fmla="*/ 184 h 371"/>
                <a:gd name="T50" fmla="*/ 348 w 575"/>
                <a:gd name="T51" fmla="*/ 211 h 371"/>
                <a:gd name="T52" fmla="*/ 360 w 575"/>
                <a:gd name="T53" fmla="*/ 207 h 371"/>
                <a:gd name="T54" fmla="*/ 376 w 575"/>
                <a:gd name="T55" fmla="*/ 207 h 371"/>
                <a:gd name="T56" fmla="*/ 387 w 575"/>
                <a:gd name="T57" fmla="*/ 211 h 371"/>
                <a:gd name="T58" fmla="*/ 403 w 575"/>
                <a:gd name="T59" fmla="*/ 227 h 371"/>
                <a:gd name="T60" fmla="*/ 415 w 575"/>
                <a:gd name="T61" fmla="*/ 250 h 371"/>
                <a:gd name="T62" fmla="*/ 430 w 575"/>
                <a:gd name="T63" fmla="*/ 266 h 371"/>
                <a:gd name="T64" fmla="*/ 442 w 575"/>
                <a:gd name="T65" fmla="*/ 223 h 371"/>
                <a:gd name="T66" fmla="*/ 458 w 575"/>
                <a:gd name="T67" fmla="*/ 207 h 371"/>
                <a:gd name="T68" fmla="*/ 469 w 575"/>
                <a:gd name="T69" fmla="*/ 215 h 371"/>
                <a:gd name="T70" fmla="*/ 485 w 575"/>
                <a:gd name="T71" fmla="*/ 231 h 371"/>
                <a:gd name="T72" fmla="*/ 497 w 575"/>
                <a:gd name="T73" fmla="*/ 277 h 371"/>
                <a:gd name="T74" fmla="*/ 512 w 575"/>
                <a:gd name="T75" fmla="*/ 313 h 371"/>
                <a:gd name="T76" fmla="*/ 524 w 575"/>
                <a:gd name="T77" fmla="*/ 211 h 371"/>
                <a:gd name="T78" fmla="*/ 540 w 575"/>
                <a:gd name="T79" fmla="*/ 199 h 371"/>
                <a:gd name="T80" fmla="*/ 552 w 575"/>
                <a:gd name="T81" fmla="*/ 211 h 371"/>
                <a:gd name="T82" fmla="*/ 567 w 575"/>
                <a:gd name="T83" fmla="*/ 25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71">
                  <a:moveTo>
                    <a:pt x="0" y="199"/>
                  </a:moveTo>
                  <a:lnTo>
                    <a:pt x="4" y="195"/>
                  </a:lnTo>
                  <a:lnTo>
                    <a:pt x="8" y="191"/>
                  </a:lnTo>
                  <a:lnTo>
                    <a:pt x="12" y="191"/>
                  </a:lnTo>
                  <a:lnTo>
                    <a:pt x="16" y="188"/>
                  </a:lnTo>
                  <a:lnTo>
                    <a:pt x="20" y="188"/>
                  </a:lnTo>
                  <a:lnTo>
                    <a:pt x="28" y="188"/>
                  </a:lnTo>
                  <a:lnTo>
                    <a:pt x="32" y="184"/>
                  </a:lnTo>
                  <a:lnTo>
                    <a:pt x="36" y="176"/>
                  </a:lnTo>
                  <a:lnTo>
                    <a:pt x="40" y="156"/>
                  </a:lnTo>
                  <a:lnTo>
                    <a:pt x="43" y="117"/>
                  </a:lnTo>
                  <a:lnTo>
                    <a:pt x="47" y="51"/>
                  </a:lnTo>
                  <a:lnTo>
                    <a:pt x="55" y="0"/>
                  </a:lnTo>
                  <a:lnTo>
                    <a:pt x="59" y="16"/>
                  </a:lnTo>
                  <a:lnTo>
                    <a:pt x="63" y="66"/>
                  </a:lnTo>
                  <a:lnTo>
                    <a:pt x="67" y="137"/>
                  </a:lnTo>
                  <a:lnTo>
                    <a:pt x="71" y="215"/>
                  </a:lnTo>
                  <a:lnTo>
                    <a:pt x="75" y="285"/>
                  </a:lnTo>
                  <a:lnTo>
                    <a:pt x="83" y="305"/>
                  </a:lnTo>
                  <a:lnTo>
                    <a:pt x="86" y="297"/>
                  </a:lnTo>
                  <a:lnTo>
                    <a:pt x="90" y="305"/>
                  </a:lnTo>
                  <a:lnTo>
                    <a:pt x="94" y="297"/>
                  </a:lnTo>
                  <a:lnTo>
                    <a:pt x="98" y="277"/>
                  </a:lnTo>
                  <a:lnTo>
                    <a:pt x="102" y="246"/>
                  </a:lnTo>
                  <a:lnTo>
                    <a:pt x="110" y="219"/>
                  </a:lnTo>
                  <a:lnTo>
                    <a:pt x="114" y="203"/>
                  </a:lnTo>
                  <a:lnTo>
                    <a:pt x="118" y="219"/>
                  </a:lnTo>
                  <a:lnTo>
                    <a:pt x="122" y="262"/>
                  </a:lnTo>
                  <a:lnTo>
                    <a:pt x="126" y="281"/>
                  </a:lnTo>
                  <a:lnTo>
                    <a:pt x="129" y="293"/>
                  </a:lnTo>
                  <a:lnTo>
                    <a:pt x="133" y="289"/>
                  </a:lnTo>
                  <a:lnTo>
                    <a:pt x="141" y="277"/>
                  </a:lnTo>
                  <a:lnTo>
                    <a:pt x="145" y="250"/>
                  </a:lnTo>
                  <a:lnTo>
                    <a:pt x="149" y="227"/>
                  </a:lnTo>
                  <a:lnTo>
                    <a:pt x="153" y="211"/>
                  </a:lnTo>
                  <a:lnTo>
                    <a:pt x="157" y="207"/>
                  </a:lnTo>
                  <a:lnTo>
                    <a:pt x="161" y="215"/>
                  </a:lnTo>
                  <a:lnTo>
                    <a:pt x="168" y="223"/>
                  </a:lnTo>
                  <a:lnTo>
                    <a:pt x="172" y="234"/>
                  </a:lnTo>
                  <a:lnTo>
                    <a:pt x="176" y="246"/>
                  </a:lnTo>
                  <a:lnTo>
                    <a:pt x="180" y="270"/>
                  </a:lnTo>
                  <a:lnTo>
                    <a:pt x="184" y="297"/>
                  </a:lnTo>
                  <a:lnTo>
                    <a:pt x="188" y="320"/>
                  </a:lnTo>
                  <a:lnTo>
                    <a:pt x="196" y="320"/>
                  </a:lnTo>
                  <a:lnTo>
                    <a:pt x="200" y="293"/>
                  </a:lnTo>
                  <a:lnTo>
                    <a:pt x="204" y="250"/>
                  </a:lnTo>
                  <a:lnTo>
                    <a:pt x="208" y="203"/>
                  </a:lnTo>
                  <a:lnTo>
                    <a:pt x="211" y="168"/>
                  </a:lnTo>
                  <a:lnTo>
                    <a:pt x="215" y="164"/>
                  </a:lnTo>
                  <a:lnTo>
                    <a:pt x="223" y="168"/>
                  </a:lnTo>
                  <a:lnTo>
                    <a:pt x="227" y="168"/>
                  </a:lnTo>
                  <a:lnTo>
                    <a:pt x="231" y="164"/>
                  </a:lnTo>
                  <a:lnTo>
                    <a:pt x="235" y="152"/>
                  </a:lnTo>
                  <a:lnTo>
                    <a:pt x="239" y="145"/>
                  </a:lnTo>
                  <a:lnTo>
                    <a:pt x="243" y="133"/>
                  </a:lnTo>
                  <a:lnTo>
                    <a:pt x="247" y="133"/>
                  </a:lnTo>
                  <a:lnTo>
                    <a:pt x="254" y="137"/>
                  </a:lnTo>
                  <a:lnTo>
                    <a:pt x="258" y="156"/>
                  </a:lnTo>
                  <a:lnTo>
                    <a:pt x="262" y="176"/>
                  </a:lnTo>
                  <a:lnTo>
                    <a:pt x="266" y="191"/>
                  </a:lnTo>
                  <a:lnTo>
                    <a:pt x="270" y="199"/>
                  </a:lnTo>
                  <a:lnTo>
                    <a:pt x="274" y="199"/>
                  </a:lnTo>
                  <a:lnTo>
                    <a:pt x="282" y="195"/>
                  </a:lnTo>
                  <a:lnTo>
                    <a:pt x="286" y="191"/>
                  </a:lnTo>
                  <a:lnTo>
                    <a:pt x="290" y="188"/>
                  </a:lnTo>
                  <a:lnTo>
                    <a:pt x="294" y="184"/>
                  </a:lnTo>
                  <a:lnTo>
                    <a:pt x="297" y="176"/>
                  </a:lnTo>
                  <a:lnTo>
                    <a:pt x="301" y="164"/>
                  </a:lnTo>
                  <a:lnTo>
                    <a:pt x="309" y="156"/>
                  </a:lnTo>
                  <a:lnTo>
                    <a:pt x="313" y="141"/>
                  </a:lnTo>
                  <a:lnTo>
                    <a:pt x="317" y="133"/>
                  </a:lnTo>
                  <a:lnTo>
                    <a:pt x="321" y="129"/>
                  </a:lnTo>
                  <a:lnTo>
                    <a:pt x="325" y="141"/>
                  </a:lnTo>
                  <a:lnTo>
                    <a:pt x="329" y="160"/>
                  </a:lnTo>
                  <a:lnTo>
                    <a:pt x="337" y="184"/>
                  </a:lnTo>
                  <a:lnTo>
                    <a:pt x="340" y="203"/>
                  </a:lnTo>
                  <a:lnTo>
                    <a:pt x="344" y="211"/>
                  </a:lnTo>
                  <a:lnTo>
                    <a:pt x="348" y="211"/>
                  </a:lnTo>
                  <a:lnTo>
                    <a:pt x="352" y="207"/>
                  </a:lnTo>
                  <a:lnTo>
                    <a:pt x="356" y="207"/>
                  </a:lnTo>
                  <a:lnTo>
                    <a:pt x="360" y="207"/>
                  </a:lnTo>
                  <a:lnTo>
                    <a:pt x="368" y="207"/>
                  </a:lnTo>
                  <a:lnTo>
                    <a:pt x="372" y="207"/>
                  </a:lnTo>
                  <a:lnTo>
                    <a:pt x="376" y="207"/>
                  </a:lnTo>
                  <a:lnTo>
                    <a:pt x="380" y="211"/>
                  </a:lnTo>
                  <a:lnTo>
                    <a:pt x="383" y="211"/>
                  </a:lnTo>
                  <a:lnTo>
                    <a:pt x="387" y="211"/>
                  </a:lnTo>
                  <a:lnTo>
                    <a:pt x="395" y="215"/>
                  </a:lnTo>
                  <a:lnTo>
                    <a:pt x="399" y="219"/>
                  </a:lnTo>
                  <a:lnTo>
                    <a:pt x="403" y="227"/>
                  </a:lnTo>
                  <a:lnTo>
                    <a:pt x="407" y="231"/>
                  </a:lnTo>
                  <a:lnTo>
                    <a:pt x="411" y="242"/>
                  </a:lnTo>
                  <a:lnTo>
                    <a:pt x="415" y="250"/>
                  </a:lnTo>
                  <a:lnTo>
                    <a:pt x="423" y="258"/>
                  </a:lnTo>
                  <a:lnTo>
                    <a:pt x="426" y="266"/>
                  </a:lnTo>
                  <a:lnTo>
                    <a:pt x="430" y="266"/>
                  </a:lnTo>
                  <a:lnTo>
                    <a:pt x="434" y="254"/>
                  </a:lnTo>
                  <a:lnTo>
                    <a:pt x="438" y="238"/>
                  </a:lnTo>
                  <a:lnTo>
                    <a:pt x="442" y="223"/>
                  </a:lnTo>
                  <a:lnTo>
                    <a:pt x="450" y="211"/>
                  </a:lnTo>
                  <a:lnTo>
                    <a:pt x="454" y="207"/>
                  </a:lnTo>
                  <a:lnTo>
                    <a:pt x="458" y="207"/>
                  </a:lnTo>
                  <a:lnTo>
                    <a:pt x="462" y="211"/>
                  </a:lnTo>
                  <a:lnTo>
                    <a:pt x="466" y="211"/>
                  </a:lnTo>
                  <a:lnTo>
                    <a:pt x="469" y="215"/>
                  </a:lnTo>
                  <a:lnTo>
                    <a:pt x="473" y="219"/>
                  </a:lnTo>
                  <a:lnTo>
                    <a:pt x="481" y="223"/>
                  </a:lnTo>
                  <a:lnTo>
                    <a:pt x="485" y="231"/>
                  </a:lnTo>
                  <a:lnTo>
                    <a:pt x="489" y="238"/>
                  </a:lnTo>
                  <a:lnTo>
                    <a:pt x="493" y="254"/>
                  </a:lnTo>
                  <a:lnTo>
                    <a:pt x="497" y="277"/>
                  </a:lnTo>
                  <a:lnTo>
                    <a:pt x="501" y="301"/>
                  </a:lnTo>
                  <a:lnTo>
                    <a:pt x="509" y="317"/>
                  </a:lnTo>
                  <a:lnTo>
                    <a:pt x="512" y="313"/>
                  </a:lnTo>
                  <a:lnTo>
                    <a:pt x="516" y="285"/>
                  </a:lnTo>
                  <a:lnTo>
                    <a:pt x="520" y="250"/>
                  </a:lnTo>
                  <a:lnTo>
                    <a:pt x="524" y="211"/>
                  </a:lnTo>
                  <a:lnTo>
                    <a:pt x="528" y="188"/>
                  </a:lnTo>
                  <a:lnTo>
                    <a:pt x="536" y="191"/>
                  </a:lnTo>
                  <a:lnTo>
                    <a:pt x="540" y="199"/>
                  </a:lnTo>
                  <a:lnTo>
                    <a:pt x="544" y="203"/>
                  </a:lnTo>
                  <a:lnTo>
                    <a:pt x="548" y="207"/>
                  </a:lnTo>
                  <a:lnTo>
                    <a:pt x="552" y="211"/>
                  </a:lnTo>
                  <a:lnTo>
                    <a:pt x="555" y="219"/>
                  </a:lnTo>
                  <a:lnTo>
                    <a:pt x="563" y="231"/>
                  </a:lnTo>
                  <a:lnTo>
                    <a:pt x="567" y="254"/>
                  </a:lnTo>
                  <a:lnTo>
                    <a:pt x="571" y="297"/>
                  </a:lnTo>
                  <a:lnTo>
                    <a:pt x="575" y="371"/>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3" name="Freeform 135"/>
            <p:cNvSpPr>
              <a:spLocks/>
            </p:cNvSpPr>
            <p:nvPr/>
          </p:nvSpPr>
          <p:spPr bwMode="auto">
            <a:xfrm>
              <a:off x="6854826" y="3798888"/>
              <a:ext cx="25400" cy="111125"/>
            </a:xfrm>
            <a:custGeom>
              <a:avLst/>
              <a:gdLst>
                <a:gd name="T0" fmla="*/ 0 w 16"/>
                <a:gd name="T1" fmla="*/ 11 h 70"/>
                <a:gd name="T2" fmla="*/ 4 w 16"/>
                <a:gd name="T3" fmla="*/ 70 h 70"/>
                <a:gd name="T4" fmla="*/ 8 w 16"/>
                <a:gd name="T5" fmla="*/ 50 h 70"/>
                <a:gd name="T6" fmla="*/ 16 w 16"/>
                <a:gd name="T7" fmla="*/ 0 h 70"/>
              </a:gdLst>
              <a:ahLst/>
              <a:cxnLst>
                <a:cxn ang="0">
                  <a:pos x="T0" y="T1"/>
                </a:cxn>
                <a:cxn ang="0">
                  <a:pos x="T2" y="T3"/>
                </a:cxn>
                <a:cxn ang="0">
                  <a:pos x="T4" y="T5"/>
                </a:cxn>
                <a:cxn ang="0">
                  <a:pos x="T6" y="T7"/>
                </a:cxn>
              </a:cxnLst>
              <a:rect l="0" t="0" r="r" b="b"/>
              <a:pathLst>
                <a:path w="16" h="70">
                  <a:moveTo>
                    <a:pt x="0" y="11"/>
                  </a:moveTo>
                  <a:lnTo>
                    <a:pt x="4" y="70"/>
                  </a:lnTo>
                  <a:lnTo>
                    <a:pt x="8" y="50"/>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4" name="Freeform 136"/>
            <p:cNvSpPr>
              <a:spLocks/>
            </p:cNvSpPr>
            <p:nvPr/>
          </p:nvSpPr>
          <p:spPr bwMode="auto">
            <a:xfrm>
              <a:off x="3200401" y="2805113"/>
              <a:ext cx="911225" cy="738188"/>
            </a:xfrm>
            <a:custGeom>
              <a:avLst/>
              <a:gdLst>
                <a:gd name="T0" fmla="*/ 8 w 574"/>
                <a:gd name="T1" fmla="*/ 465 h 465"/>
                <a:gd name="T2" fmla="*/ 19 w 574"/>
                <a:gd name="T3" fmla="*/ 457 h 465"/>
                <a:gd name="T4" fmla="*/ 35 w 574"/>
                <a:gd name="T5" fmla="*/ 278 h 465"/>
                <a:gd name="T6" fmla="*/ 47 w 574"/>
                <a:gd name="T7" fmla="*/ 160 h 465"/>
                <a:gd name="T8" fmla="*/ 62 w 574"/>
                <a:gd name="T9" fmla="*/ 309 h 465"/>
                <a:gd name="T10" fmla="*/ 74 w 574"/>
                <a:gd name="T11" fmla="*/ 301 h 465"/>
                <a:gd name="T12" fmla="*/ 90 w 574"/>
                <a:gd name="T13" fmla="*/ 360 h 465"/>
                <a:gd name="T14" fmla="*/ 101 w 574"/>
                <a:gd name="T15" fmla="*/ 399 h 465"/>
                <a:gd name="T16" fmla="*/ 117 w 574"/>
                <a:gd name="T17" fmla="*/ 411 h 465"/>
                <a:gd name="T18" fmla="*/ 129 w 574"/>
                <a:gd name="T19" fmla="*/ 356 h 465"/>
                <a:gd name="T20" fmla="*/ 144 w 574"/>
                <a:gd name="T21" fmla="*/ 317 h 465"/>
                <a:gd name="T22" fmla="*/ 156 w 574"/>
                <a:gd name="T23" fmla="*/ 379 h 465"/>
                <a:gd name="T24" fmla="*/ 172 w 574"/>
                <a:gd name="T25" fmla="*/ 418 h 465"/>
                <a:gd name="T26" fmla="*/ 183 w 574"/>
                <a:gd name="T27" fmla="*/ 434 h 465"/>
                <a:gd name="T28" fmla="*/ 199 w 574"/>
                <a:gd name="T29" fmla="*/ 450 h 465"/>
                <a:gd name="T30" fmla="*/ 211 w 574"/>
                <a:gd name="T31" fmla="*/ 442 h 465"/>
                <a:gd name="T32" fmla="*/ 226 w 574"/>
                <a:gd name="T33" fmla="*/ 391 h 465"/>
                <a:gd name="T34" fmla="*/ 238 w 574"/>
                <a:gd name="T35" fmla="*/ 352 h 465"/>
                <a:gd name="T36" fmla="*/ 254 w 574"/>
                <a:gd name="T37" fmla="*/ 395 h 465"/>
                <a:gd name="T38" fmla="*/ 266 w 574"/>
                <a:gd name="T39" fmla="*/ 426 h 465"/>
                <a:gd name="T40" fmla="*/ 281 w 574"/>
                <a:gd name="T41" fmla="*/ 442 h 465"/>
                <a:gd name="T42" fmla="*/ 293 w 574"/>
                <a:gd name="T43" fmla="*/ 446 h 465"/>
                <a:gd name="T44" fmla="*/ 309 w 574"/>
                <a:gd name="T45" fmla="*/ 387 h 465"/>
                <a:gd name="T46" fmla="*/ 320 w 574"/>
                <a:gd name="T47" fmla="*/ 203 h 465"/>
                <a:gd name="T48" fmla="*/ 336 w 574"/>
                <a:gd name="T49" fmla="*/ 285 h 465"/>
                <a:gd name="T50" fmla="*/ 348 w 574"/>
                <a:gd name="T51" fmla="*/ 364 h 465"/>
                <a:gd name="T52" fmla="*/ 359 w 574"/>
                <a:gd name="T53" fmla="*/ 379 h 465"/>
                <a:gd name="T54" fmla="*/ 375 w 574"/>
                <a:gd name="T55" fmla="*/ 110 h 465"/>
                <a:gd name="T56" fmla="*/ 387 w 574"/>
                <a:gd name="T57" fmla="*/ 51 h 465"/>
                <a:gd name="T58" fmla="*/ 402 w 574"/>
                <a:gd name="T59" fmla="*/ 242 h 465"/>
                <a:gd name="T60" fmla="*/ 414 w 574"/>
                <a:gd name="T61" fmla="*/ 180 h 465"/>
                <a:gd name="T62" fmla="*/ 430 w 574"/>
                <a:gd name="T63" fmla="*/ 211 h 465"/>
                <a:gd name="T64" fmla="*/ 441 w 574"/>
                <a:gd name="T65" fmla="*/ 317 h 465"/>
                <a:gd name="T66" fmla="*/ 457 w 574"/>
                <a:gd name="T67" fmla="*/ 364 h 465"/>
                <a:gd name="T68" fmla="*/ 469 w 574"/>
                <a:gd name="T69" fmla="*/ 270 h 465"/>
                <a:gd name="T70" fmla="*/ 484 w 574"/>
                <a:gd name="T71" fmla="*/ 141 h 465"/>
                <a:gd name="T72" fmla="*/ 496 w 574"/>
                <a:gd name="T73" fmla="*/ 301 h 465"/>
                <a:gd name="T74" fmla="*/ 512 w 574"/>
                <a:gd name="T75" fmla="*/ 313 h 465"/>
                <a:gd name="T76" fmla="*/ 524 w 574"/>
                <a:gd name="T77" fmla="*/ 289 h 465"/>
                <a:gd name="T78" fmla="*/ 539 w 574"/>
                <a:gd name="T79" fmla="*/ 305 h 465"/>
                <a:gd name="T80" fmla="*/ 551 w 574"/>
                <a:gd name="T81" fmla="*/ 356 h 465"/>
                <a:gd name="T82" fmla="*/ 567 w 574"/>
                <a:gd name="T83" fmla="*/ 37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65">
                  <a:moveTo>
                    <a:pt x="0" y="465"/>
                  </a:moveTo>
                  <a:lnTo>
                    <a:pt x="4" y="465"/>
                  </a:lnTo>
                  <a:lnTo>
                    <a:pt x="8" y="465"/>
                  </a:lnTo>
                  <a:lnTo>
                    <a:pt x="12" y="465"/>
                  </a:lnTo>
                  <a:lnTo>
                    <a:pt x="15" y="465"/>
                  </a:lnTo>
                  <a:lnTo>
                    <a:pt x="19" y="457"/>
                  </a:lnTo>
                  <a:lnTo>
                    <a:pt x="27" y="446"/>
                  </a:lnTo>
                  <a:lnTo>
                    <a:pt x="31" y="391"/>
                  </a:lnTo>
                  <a:lnTo>
                    <a:pt x="35" y="278"/>
                  </a:lnTo>
                  <a:lnTo>
                    <a:pt x="39" y="188"/>
                  </a:lnTo>
                  <a:lnTo>
                    <a:pt x="43" y="141"/>
                  </a:lnTo>
                  <a:lnTo>
                    <a:pt x="47" y="160"/>
                  </a:lnTo>
                  <a:lnTo>
                    <a:pt x="55" y="231"/>
                  </a:lnTo>
                  <a:lnTo>
                    <a:pt x="58" y="301"/>
                  </a:lnTo>
                  <a:lnTo>
                    <a:pt x="62" y="309"/>
                  </a:lnTo>
                  <a:lnTo>
                    <a:pt x="66" y="301"/>
                  </a:lnTo>
                  <a:lnTo>
                    <a:pt x="70" y="293"/>
                  </a:lnTo>
                  <a:lnTo>
                    <a:pt x="74" y="301"/>
                  </a:lnTo>
                  <a:lnTo>
                    <a:pt x="82" y="321"/>
                  </a:lnTo>
                  <a:lnTo>
                    <a:pt x="86" y="340"/>
                  </a:lnTo>
                  <a:lnTo>
                    <a:pt x="90" y="360"/>
                  </a:lnTo>
                  <a:lnTo>
                    <a:pt x="94" y="375"/>
                  </a:lnTo>
                  <a:lnTo>
                    <a:pt x="97" y="391"/>
                  </a:lnTo>
                  <a:lnTo>
                    <a:pt x="101" y="399"/>
                  </a:lnTo>
                  <a:lnTo>
                    <a:pt x="109" y="407"/>
                  </a:lnTo>
                  <a:lnTo>
                    <a:pt x="113" y="411"/>
                  </a:lnTo>
                  <a:lnTo>
                    <a:pt x="117" y="411"/>
                  </a:lnTo>
                  <a:lnTo>
                    <a:pt x="121" y="403"/>
                  </a:lnTo>
                  <a:lnTo>
                    <a:pt x="125" y="387"/>
                  </a:lnTo>
                  <a:lnTo>
                    <a:pt x="129" y="356"/>
                  </a:lnTo>
                  <a:lnTo>
                    <a:pt x="133" y="328"/>
                  </a:lnTo>
                  <a:lnTo>
                    <a:pt x="140" y="313"/>
                  </a:lnTo>
                  <a:lnTo>
                    <a:pt x="144" y="317"/>
                  </a:lnTo>
                  <a:lnTo>
                    <a:pt x="148" y="336"/>
                  </a:lnTo>
                  <a:lnTo>
                    <a:pt x="152" y="364"/>
                  </a:lnTo>
                  <a:lnTo>
                    <a:pt x="156" y="379"/>
                  </a:lnTo>
                  <a:lnTo>
                    <a:pt x="160" y="395"/>
                  </a:lnTo>
                  <a:lnTo>
                    <a:pt x="168" y="407"/>
                  </a:lnTo>
                  <a:lnTo>
                    <a:pt x="172" y="418"/>
                  </a:lnTo>
                  <a:lnTo>
                    <a:pt x="176" y="422"/>
                  </a:lnTo>
                  <a:lnTo>
                    <a:pt x="180" y="430"/>
                  </a:lnTo>
                  <a:lnTo>
                    <a:pt x="183" y="434"/>
                  </a:lnTo>
                  <a:lnTo>
                    <a:pt x="187" y="442"/>
                  </a:lnTo>
                  <a:lnTo>
                    <a:pt x="195" y="442"/>
                  </a:lnTo>
                  <a:lnTo>
                    <a:pt x="199" y="450"/>
                  </a:lnTo>
                  <a:lnTo>
                    <a:pt x="203" y="446"/>
                  </a:lnTo>
                  <a:lnTo>
                    <a:pt x="207" y="450"/>
                  </a:lnTo>
                  <a:lnTo>
                    <a:pt x="211" y="442"/>
                  </a:lnTo>
                  <a:lnTo>
                    <a:pt x="215" y="434"/>
                  </a:lnTo>
                  <a:lnTo>
                    <a:pt x="223" y="414"/>
                  </a:lnTo>
                  <a:lnTo>
                    <a:pt x="226" y="391"/>
                  </a:lnTo>
                  <a:lnTo>
                    <a:pt x="230" y="371"/>
                  </a:lnTo>
                  <a:lnTo>
                    <a:pt x="234" y="352"/>
                  </a:lnTo>
                  <a:lnTo>
                    <a:pt x="238" y="352"/>
                  </a:lnTo>
                  <a:lnTo>
                    <a:pt x="242" y="364"/>
                  </a:lnTo>
                  <a:lnTo>
                    <a:pt x="246" y="383"/>
                  </a:lnTo>
                  <a:lnTo>
                    <a:pt x="254" y="395"/>
                  </a:lnTo>
                  <a:lnTo>
                    <a:pt x="258" y="407"/>
                  </a:lnTo>
                  <a:lnTo>
                    <a:pt x="262" y="418"/>
                  </a:lnTo>
                  <a:lnTo>
                    <a:pt x="266" y="426"/>
                  </a:lnTo>
                  <a:lnTo>
                    <a:pt x="269" y="430"/>
                  </a:lnTo>
                  <a:lnTo>
                    <a:pt x="273" y="438"/>
                  </a:lnTo>
                  <a:lnTo>
                    <a:pt x="281" y="442"/>
                  </a:lnTo>
                  <a:lnTo>
                    <a:pt x="285" y="446"/>
                  </a:lnTo>
                  <a:lnTo>
                    <a:pt x="289" y="446"/>
                  </a:lnTo>
                  <a:lnTo>
                    <a:pt x="293" y="446"/>
                  </a:lnTo>
                  <a:lnTo>
                    <a:pt x="297" y="438"/>
                  </a:lnTo>
                  <a:lnTo>
                    <a:pt x="301" y="422"/>
                  </a:lnTo>
                  <a:lnTo>
                    <a:pt x="309" y="387"/>
                  </a:lnTo>
                  <a:lnTo>
                    <a:pt x="312" y="317"/>
                  </a:lnTo>
                  <a:lnTo>
                    <a:pt x="316" y="246"/>
                  </a:lnTo>
                  <a:lnTo>
                    <a:pt x="320" y="203"/>
                  </a:lnTo>
                  <a:lnTo>
                    <a:pt x="324" y="196"/>
                  </a:lnTo>
                  <a:lnTo>
                    <a:pt x="328" y="235"/>
                  </a:lnTo>
                  <a:lnTo>
                    <a:pt x="336" y="285"/>
                  </a:lnTo>
                  <a:lnTo>
                    <a:pt x="340" y="321"/>
                  </a:lnTo>
                  <a:lnTo>
                    <a:pt x="344" y="344"/>
                  </a:lnTo>
                  <a:lnTo>
                    <a:pt x="348" y="364"/>
                  </a:lnTo>
                  <a:lnTo>
                    <a:pt x="352" y="375"/>
                  </a:lnTo>
                  <a:lnTo>
                    <a:pt x="355" y="383"/>
                  </a:lnTo>
                  <a:lnTo>
                    <a:pt x="359" y="379"/>
                  </a:lnTo>
                  <a:lnTo>
                    <a:pt x="367" y="344"/>
                  </a:lnTo>
                  <a:lnTo>
                    <a:pt x="371" y="242"/>
                  </a:lnTo>
                  <a:lnTo>
                    <a:pt x="375" y="110"/>
                  </a:lnTo>
                  <a:lnTo>
                    <a:pt x="379" y="27"/>
                  </a:lnTo>
                  <a:lnTo>
                    <a:pt x="383" y="0"/>
                  </a:lnTo>
                  <a:lnTo>
                    <a:pt x="387" y="51"/>
                  </a:lnTo>
                  <a:lnTo>
                    <a:pt x="395" y="149"/>
                  </a:lnTo>
                  <a:lnTo>
                    <a:pt x="398" y="235"/>
                  </a:lnTo>
                  <a:lnTo>
                    <a:pt x="402" y="242"/>
                  </a:lnTo>
                  <a:lnTo>
                    <a:pt x="406" y="239"/>
                  </a:lnTo>
                  <a:lnTo>
                    <a:pt x="410" y="207"/>
                  </a:lnTo>
                  <a:lnTo>
                    <a:pt x="414" y="180"/>
                  </a:lnTo>
                  <a:lnTo>
                    <a:pt x="422" y="164"/>
                  </a:lnTo>
                  <a:lnTo>
                    <a:pt x="426" y="176"/>
                  </a:lnTo>
                  <a:lnTo>
                    <a:pt x="430" y="211"/>
                  </a:lnTo>
                  <a:lnTo>
                    <a:pt x="434" y="258"/>
                  </a:lnTo>
                  <a:lnTo>
                    <a:pt x="438" y="289"/>
                  </a:lnTo>
                  <a:lnTo>
                    <a:pt x="441" y="317"/>
                  </a:lnTo>
                  <a:lnTo>
                    <a:pt x="449" y="340"/>
                  </a:lnTo>
                  <a:lnTo>
                    <a:pt x="453" y="356"/>
                  </a:lnTo>
                  <a:lnTo>
                    <a:pt x="457" y="364"/>
                  </a:lnTo>
                  <a:lnTo>
                    <a:pt x="461" y="364"/>
                  </a:lnTo>
                  <a:lnTo>
                    <a:pt x="465" y="332"/>
                  </a:lnTo>
                  <a:lnTo>
                    <a:pt x="469" y="270"/>
                  </a:lnTo>
                  <a:lnTo>
                    <a:pt x="473" y="188"/>
                  </a:lnTo>
                  <a:lnTo>
                    <a:pt x="481" y="145"/>
                  </a:lnTo>
                  <a:lnTo>
                    <a:pt x="484" y="141"/>
                  </a:lnTo>
                  <a:lnTo>
                    <a:pt x="488" y="192"/>
                  </a:lnTo>
                  <a:lnTo>
                    <a:pt x="492" y="262"/>
                  </a:lnTo>
                  <a:lnTo>
                    <a:pt x="496" y="301"/>
                  </a:lnTo>
                  <a:lnTo>
                    <a:pt x="500" y="313"/>
                  </a:lnTo>
                  <a:lnTo>
                    <a:pt x="508" y="321"/>
                  </a:lnTo>
                  <a:lnTo>
                    <a:pt x="512" y="313"/>
                  </a:lnTo>
                  <a:lnTo>
                    <a:pt x="516" y="309"/>
                  </a:lnTo>
                  <a:lnTo>
                    <a:pt x="520" y="297"/>
                  </a:lnTo>
                  <a:lnTo>
                    <a:pt x="524" y="289"/>
                  </a:lnTo>
                  <a:lnTo>
                    <a:pt x="527" y="285"/>
                  </a:lnTo>
                  <a:lnTo>
                    <a:pt x="535" y="293"/>
                  </a:lnTo>
                  <a:lnTo>
                    <a:pt x="539" y="305"/>
                  </a:lnTo>
                  <a:lnTo>
                    <a:pt x="543" y="325"/>
                  </a:lnTo>
                  <a:lnTo>
                    <a:pt x="547" y="344"/>
                  </a:lnTo>
                  <a:lnTo>
                    <a:pt x="551" y="356"/>
                  </a:lnTo>
                  <a:lnTo>
                    <a:pt x="555" y="368"/>
                  </a:lnTo>
                  <a:lnTo>
                    <a:pt x="563" y="375"/>
                  </a:lnTo>
                  <a:lnTo>
                    <a:pt x="567" y="375"/>
                  </a:lnTo>
                  <a:lnTo>
                    <a:pt x="570" y="368"/>
                  </a:lnTo>
                  <a:lnTo>
                    <a:pt x="574" y="356"/>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5" name="Freeform 137"/>
            <p:cNvSpPr>
              <a:spLocks/>
            </p:cNvSpPr>
            <p:nvPr/>
          </p:nvSpPr>
          <p:spPr bwMode="auto">
            <a:xfrm>
              <a:off x="4111626" y="2941638"/>
              <a:ext cx="912813" cy="620713"/>
            </a:xfrm>
            <a:custGeom>
              <a:avLst/>
              <a:gdLst>
                <a:gd name="T0" fmla="*/ 8 w 575"/>
                <a:gd name="T1" fmla="*/ 258 h 391"/>
                <a:gd name="T2" fmla="*/ 24 w 575"/>
                <a:gd name="T3" fmla="*/ 266 h 391"/>
                <a:gd name="T4" fmla="*/ 36 w 575"/>
                <a:gd name="T5" fmla="*/ 278 h 391"/>
                <a:gd name="T6" fmla="*/ 51 w 575"/>
                <a:gd name="T7" fmla="*/ 391 h 391"/>
                <a:gd name="T8" fmla="*/ 63 w 575"/>
                <a:gd name="T9" fmla="*/ 364 h 391"/>
                <a:gd name="T10" fmla="*/ 79 w 575"/>
                <a:gd name="T11" fmla="*/ 223 h 391"/>
                <a:gd name="T12" fmla="*/ 90 w 575"/>
                <a:gd name="T13" fmla="*/ 321 h 391"/>
                <a:gd name="T14" fmla="*/ 106 w 575"/>
                <a:gd name="T15" fmla="*/ 282 h 391"/>
                <a:gd name="T16" fmla="*/ 118 w 575"/>
                <a:gd name="T17" fmla="*/ 309 h 391"/>
                <a:gd name="T18" fmla="*/ 133 w 575"/>
                <a:gd name="T19" fmla="*/ 317 h 391"/>
                <a:gd name="T20" fmla="*/ 145 w 575"/>
                <a:gd name="T21" fmla="*/ 289 h 391"/>
                <a:gd name="T22" fmla="*/ 161 w 575"/>
                <a:gd name="T23" fmla="*/ 246 h 391"/>
                <a:gd name="T24" fmla="*/ 172 w 575"/>
                <a:gd name="T25" fmla="*/ 258 h 391"/>
                <a:gd name="T26" fmla="*/ 188 w 575"/>
                <a:gd name="T27" fmla="*/ 278 h 391"/>
                <a:gd name="T28" fmla="*/ 200 w 575"/>
                <a:gd name="T29" fmla="*/ 223 h 391"/>
                <a:gd name="T30" fmla="*/ 215 w 575"/>
                <a:gd name="T31" fmla="*/ 129 h 391"/>
                <a:gd name="T32" fmla="*/ 227 w 575"/>
                <a:gd name="T33" fmla="*/ 199 h 391"/>
                <a:gd name="T34" fmla="*/ 239 w 575"/>
                <a:gd name="T35" fmla="*/ 266 h 391"/>
                <a:gd name="T36" fmla="*/ 254 w 575"/>
                <a:gd name="T37" fmla="*/ 211 h 391"/>
                <a:gd name="T38" fmla="*/ 266 w 575"/>
                <a:gd name="T39" fmla="*/ 8 h 391"/>
                <a:gd name="T40" fmla="*/ 282 w 575"/>
                <a:gd name="T41" fmla="*/ 125 h 391"/>
                <a:gd name="T42" fmla="*/ 294 w 575"/>
                <a:gd name="T43" fmla="*/ 184 h 391"/>
                <a:gd name="T44" fmla="*/ 309 w 575"/>
                <a:gd name="T45" fmla="*/ 125 h 391"/>
                <a:gd name="T46" fmla="*/ 321 w 575"/>
                <a:gd name="T47" fmla="*/ 164 h 391"/>
                <a:gd name="T48" fmla="*/ 337 w 575"/>
                <a:gd name="T49" fmla="*/ 254 h 391"/>
                <a:gd name="T50" fmla="*/ 348 w 575"/>
                <a:gd name="T51" fmla="*/ 289 h 391"/>
                <a:gd name="T52" fmla="*/ 364 w 575"/>
                <a:gd name="T53" fmla="*/ 211 h 391"/>
                <a:gd name="T54" fmla="*/ 376 w 575"/>
                <a:gd name="T55" fmla="*/ 117 h 391"/>
                <a:gd name="T56" fmla="*/ 391 w 575"/>
                <a:gd name="T57" fmla="*/ 235 h 391"/>
                <a:gd name="T58" fmla="*/ 403 w 575"/>
                <a:gd name="T59" fmla="*/ 266 h 391"/>
                <a:gd name="T60" fmla="*/ 419 w 575"/>
                <a:gd name="T61" fmla="*/ 246 h 391"/>
                <a:gd name="T62" fmla="*/ 430 w 575"/>
                <a:gd name="T63" fmla="*/ 223 h 391"/>
                <a:gd name="T64" fmla="*/ 446 w 575"/>
                <a:gd name="T65" fmla="*/ 270 h 391"/>
                <a:gd name="T66" fmla="*/ 458 w 575"/>
                <a:gd name="T67" fmla="*/ 309 h 391"/>
                <a:gd name="T68" fmla="*/ 473 w 575"/>
                <a:gd name="T69" fmla="*/ 321 h 391"/>
                <a:gd name="T70" fmla="*/ 485 w 575"/>
                <a:gd name="T71" fmla="*/ 285 h 391"/>
                <a:gd name="T72" fmla="*/ 501 w 575"/>
                <a:gd name="T73" fmla="*/ 254 h 391"/>
                <a:gd name="T74" fmla="*/ 512 w 575"/>
                <a:gd name="T75" fmla="*/ 301 h 391"/>
                <a:gd name="T76" fmla="*/ 528 w 575"/>
                <a:gd name="T77" fmla="*/ 332 h 391"/>
                <a:gd name="T78" fmla="*/ 540 w 575"/>
                <a:gd name="T79" fmla="*/ 352 h 391"/>
                <a:gd name="T80" fmla="*/ 555 w 575"/>
                <a:gd name="T81" fmla="*/ 360 h 391"/>
                <a:gd name="T82" fmla="*/ 567 w 575"/>
                <a:gd name="T83" fmla="*/ 3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91">
                  <a:moveTo>
                    <a:pt x="0" y="270"/>
                  </a:moveTo>
                  <a:lnTo>
                    <a:pt x="4" y="270"/>
                  </a:lnTo>
                  <a:lnTo>
                    <a:pt x="8" y="258"/>
                  </a:lnTo>
                  <a:lnTo>
                    <a:pt x="12" y="270"/>
                  </a:lnTo>
                  <a:lnTo>
                    <a:pt x="20" y="266"/>
                  </a:lnTo>
                  <a:lnTo>
                    <a:pt x="24" y="266"/>
                  </a:lnTo>
                  <a:lnTo>
                    <a:pt x="28" y="266"/>
                  </a:lnTo>
                  <a:lnTo>
                    <a:pt x="32" y="270"/>
                  </a:lnTo>
                  <a:lnTo>
                    <a:pt x="36" y="278"/>
                  </a:lnTo>
                  <a:lnTo>
                    <a:pt x="39" y="285"/>
                  </a:lnTo>
                  <a:lnTo>
                    <a:pt x="47" y="356"/>
                  </a:lnTo>
                  <a:lnTo>
                    <a:pt x="51" y="391"/>
                  </a:lnTo>
                  <a:lnTo>
                    <a:pt x="55" y="391"/>
                  </a:lnTo>
                  <a:lnTo>
                    <a:pt x="59" y="387"/>
                  </a:lnTo>
                  <a:lnTo>
                    <a:pt x="63" y="364"/>
                  </a:lnTo>
                  <a:lnTo>
                    <a:pt x="67" y="325"/>
                  </a:lnTo>
                  <a:lnTo>
                    <a:pt x="75" y="270"/>
                  </a:lnTo>
                  <a:lnTo>
                    <a:pt x="79" y="223"/>
                  </a:lnTo>
                  <a:lnTo>
                    <a:pt x="82" y="196"/>
                  </a:lnTo>
                  <a:lnTo>
                    <a:pt x="86" y="199"/>
                  </a:lnTo>
                  <a:lnTo>
                    <a:pt x="90" y="321"/>
                  </a:lnTo>
                  <a:lnTo>
                    <a:pt x="94" y="270"/>
                  </a:lnTo>
                  <a:lnTo>
                    <a:pt x="102" y="278"/>
                  </a:lnTo>
                  <a:lnTo>
                    <a:pt x="106" y="282"/>
                  </a:lnTo>
                  <a:lnTo>
                    <a:pt x="110" y="293"/>
                  </a:lnTo>
                  <a:lnTo>
                    <a:pt x="114" y="297"/>
                  </a:lnTo>
                  <a:lnTo>
                    <a:pt x="118" y="309"/>
                  </a:lnTo>
                  <a:lnTo>
                    <a:pt x="122" y="313"/>
                  </a:lnTo>
                  <a:lnTo>
                    <a:pt x="125" y="317"/>
                  </a:lnTo>
                  <a:lnTo>
                    <a:pt x="133" y="317"/>
                  </a:lnTo>
                  <a:lnTo>
                    <a:pt x="137" y="313"/>
                  </a:lnTo>
                  <a:lnTo>
                    <a:pt x="141" y="301"/>
                  </a:lnTo>
                  <a:lnTo>
                    <a:pt x="145" y="289"/>
                  </a:lnTo>
                  <a:lnTo>
                    <a:pt x="149" y="274"/>
                  </a:lnTo>
                  <a:lnTo>
                    <a:pt x="153" y="258"/>
                  </a:lnTo>
                  <a:lnTo>
                    <a:pt x="161" y="246"/>
                  </a:lnTo>
                  <a:lnTo>
                    <a:pt x="165" y="242"/>
                  </a:lnTo>
                  <a:lnTo>
                    <a:pt x="168" y="246"/>
                  </a:lnTo>
                  <a:lnTo>
                    <a:pt x="172" y="258"/>
                  </a:lnTo>
                  <a:lnTo>
                    <a:pt x="176" y="270"/>
                  </a:lnTo>
                  <a:lnTo>
                    <a:pt x="180" y="278"/>
                  </a:lnTo>
                  <a:lnTo>
                    <a:pt x="188" y="278"/>
                  </a:lnTo>
                  <a:lnTo>
                    <a:pt x="192" y="274"/>
                  </a:lnTo>
                  <a:lnTo>
                    <a:pt x="196" y="254"/>
                  </a:lnTo>
                  <a:lnTo>
                    <a:pt x="200" y="223"/>
                  </a:lnTo>
                  <a:lnTo>
                    <a:pt x="204" y="180"/>
                  </a:lnTo>
                  <a:lnTo>
                    <a:pt x="208" y="145"/>
                  </a:lnTo>
                  <a:lnTo>
                    <a:pt x="215" y="129"/>
                  </a:lnTo>
                  <a:lnTo>
                    <a:pt x="219" y="133"/>
                  </a:lnTo>
                  <a:lnTo>
                    <a:pt x="223" y="160"/>
                  </a:lnTo>
                  <a:lnTo>
                    <a:pt x="227" y="199"/>
                  </a:lnTo>
                  <a:lnTo>
                    <a:pt x="231" y="227"/>
                  </a:lnTo>
                  <a:lnTo>
                    <a:pt x="235" y="250"/>
                  </a:lnTo>
                  <a:lnTo>
                    <a:pt x="239" y="266"/>
                  </a:lnTo>
                  <a:lnTo>
                    <a:pt x="247" y="270"/>
                  </a:lnTo>
                  <a:lnTo>
                    <a:pt x="251" y="258"/>
                  </a:lnTo>
                  <a:lnTo>
                    <a:pt x="254" y="211"/>
                  </a:lnTo>
                  <a:lnTo>
                    <a:pt x="258" y="133"/>
                  </a:lnTo>
                  <a:lnTo>
                    <a:pt x="262" y="55"/>
                  </a:lnTo>
                  <a:lnTo>
                    <a:pt x="266" y="8"/>
                  </a:lnTo>
                  <a:lnTo>
                    <a:pt x="274" y="0"/>
                  </a:lnTo>
                  <a:lnTo>
                    <a:pt x="278" y="47"/>
                  </a:lnTo>
                  <a:lnTo>
                    <a:pt x="282" y="125"/>
                  </a:lnTo>
                  <a:lnTo>
                    <a:pt x="286" y="172"/>
                  </a:lnTo>
                  <a:lnTo>
                    <a:pt x="290" y="184"/>
                  </a:lnTo>
                  <a:lnTo>
                    <a:pt x="294" y="184"/>
                  </a:lnTo>
                  <a:lnTo>
                    <a:pt x="301" y="168"/>
                  </a:lnTo>
                  <a:lnTo>
                    <a:pt x="305" y="145"/>
                  </a:lnTo>
                  <a:lnTo>
                    <a:pt x="309" y="125"/>
                  </a:lnTo>
                  <a:lnTo>
                    <a:pt x="313" y="117"/>
                  </a:lnTo>
                  <a:lnTo>
                    <a:pt x="317" y="133"/>
                  </a:lnTo>
                  <a:lnTo>
                    <a:pt x="321" y="164"/>
                  </a:lnTo>
                  <a:lnTo>
                    <a:pt x="329" y="199"/>
                  </a:lnTo>
                  <a:lnTo>
                    <a:pt x="333" y="231"/>
                  </a:lnTo>
                  <a:lnTo>
                    <a:pt x="337" y="254"/>
                  </a:lnTo>
                  <a:lnTo>
                    <a:pt x="340" y="270"/>
                  </a:lnTo>
                  <a:lnTo>
                    <a:pt x="344" y="282"/>
                  </a:lnTo>
                  <a:lnTo>
                    <a:pt x="348" y="289"/>
                  </a:lnTo>
                  <a:lnTo>
                    <a:pt x="352" y="282"/>
                  </a:lnTo>
                  <a:lnTo>
                    <a:pt x="360" y="258"/>
                  </a:lnTo>
                  <a:lnTo>
                    <a:pt x="364" y="211"/>
                  </a:lnTo>
                  <a:lnTo>
                    <a:pt x="368" y="156"/>
                  </a:lnTo>
                  <a:lnTo>
                    <a:pt x="372" y="121"/>
                  </a:lnTo>
                  <a:lnTo>
                    <a:pt x="376" y="117"/>
                  </a:lnTo>
                  <a:lnTo>
                    <a:pt x="380" y="149"/>
                  </a:lnTo>
                  <a:lnTo>
                    <a:pt x="387" y="199"/>
                  </a:lnTo>
                  <a:lnTo>
                    <a:pt x="391" y="235"/>
                  </a:lnTo>
                  <a:lnTo>
                    <a:pt x="395" y="250"/>
                  </a:lnTo>
                  <a:lnTo>
                    <a:pt x="399" y="258"/>
                  </a:lnTo>
                  <a:lnTo>
                    <a:pt x="403" y="266"/>
                  </a:lnTo>
                  <a:lnTo>
                    <a:pt x="407" y="266"/>
                  </a:lnTo>
                  <a:lnTo>
                    <a:pt x="415" y="258"/>
                  </a:lnTo>
                  <a:lnTo>
                    <a:pt x="419" y="246"/>
                  </a:lnTo>
                  <a:lnTo>
                    <a:pt x="422" y="235"/>
                  </a:lnTo>
                  <a:lnTo>
                    <a:pt x="426" y="227"/>
                  </a:lnTo>
                  <a:lnTo>
                    <a:pt x="430" y="223"/>
                  </a:lnTo>
                  <a:lnTo>
                    <a:pt x="434" y="235"/>
                  </a:lnTo>
                  <a:lnTo>
                    <a:pt x="442" y="250"/>
                  </a:lnTo>
                  <a:lnTo>
                    <a:pt x="446" y="270"/>
                  </a:lnTo>
                  <a:lnTo>
                    <a:pt x="450" y="285"/>
                  </a:lnTo>
                  <a:lnTo>
                    <a:pt x="454" y="297"/>
                  </a:lnTo>
                  <a:lnTo>
                    <a:pt x="458" y="309"/>
                  </a:lnTo>
                  <a:lnTo>
                    <a:pt x="462" y="317"/>
                  </a:lnTo>
                  <a:lnTo>
                    <a:pt x="465" y="321"/>
                  </a:lnTo>
                  <a:lnTo>
                    <a:pt x="473" y="321"/>
                  </a:lnTo>
                  <a:lnTo>
                    <a:pt x="477" y="313"/>
                  </a:lnTo>
                  <a:lnTo>
                    <a:pt x="481" y="301"/>
                  </a:lnTo>
                  <a:lnTo>
                    <a:pt x="485" y="285"/>
                  </a:lnTo>
                  <a:lnTo>
                    <a:pt x="489" y="270"/>
                  </a:lnTo>
                  <a:lnTo>
                    <a:pt x="493" y="258"/>
                  </a:lnTo>
                  <a:lnTo>
                    <a:pt x="501" y="254"/>
                  </a:lnTo>
                  <a:lnTo>
                    <a:pt x="505" y="266"/>
                  </a:lnTo>
                  <a:lnTo>
                    <a:pt x="508" y="282"/>
                  </a:lnTo>
                  <a:lnTo>
                    <a:pt x="512" y="301"/>
                  </a:lnTo>
                  <a:lnTo>
                    <a:pt x="516" y="313"/>
                  </a:lnTo>
                  <a:lnTo>
                    <a:pt x="520" y="325"/>
                  </a:lnTo>
                  <a:lnTo>
                    <a:pt x="528" y="332"/>
                  </a:lnTo>
                  <a:lnTo>
                    <a:pt x="532" y="340"/>
                  </a:lnTo>
                  <a:lnTo>
                    <a:pt x="536" y="344"/>
                  </a:lnTo>
                  <a:lnTo>
                    <a:pt x="540" y="352"/>
                  </a:lnTo>
                  <a:lnTo>
                    <a:pt x="544" y="356"/>
                  </a:lnTo>
                  <a:lnTo>
                    <a:pt x="548" y="360"/>
                  </a:lnTo>
                  <a:lnTo>
                    <a:pt x="555" y="360"/>
                  </a:lnTo>
                  <a:lnTo>
                    <a:pt x="559" y="360"/>
                  </a:lnTo>
                  <a:lnTo>
                    <a:pt x="563" y="356"/>
                  </a:lnTo>
                  <a:lnTo>
                    <a:pt x="567" y="348"/>
                  </a:lnTo>
                  <a:lnTo>
                    <a:pt x="571" y="340"/>
                  </a:lnTo>
                  <a:lnTo>
                    <a:pt x="575" y="32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6" name="Freeform 138"/>
            <p:cNvSpPr>
              <a:spLocks/>
            </p:cNvSpPr>
            <p:nvPr/>
          </p:nvSpPr>
          <p:spPr bwMode="auto">
            <a:xfrm>
              <a:off x="5024438" y="2724151"/>
              <a:ext cx="917575" cy="863600"/>
            </a:xfrm>
            <a:custGeom>
              <a:avLst/>
              <a:gdLst>
                <a:gd name="T0" fmla="*/ 12 w 578"/>
                <a:gd name="T1" fmla="*/ 454 h 544"/>
                <a:gd name="T2" fmla="*/ 23 w 578"/>
                <a:gd name="T3" fmla="*/ 454 h 544"/>
                <a:gd name="T4" fmla="*/ 39 w 578"/>
                <a:gd name="T5" fmla="*/ 532 h 544"/>
                <a:gd name="T6" fmla="*/ 51 w 578"/>
                <a:gd name="T7" fmla="*/ 532 h 544"/>
                <a:gd name="T8" fmla="*/ 66 w 578"/>
                <a:gd name="T9" fmla="*/ 481 h 544"/>
                <a:gd name="T10" fmla="*/ 78 w 578"/>
                <a:gd name="T11" fmla="*/ 376 h 544"/>
                <a:gd name="T12" fmla="*/ 94 w 578"/>
                <a:gd name="T13" fmla="*/ 501 h 544"/>
                <a:gd name="T14" fmla="*/ 105 w 578"/>
                <a:gd name="T15" fmla="*/ 422 h 544"/>
                <a:gd name="T16" fmla="*/ 121 w 578"/>
                <a:gd name="T17" fmla="*/ 430 h 544"/>
                <a:gd name="T18" fmla="*/ 133 w 578"/>
                <a:gd name="T19" fmla="*/ 305 h 544"/>
                <a:gd name="T20" fmla="*/ 145 w 578"/>
                <a:gd name="T21" fmla="*/ 204 h 544"/>
                <a:gd name="T22" fmla="*/ 160 w 578"/>
                <a:gd name="T23" fmla="*/ 340 h 544"/>
                <a:gd name="T24" fmla="*/ 172 w 578"/>
                <a:gd name="T25" fmla="*/ 520 h 544"/>
                <a:gd name="T26" fmla="*/ 188 w 578"/>
                <a:gd name="T27" fmla="*/ 430 h 544"/>
                <a:gd name="T28" fmla="*/ 199 w 578"/>
                <a:gd name="T29" fmla="*/ 462 h 544"/>
                <a:gd name="T30" fmla="*/ 215 w 578"/>
                <a:gd name="T31" fmla="*/ 215 h 544"/>
                <a:gd name="T32" fmla="*/ 227 w 578"/>
                <a:gd name="T33" fmla="*/ 16 h 544"/>
                <a:gd name="T34" fmla="*/ 242 w 578"/>
                <a:gd name="T35" fmla="*/ 278 h 544"/>
                <a:gd name="T36" fmla="*/ 254 w 578"/>
                <a:gd name="T37" fmla="*/ 192 h 544"/>
                <a:gd name="T38" fmla="*/ 270 w 578"/>
                <a:gd name="T39" fmla="*/ 297 h 544"/>
                <a:gd name="T40" fmla="*/ 281 w 578"/>
                <a:gd name="T41" fmla="*/ 387 h 544"/>
                <a:gd name="T42" fmla="*/ 297 w 578"/>
                <a:gd name="T43" fmla="*/ 434 h 544"/>
                <a:gd name="T44" fmla="*/ 309 w 578"/>
                <a:gd name="T45" fmla="*/ 422 h 544"/>
                <a:gd name="T46" fmla="*/ 324 w 578"/>
                <a:gd name="T47" fmla="*/ 168 h 544"/>
                <a:gd name="T48" fmla="*/ 336 w 578"/>
                <a:gd name="T49" fmla="*/ 258 h 544"/>
                <a:gd name="T50" fmla="*/ 352 w 578"/>
                <a:gd name="T51" fmla="*/ 333 h 544"/>
                <a:gd name="T52" fmla="*/ 363 w 578"/>
                <a:gd name="T53" fmla="*/ 317 h 544"/>
                <a:gd name="T54" fmla="*/ 379 w 578"/>
                <a:gd name="T55" fmla="*/ 372 h 544"/>
                <a:gd name="T56" fmla="*/ 391 w 578"/>
                <a:gd name="T57" fmla="*/ 407 h 544"/>
                <a:gd name="T58" fmla="*/ 406 w 578"/>
                <a:gd name="T59" fmla="*/ 368 h 544"/>
                <a:gd name="T60" fmla="*/ 418 w 578"/>
                <a:gd name="T61" fmla="*/ 329 h 544"/>
                <a:gd name="T62" fmla="*/ 434 w 578"/>
                <a:gd name="T63" fmla="*/ 403 h 544"/>
                <a:gd name="T64" fmla="*/ 446 w 578"/>
                <a:gd name="T65" fmla="*/ 450 h 544"/>
                <a:gd name="T66" fmla="*/ 461 w 578"/>
                <a:gd name="T67" fmla="*/ 473 h 544"/>
                <a:gd name="T68" fmla="*/ 473 w 578"/>
                <a:gd name="T69" fmla="*/ 469 h 544"/>
                <a:gd name="T70" fmla="*/ 485 w 578"/>
                <a:gd name="T71" fmla="*/ 368 h 544"/>
                <a:gd name="T72" fmla="*/ 500 w 578"/>
                <a:gd name="T73" fmla="*/ 360 h 544"/>
                <a:gd name="T74" fmla="*/ 512 w 578"/>
                <a:gd name="T75" fmla="*/ 434 h 544"/>
                <a:gd name="T76" fmla="*/ 528 w 578"/>
                <a:gd name="T77" fmla="*/ 462 h 544"/>
                <a:gd name="T78" fmla="*/ 539 w 578"/>
                <a:gd name="T79" fmla="*/ 465 h 544"/>
                <a:gd name="T80" fmla="*/ 555 w 578"/>
                <a:gd name="T81" fmla="*/ 415 h 544"/>
                <a:gd name="T82" fmla="*/ 567 w 578"/>
                <a:gd name="T83" fmla="*/ 379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544">
                  <a:moveTo>
                    <a:pt x="0" y="465"/>
                  </a:moveTo>
                  <a:lnTo>
                    <a:pt x="8" y="454"/>
                  </a:lnTo>
                  <a:lnTo>
                    <a:pt x="12" y="454"/>
                  </a:lnTo>
                  <a:lnTo>
                    <a:pt x="16" y="450"/>
                  </a:lnTo>
                  <a:lnTo>
                    <a:pt x="19" y="458"/>
                  </a:lnTo>
                  <a:lnTo>
                    <a:pt x="23" y="454"/>
                  </a:lnTo>
                  <a:lnTo>
                    <a:pt x="27" y="454"/>
                  </a:lnTo>
                  <a:lnTo>
                    <a:pt x="31" y="454"/>
                  </a:lnTo>
                  <a:lnTo>
                    <a:pt x="39" y="532"/>
                  </a:lnTo>
                  <a:lnTo>
                    <a:pt x="43" y="544"/>
                  </a:lnTo>
                  <a:lnTo>
                    <a:pt x="47" y="536"/>
                  </a:lnTo>
                  <a:lnTo>
                    <a:pt x="51" y="532"/>
                  </a:lnTo>
                  <a:lnTo>
                    <a:pt x="55" y="524"/>
                  </a:lnTo>
                  <a:lnTo>
                    <a:pt x="59" y="508"/>
                  </a:lnTo>
                  <a:lnTo>
                    <a:pt x="66" y="481"/>
                  </a:lnTo>
                  <a:lnTo>
                    <a:pt x="70" y="442"/>
                  </a:lnTo>
                  <a:lnTo>
                    <a:pt x="74" y="403"/>
                  </a:lnTo>
                  <a:lnTo>
                    <a:pt x="78" y="376"/>
                  </a:lnTo>
                  <a:lnTo>
                    <a:pt x="82" y="368"/>
                  </a:lnTo>
                  <a:lnTo>
                    <a:pt x="86" y="387"/>
                  </a:lnTo>
                  <a:lnTo>
                    <a:pt x="94" y="501"/>
                  </a:lnTo>
                  <a:lnTo>
                    <a:pt x="98" y="505"/>
                  </a:lnTo>
                  <a:lnTo>
                    <a:pt x="102" y="411"/>
                  </a:lnTo>
                  <a:lnTo>
                    <a:pt x="105" y="422"/>
                  </a:lnTo>
                  <a:lnTo>
                    <a:pt x="109" y="430"/>
                  </a:lnTo>
                  <a:lnTo>
                    <a:pt x="113" y="434"/>
                  </a:lnTo>
                  <a:lnTo>
                    <a:pt x="121" y="430"/>
                  </a:lnTo>
                  <a:lnTo>
                    <a:pt x="125" y="411"/>
                  </a:lnTo>
                  <a:lnTo>
                    <a:pt x="129" y="372"/>
                  </a:lnTo>
                  <a:lnTo>
                    <a:pt x="133" y="305"/>
                  </a:lnTo>
                  <a:lnTo>
                    <a:pt x="137" y="239"/>
                  </a:lnTo>
                  <a:lnTo>
                    <a:pt x="141" y="204"/>
                  </a:lnTo>
                  <a:lnTo>
                    <a:pt x="145" y="204"/>
                  </a:lnTo>
                  <a:lnTo>
                    <a:pt x="152" y="247"/>
                  </a:lnTo>
                  <a:lnTo>
                    <a:pt x="156" y="305"/>
                  </a:lnTo>
                  <a:lnTo>
                    <a:pt x="160" y="340"/>
                  </a:lnTo>
                  <a:lnTo>
                    <a:pt x="164" y="372"/>
                  </a:lnTo>
                  <a:lnTo>
                    <a:pt x="168" y="395"/>
                  </a:lnTo>
                  <a:lnTo>
                    <a:pt x="172" y="520"/>
                  </a:lnTo>
                  <a:lnTo>
                    <a:pt x="180" y="403"/>
                  </a:lnTo>
                  <a:lnTo>
                    <a:pt x="184" y="430"/>
                  </a:lnTo>
                  <a:lnTo>
                    <a:pt x="188" y="430"/>
                  </a:lnTo>
                  <a:lnTo>
                    <a:pt x="191" y="450"/>
                  </a:lnTo>
                  <a:lnTo>
                    <a:pt x="195" y="454"/>
                  </a:lnTo>
                  <a:lnTo>
                    <a:pt x="199" y="462"/>
                  </a:lnTo>
                  <a:lnTo>
                    <a:pt x="207" y="446"/>
                  </a:lnTo>
                  <a:lnTo>
                    <a:pt x="211" y="379"/>
                  </a:lnTo>
                  <a:lnTo>
                    <a:pt x="215" y="215"/>
                  </a:lnTo>
                  <a:lnTo>
                    <a:pt x="219" y="94"/>
                  </a:lnTo>
                  <a:lnTo>
                    <a:pt x="223" y="0"/>
                  </a:lnTo>
                  <a:lnTo>
                    <a:pt x="227" y="16"/>
                  </a:lnTo>
                  <a:lnTo>
                    <a:pt x="234" y="90"/>
                  </a:lnTo>
                  <a:lnTo>
                    <a:pt x="238" y="215"/>
                  </a:lnTo>
                  <a:lnTo>
                    <a:pt x="242" y="278"/>
                  </a:lnTo>
                  <a:lnTo>
                    <a:pt x="246" y="250"/>
                  </a:lnTo>
                  <a:lnTo>
                    <a:pt x="250" y="219"/>
                  </a:lnTo>
                  <a:lnTo>
                    <a:pt x="254" y="192"/>
                  </a:lnTo>
                  <a:lnTo>
                    <a:pt x="258" y="204"/>
                  </a:lnTo>
                  <a:lnTo>
                    <a:pt x="266" y="239"/>
                  </a:lnTo>
                  <a:lnTo>
                    <a:pt x="270" y="297"/>
                  </a:lnTo>
                  <a:lnTo>
                    <a:pt x="274" y="333"/>
                  </a:lnTo>
                  <a:lnTo>
                    <a:pt x="277" y="364"/>
                  </a:lnTo>
                  <a:lnTo>
                    <a:pt x="281" y="387"/>
                  </a:lnTo>
                  <a:lnTo>
                    <a:pt x="285" y="407"/>
                  </a:lnTo>
                  <a:lnTo>
                    <a:pt x="293" y="426"/>
                  </a:lnTo>
                  <a:lnTo>
                    <a:pt x="297" y="434"/>
                  </a:lnTo>
                  <a:lnTo>
                    <a:pt x="301" y="446"/>
                  </a:lnTo>
                  <a:lnTo>
                    <a:pt x="305" y="442"/>
                  </a:lnTo>
                  <a:lnTo>
                    <a:pt x="309" y="422"/>
                  </a:lnTo>
                  <a:lnTo>
                    <a:pt x="313" y="352"/>
                  </a:lnTo>
                  <a:lnTo>
                    <a:pt x="320" y="243"/>
                  </a:lnTo>
                  <a:lnTo>
                    <a:pt x="324" y="168"/>
                  </a:lnTo>
                  <a:lnTo>
                    <a:pt x="328" y="137"/>
                  </a:lnTo>
                  <a:lnTo>
                    <a:pt x="332" y="176"/>
                  </a:lnTo>
                  <a:lnTo>
                    <a:pt x="336" y="258"/>
                  </a:lnTo>
                  <a:lnTo>
                    <a:pt x="340" y="329"/>
                  </a:lnTo>
                  <a:lnTo>
                    <a:pt x="348" y="333"/>
                  </a:lnTo>
                  <a:lnTo>
                    <a:pt x="352" y="333"/>
                  </a:lnTo>
                  <a:lnTo>
                    <a:pt x="356" y="317"/>
                  </a:lnTo>
                  <a:lnTo>
                    <a:pt x="360" y="313"/>
                  </a:lnTo>
                  <a:lnTo>
                    <a:pt x="363" y="317"/>
                  </a:lnTo>
                  <a:lnTo>
                    <a:pt x="367" y="333"/>
                  </a:lnTo>
                  <a:lnTo>
                    <a:pt x="371" y="352"/>
                  </a:lnTo>
                  <a:lnTo>
                    <a:pt x="379" y="372"/>
                  </a:lnTo>
                  <a:lnTo>
                    <a:pt x="383" y="387"/>
                  </a:lnTo>
                  <a:lnTo>
                    <a:pt x="387" y="403"/>
                  </a:lnTo>
                  <a:lnTo>
                    <a:pt x="391" y="407"/>
                  </a:lnTo>
                  <a:lnTo>
                    <a:pt x="395" y="407"/>
                  </a:lnTo>
                  <a:lnTo>
                    <a:pt x="399" y="391"/>
                  </a:lnTo>
                  <a:lnTo>
                    <a:pt x="406" y="368"/>
                  </a:lnTo>
                  <a:lnTo>
                    <a:pt x="410" y="340"/>
                  </a:lnTo>
                  <a:lnTo>
                    <a:pt x="414" y="325"/>
                  </a:lnTo>
                  <a:lnTo>
                    <a:pt x="418" y="329"/>
                  </a:lnTo>
                  <a:lnTo>
                    <a:pt x="422" y="348"/>
                  </a:lnTo>
                  <a:lnTo>
                    <a:pt x="426" y="379"/>
                  </a:lnTo>
                  <a:lnTo>
                    <a:pt x="434" y="403"/>
                  </a:lnTo>
                  <a:lnTo>
                    <a:pt x="438" y="422"/>
                  </a:lnTo>
                  <a:lnTo>
                    <a:pt x="442" y="438"/>
                  </a:lnTo>
                  <a:lnTo>
                    <a:pt x="446" y="450"/>
                  </a:lnTo>
                  <a:lnTo>
                    <a:pt x="449" y="458"/>
                  </a:lnTo>
                  <a:lnTo>
                    <a:pt x="453" y="469"/>
                  </a:lnTo>
                  <a:lnTo>
                    <a:pt x="461" y="473"/>
                  </a:lnTo>
                  <a:lnTo>
                    <a:pt x="465" y="477"/>
                  </a:lnTo>
                  <a:lnTo>
                    <a:pt x="469" y="477"/>
                  </a:lnTo>
                  <a:lnTo>
                    <a:pt x="473" y="469"/>
                  </a:lnTo>
                  <a:lnTo>
                    <a:pt x="477" y="450"/>
                  </a:lnTo>
                  <a:lnTo>
                    <a:pt x="481" y="411"/>
                  </a:lnTo>
                  <a:lnTo>
                    <a:pt x="485" y="368"/>
                  </a:lnTo>
                  <a:lnTo>
                    <a:pt x="492" y="340"/>
                  </a:lnTo>
                  <a:lnTo>
                    <a:pt x="496" y="336"/>
                  </a:lnTo>
                  <a:lnTo>
                    <a:pt x="500" y="360"/>
                  </a:lnTo>
                  <a:lnTo>
                    <a:pt x="504" y="399"/>
                  </a:lnTo>
                  <a:lnTo>
                    <a:pt x="508" y="419"/>
                  </a:lnTo>
                  <a:lnTo>
                    <a:pt x="512" y="434"/>
                  </a:lnTo>
                  <a:lnTo>
                    <a:pt x="520" y="446"/>
                  </a:lnTo>
                  <a:lnTo>
                    <a:pt x="524" y="454"/>
                  </a:lnTo>
                  <a:lnTo>
                    <a:pt x="528" y="462"/>
                  </a:lnTo>
                  <a:lnTo>
                    <a:pt x="532" y="465"/>
                  </a:lnTo>
                  <a:lnTo>
                    <a:pt x="535" y="465"/>
                  </a:lnTo>
                  <a:lnTo>
                    <a:pt x="539" y="465"/>
                  </a:lnTo>
                  <a:lnTo>
                    <a:pt x="547" y="454"/>
                  </a:lnTo>
                  <a:lnTo>
                    <a:pt x="551" y="438"/>
                  </a:lnTo>
                  <a:lnTo>
                    <a:pt x="555" y="415"/>
                  </a:lnTo>
                  <a:lnTo>
                    <a:pt x="559" y="395"/>
                  </a:lnTo>
                  <a:lnTo>
                    <a:pt x="563" y="379"/>
                  </a:lnTo>
                  <a:lnTo>
                    <a:pt x="567" y="379"/>
                  </a:lnTo>
                  <a:lnTo>
                    <a:pt x="575" y="395"/>
                  </a:lnTo>
                  <a:lnTo>
                    <a:pt x="578" y="415"/>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7" name="Freeform 139"/>
            <p:cNvSpPr>
              <a:spLocks/>
            </p:cNvSpPr>
            <p:nvPr/>
          </p:nvSpPr>
          <p:spPr bwMode="auto">
            <a:xfrm>
              <a:off x="5942013" y="2898776"/>
              <a:ext cx="912813" cy="700088"/>
            </a:xfrm>
            <a:custGeom>
              <a:avLst/>
              <a:gdLst>
                <a:gd name="T0" fmla="*/ 8 w 575"/>
                <a:gd name="T1" fmla="*/ 332 h 441"/>
                <a:gd name="T2" fmla="*/ 20 w 575"/>
                <a:gd name="T3" fmla="*/ 355 h 441"/>
                <a:gd name="T4" fmla="*/ 36 w 575"/>
                <a:gd name="T5" fmla="*/ 438 h 441"/>
                <a:gd name="T6" fmla="*/ 47 w 575"/>
                <a:gd name="T7" fmla="*/ 379 h 441"/>
                <a:gd name="T8" fmla="*/ 63 w 575"/>
                <a:gd name="T9" fmla="*/ 62 h 441"/>
                <a:gd name="T10" fmla="*/ 75 w 575"/>
                <a:gd name="T11" fmla="*/ 70 h 441"/>
                <a:gd name="T12" fmla="*/ 90 w 575"/>
                <a:gd name="T13" fmla="*/ 172 h 441"/>
                <a:gd name="T14" fmla="*/ 102 w 575"/>
                <a:gd name="T15" fmla="*/ 117 h 441"/>
                <a:gd name="T16" fmla="*/ 118 w 575"/>
                <a:gd name="T17" fmla="*/ 352 h 441"/>
                <a:gd name="T18" fmla="*/ 129 w 575"/>
                <a:gd name="T19" fmla="*/ 195 h 441"/>
                <a:gd name="T20" fmla="*/ 145 w 575"/>
                <a:gd name="T21" fmla="*/ 152 h 441"/>
                <a:gd name="T22" fmla="*/ 157 w 575"/>
                <a:gd name="T23" fmla="*/ 226 h 441"/>
                <a:gd name="T24" fmla="*/ 172 w 575"/>
                <a:gd name="T25" fmla="*/ 297 h 441"/>
                <a:gd name="T26" fmla="*/ 184 w 575"/>
                <a:gd name="T27" fmla="*/ 297 h 441"/>
                <a:gd name="T28" fmla="*/ 200 w 575"/>
                <a:gd name="T29" fmla="*/ 164 h 441"/>
                <a:gd name="T30" fmla="*/ 211 w 575"/>
                <a:gd name="T31" fmla="*/ 199 h 441"/>
                <a:gd name="T32" fmla="*/ 227 w 575"/>
                <a:gd name="T33" fmla="*/ 285 h 441"/>
                <a:gd name="T34" fmla="*/ 239 w 575"/>
                <a:gd name="T35" fmla="*/ 297 h 441"/>
                <a:gd name="T36" fmla="*/ 254 w 575"/>
                <a:gd name="T37" fmla="*/ 250 h 441"/>
                <a:gd name="T38" fmla="*/ 266 w 575"/>
                <a:gd name="T39" fmla="*/ 258 h 441"/>
                <a:gd name="T40" fmla="*/ 282 w 575"/>
                <a:gd name="T41" fmla="*/ 316 h 441"/>
                <a:gd name="T42" fmla="*/ 294 w 575"/>
                <a:gd name="T43" fmla="*/ 348 h 441"/>
                <a:gd name="T44" fmla="*/ 309 w 575"/>
                <a:gd name="T45" fmla="*/ 355 h 441"/>
                <a:gd name="T46" fmla="*/ 321 w 575"/>
                <a:gd name="T47" fmla="*/ 305 h 441"/>
                <a:gd name="T48" fmla="*/ 337 w 575"/>
                <a:gd name="T49" fmla="*/ 273 h 441"/>
                <a:gd name="T50" fmla="*/ 348 w 575"/>
                <a:gd name="T51" fmla="*/ 328 h 441"/>
                <a:gd name="T52" fmla="*/ 360 w 575"/>
                <a:gd name="T53" fmla="*/ 359 h 441"/>
                <a:gd name="T54" fmla="*/ 376 w 575"/>
                <a:gd name="T55" fmla="*/ 379 h 441"/>
                <a:gd name="T56" fmla="*/ 387 w 575"/>
                <a:gd name="T57" fmla="*/ 391 h 441"/>
                <a:gd name="T58" fmla="*/ 403 w 575"/>
                <a:gd name="T59" fmla="*/ 395 h 441"/>
                <a:gd name="T60" fmla="*/ 415 w 575"/>
                <a:gd name="T61" fmla="*/ 383 h 441"/>
                <a:gd name="T62" fmla="*/ 430 w 575"/>
                <a:gd name="T63" fmla="*/ 336 h 441"/>
                <a:gd name="T64" fmla="*/ 442 w 575"/>
                <a:gd name="T65" fmla="*/ 312 h 441"/>
                <a:gd name="T66" fmla="*/ 458 w 575"/>
                <a:gd name="T67" fmla="*/ 348 h 441"/>
                <a:gd name="T68" fmla="*/ 469 w 575"/>
                <a:gd name="T69" fmla="*/ 371 h 441"/>
                <a:gd name="T70" fmla="*/ 485 w 575"/>
                <a:gd name="T71" fmla="*/ 383 h 441"/>
                <a:gd name="T72" fmla="*/ 497 w 575"/>
                <a:gd name="T73" fmla="*/ 363 h 441"/>
                <a:gd name="T74" fmla="*/ 512 w 575"/>
                <a:gd name="T75" fmla="*/ 234 h 441"/>
                <a:gd name="T76" fmla="*/ 524 w 575"/>
                <a:gd name="T77" fmla="*/ 172 h 441"/>
                <a:gd name="T78" fmla="*/ 540 w 575"/>
                <a:gd name="T79" fmla="*/ 277 h 441"/>
                <a:gd name="T80" fmla="*/ 552 w 575"/>
                <a:gd name="T81" fmla="*/ 328 h 441"/>
                <a:gd name="T82" fmla="*/ 567 w 575"/>
                <a:gd name="T83" fmla="*/ 35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441">
                  <a:moveTo>
                    <a:pt x="0" y="305"/>
                  </a:moveTo>
                  <a:lnTo>
                    <a:pt x="4" y="320"/>
                  </a:lnTo>
                  <a:lnTo>
                    <a:pt x="8" y="332"/>
                  </a:lnTo>
                  <a:lnTo>
                    <a:pt x="12" y="332"/>
                  </a:lnTo>
                  <a:lnTo>
                    <a:pt x="16" y="344"/>
                  </a:lnTo>
                  <a:lnTo>
                    <a:pt x="20" y="355"/>
                  </a:lnTo>
                  <a:lnTo>
                    <a:pt x="28" y="363"/>
                  </a:lnTo>
                  <a:lnTo>
                    <a:pt x="32" y="371"/>
                  </a:lnTo>
                  <a:lnTo>
                    <a:pt x="36" y="438"/>
                  </a:lnTo>
                  <a:lnTo>
                    <a:pt x="40" y="441"/>
                  </a:lnTo>
                  <a:lnTo>
                    <a:pt x="43" y="430"/>
                  </a:lnTo>
                  <a:lnTo>
                    <a:pt x="47" y="379"/>
                  </a:lnTo>
                  <a:lnTo>
                    <a:pt x="55" y="285"/>
                  </a:lnTo>
                  <a:lnTo>
                    <a:pt x="59" y="164"/>
                  </a:lnTo>
                  <a:lnTo>
                    <a:pt x="63" y="62"/>
                  </a:lnTo>
                  <a:lnTo>
                    <a:pt x="67" y="0"/>
                  </a:lnTo>
                  <a:lnTo>
                    <a:pt x="71" y="8"/>
                  </a:lnTo>
                  <a:lnTo>
                    <a:pt x="75" y="70"/>
                  </a:lnTo>
                  <a:lnTo>
                    <a:pt x="83" y="164"/>
                  </a:lnTo>
                  <a:lnTo>
                    <a:pt x="86" y="183"/>
                  </a:lnTo>
                  <a:lnTo>
                    <a:pt x="90" y="172"/>
                  </a:lnTo>
                  <a:lnTo>
                    <a:pt x="94" y="144"/>
                  </a:lnTo>
                  <a:lnTo>
                    <a:pt x="98" y="121"/>
                  </a:lnTo>
                  <a:lnTo>
                    <a:pt x="102" y="117"/>
                  </a:lnTo>
                  <a:lnTo>
                    <a:pt x="110" y="137"/>
                  </a:lnTo>
                  <a:lnTo>
                    <a:pt x="114" y="172"/>
                  </a:lnTo>
                  <a:lnTo>
                    <a:pt x="118" y="352"/>
                  </a:lnTo>
                  <a:lnTo>
                    <a:pt x="122" y="238"/>
                  </a:lnTo>
                  <a:lnTo>
                    <a:pt x="126" y="230"/>
                  </a:lnTo>
                  <a:lnTo>
                    <a:pt x="129" y="195"/>
                  </a:lnTo>
                  <a:lnTo>
                    <a:pt x="133" y="180"/>
                  </a:lnTo>
                  <a:lnTo>
                    <a:pt x="141" y="156"/>
                  </a:lnTo>
                  <a:lnTo>
                    <a:pt x="145" y="152"/>
                  </a:lnTo>
                  <a:lnTo>
                    <a:pt x="149" y="164"/>
                  </a:lnTo>
                  <a:lnTo>
                    <a:pt x="153" y="191"/>
                  </a:lnTo>
                  <a:lnTo>
                    <a:pt x="157" y="226"/>
                  </a:lnTo>
                  <a:lnTo>
                    <a:pt x="161" y="254"/>
                  </a:lnTo>
                  <a:lnTo>
                    <a:pt x="168" y="277"/>
                  </a:lnTo>
                  <a:lnTo>
                    <a:pt x="172" y="297"/>
                  </a:lnTo>
                  <a:lnTo>
                    <a:pt x="176" y="305"/>
                  </a:lnTo>
                  <a:lnTo>
                    <a:pt x="180" y="309"/>
                  </a:lnTo>
                  <a:lnTo>
                    <a:pt x="184" y="297"/>
                  </a:lnTo>
                  <a:lnTo>
                    <a:pt x="188" y="262"/>
                  </a:lnTo>
                  <a:lnTo>
                    <a:pt x="196" y="211"/>
                  </a:lnTo>
                  <a:lnTo>
                    <a:pt x="200" y="164"/>
                  </a:lnTo>
                  <a:lnTo>
                    <a:pt x="204" y="144"/>
                  </a:lnTo>
                  <a:lnTo>
                    <a:pt x="208" y="156"/>
                  </a:lnTo>
                  <a:lnTo>
                    <a:pt x="211" y="199"/>
                  </a:lnTo>
                  <a:lnTo>
                    <a:pt x="215" y="246"/>
                  </a:lnTo>
                  <a:lnTo>
                    <a:pt x="223" y="269"/>
                  </a:lnTo>
                  <a:lnTo>
                    <a:pt x="227" y="285"/>
                  </a:lnTo>
                  <a:lnTo>
                    <a:pt x="231" y="293"/>
                  </a:lnTo>
                  <a:lnTo>
                    <a:pt x="235" y="297"/>
                  </a:lnTo>
                  <a:lnTo>
                    <a:pt x="239" y="297"/>
                  </a:lnTo>
                  <a:lnTo>
                    <a:pt x="243" y="285"/>
                  </a:lnTo>
                  <a:lnTo>
                    <a:pt x="247" y="269"/>
                  </a:lnTo>
                  <a:lnTo>
                    <a:pt x="254" y="250"/>
                  </a:lnTo>
                  <a:lnTo>
                    <a:pt x="258" y="242"/>
                  </a:lnTo>
                  <a:lnTo>
                    <a:pt x="262" y="242"/>
                  </a:lnTo>
                  <a:lnTo>
                    <a:pt x="266" y="258"/>
                  </a:lnTo>
                  <a:lnTo>
                    <a:pt x="270" y="277"/>
                  </a:lnTo>
                  <a:lnTo>
                    <a:pt x="274" y="297"/>
                  </a:lnTo>
                  <a:lnTo>
                    <a:pt x="282" y="316"/>
                  </a:lnTo>
                  <a:lnTo>
                    <a:pt x="286" y="328"/>
                  </a:lnTo>
                  <a:lnTo>
                    <a:pt x="290" y="340"/>
                  </a:lnTo>
                  <a:lnTo>
                    <a:pt x="294" y="348"/>
                  </a:lnTo>
                  <a:lnTo>
                    <a:pt x="297" y="355"/>
                  </a:lnTo>
                  <a:lnTo>
                    <a:pt x="301" y="359"/>
                  </a:lnTo>
                  <a:lnTo>
                    <a:pt x="309" y="355"/>
                  </a:lnTo>
                  <a:lnTo>
                    <a:pt x="313" y="348"/>
                  </a:lnTo>
                  <a:lnTo>
                    <a:pt x="317" y="328"/>
                  </a:lnTo>
                  <a:lnTo>
                    <a:pt x="321" y="305"/>
                  </a:lnTo>
                  <a:lnTo>
                    <a:pt x="325" y="281"/>
                  </a:lnTo>
                  <a:lnTo>
                    <a:pt x="329" y="269"/>
                  </a:lnTo>
                  <a:lnTo>
                    <a:pt x="337" y="273"/>
                  </a:lnTo>
                  <a:lnTo>
                    <a:pt x="340" y="289"/>
                  </a:lnTo>
                  <a:lnTo>
                    <a:pt x="344" y="312"/>
                  </a:lnTo>
                  <a:lnTo>
                    <a:pt x="348" y="328"/>
                  </a:lnTo>
                  <a:lnTo>
                    <a:pt x="352" y="340"/>
                  </a:lnTo>
                  <a:lnTo>
                    <a:pt x="356" y="352"/>
                  </a:lnTo>
                  <a:lnTo>
                    <a:pt x="360" y="359"/>
                  </a:lnTo>
                  <a:lnTo>
                    <a:pt x="368" y="367"/>
                  </a:lnTo>
                  <a:lnTo>
                    <a:pt x="372" y="375"/>
                  </a:lnTo>
                  <a:lnTo>
                    <a:pt x="376" y="379"/>
                  </a:lnTo>
                  <a:lnTo>
                    <a:pt x="380" y="383"/>
                  </a:lnTo>
                  <a:lnTo>
                    <a:pt x="383" y="387"/>
                  </a:lnTo>
                  <a:lnTo>
                    <a:pt x="387" y="391"/>
                  </a:lnTo>
                  <a:lnTo>
                    <a:pt x="395" y="395"/>
                  </a:lnTo>
                  <a:lnTo>
                    <a:pt x="399" y="395"/>
                  </a:lnTo>
                  <a:lnTo>
                    <a:pt x="403" y="395"/>
                  </a:lnTo>
                  <a:lnTo>
                    <a:pt x="407" y="395"/>
                  </a:lnTo>
                  <a:lnTo>
                    <a:pt x="411" y="391"/>
                  </a:lnTo>
                  <a:lnTo>
                    <a:pt x="415" y="383"/>
                  </a:lnTo>
                  <a:lnTo>
                    <a:pt x="423" y="371"/>
                  </a:lnTo>
                  <a:lnTo>
                    <a:pt x="426" y="355"/>
                  </a:lnTo>
                  <a:lnTo>
                    <a:pt x="430" y="336"/>
                  </a:lnTo>
                  <a:lnTo>
                    <a:pt x="434" y="320"/>
                  </a:lnTo>
                  <a:lnTo>
                    <a:pt x="438" y="312"/>
                  </a:lnTo>
                  <a:lnTo>
                    <a:pt x="442" y="312"/>
                  </a:lnTo>
                  <a:lnTo>
                    <a:pt x="450" y="320"/>
                  </a:lnTo>
                  <a:lnTo>
                    <a:pt x="454" y="336"/>
                  </a:lnTo>
                  <a:lnTo>
                    <a:pt x="458" y="348"/>
                  </a:lnTo>
                  <a:lnTo>
                    <a:pt x="462" y="355"/>
                  </a:lnTo>
                  <a:lnTo>
                    <a:pt x="466" y="363"/>
                  </a:lnTo>
                  <a:lnTo>
                    <a:pt x="469" y="371"/>
                  </a:lnTo>
                  <a:lnTo>
                    <a:pt x="473" y="375"/>
                  </a:lnTo>
                  <a:lnTo>
                    <a:pt x="481" y="379"/>
                  </a:lnTo>
                  <a:lnTo>
                    <a:pt x="485" y="383"/>
                  </a:lnTo>
                  <a:lnTo>
                    <a:pt x="489" y="379"/>
                  </a:lnTo>
                  <a:lnTo>
                    <a:pt x="493" y="375"/>
                  </a:lnTo>
                  <a:lnTo>
                    <a:pt x="497" y="363"/>
                  </a:lnTo>
                  <a:lnTo>
                    <a:pt x="501" y="336"/>
                  </a:lnTo>
                  <a:lnTo>
                    <a:pt x="509" y="289"/>
                  </a:lnTo>
                  <a:lnTo>
                    <a:pt x="512" y="234"/>
                  </a:lnTo>
                  <a:lnTo>
                    <a:pt x="516" y="187"/>
                  </a:lnTo>
                  <a:lnTo>
                    <a:pt x="520" y="164"/>
                  </a:lnTo>
                  <a:lnTo>
                    <a:pt x="524" y="172"/>
                  </a:lnTo>
                  <a:lnTo>
                    <a:pt x="528" y="207"/>
                  </a:lnTo>
                  <a:lnTo>
                    <a:pt x="536" y="250"/>
                  </a:lnTo>
                  <a:lnTo>
                    <a:pt x="540" y="277"/>
                  </a:lnTo>
                  <a:lnTo>
                    <a:pt x="544" y="297"/>
                  </a:lnTo>
                  <a:lnTo>
                    <a:pt x="548" y="316"/>
                  </a:lnTo>
                  <a:lnTo>
                    <a:pt x="552" y="328"/>
                  </a:lnTo>
                  <a:lnTo>
                    <a:pt x="555" y="340"/>
                  </a:lnTo>
                  <a:lnTo>
                    <a:pt x="563" y="352"/>
                  </a:lnTo>
                  <a:lnTo>
                    <a:pt x="567" y="355"/>
                  </a:lnTo>
                  <a:lnTo>
                    <a:pt x="571" y="348"/>
                  </a:lnTo>
                  <a:lnTo>
                    <a:pt x="575" y="305"/>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8" name="Freeform 140"/>
            <p:cNvSpPr>
              <a:spLocks/>
            </p:cNvSpPr>
            <p:nvPr/>
          </p:nvSpPr>
          <p:spPr bwMode="auto">
            <a:xfrm>
              <a:off x="6854826" y="2847976"/>
              <a:ext cx="25400" cy="534988"/>
            </a:xfrm>
            <a:custGeom>
              <a:avLst/>
              <a:gdLst>
                <a:gd name="T0" fmla="*/ 0 w 16"/>
                <a:gd name="T1" fmla="*/ 337 h 337"/>
                <a:gd name="T2" fmla="*/ 4 w 16"/>
                <a:gd name="T3" fmla="*/ 235 h 337"/>
                <a:gd name="T4" fmla="*/ 8 w 16"/>
                <a:gd name="T5" fmla="*/ 110 h 337"/>
                <a:gd name="T6" fmla="*/ 16 w 16"/>
                <a:gd name="T7" fmla="*/ 0 h 337"/>
              </a:gdLst>
              <a:ahLst/>
              <a:cxnLst>
                <a:cxn ang="0">
                  <a:pos x="T0" y="T1"/>
                </a:cxn>
                <a:cxn ang="0">
                  <a:pos x="T2" y="T3"/>
                </a:cxn>
                <a:cxn ang="0">
                  <a:pos x="T4" y="T5"/>
                </a:cxn>
                <a:cxn ang="0">
                  <a:pos x="T6" y="T7"/>
                </a:cxn>
              </a:cxnLst>
              <a:rect l="0" t="0" r="r" b="b"/>
              <a:pathLst>
                <a:path w="16" h="337">
                  <a:moveTo>
                    <a:pt x="0" y="337"/>
                  </a:moveTo>
                  <a:lnTo>
                    <a:pt x="4" y="235"/>
                  </a:lnTo>
                  <a:lnTo>
                    <a:pt x="8" y="110"/>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59" name="Rectangle 141"/>
            <p:cNvSpPr>
              <a:spLocks noChangeArrowheads="1"/>
            </p:cNvSpPr>
            <p:nvPr/>
          </p:nvSpPr>
          <p:spPr bwMode="auto">
            <a:xfrm>
              <a:off x="4819651" y="4170363"/>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time (seconds)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60" name="Rectangle 142"/>
            <p:cNvSpPr>
              <a:spLocks noChangeArrowheads="1"/>
            </p:cNvSpPr>
            <p:nvPr/>
          </p:nvSpPr>
          <p:spPr bwMode="auto">
            <a:xfrm>
              <a:off x="4081463" y="2370138"/>
              <a:ext cx="2054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First level expectations (hidden states)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61" name="Rectangle 143"/>
            <p:cNvSpPr>
              <a:spLocks noChangeArrowheads="1"/>
            </p:cNvSpPr>
            <p:nvPr/>
          </p:nvSpPr>
          <p:spPr bwMode="auto">
            <a:xfrm>
              <a:off x="3194051" y="4624388"/>
              <a:ext cx="3686175" cy="1476375"/>
            </a:xfrm>
            <a:prstGeom prst="rect">
              <a:avLst/>
            </a:prstGeom>
            <a:solidFill>
              <a:srgbClr val="FFFFFF">
                <a:alpha val="76078"/>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9862" name="Rectangle 144"/>
            <p:cNvSpPr>
              <a:spLocks noChangeArrowheads="1"/>
            </p:cNvSpPr>
            <p:nvPr/>
          </p:nvSpPr>
          <p:spPr bwMode="auto">
            <a:xfrm>
              <a:off x="3194051" y="4624388"/>
              <a:ext cx="3686175" cy="1476375"/>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3" name="Line 145"/>
            <p:cNvSpPr>
              <a:spLocks noChangeShapeType="1"/>
            </p:cNvSpPr>
            <p:nvPr/>
          </p:nvSpPr>
          <p:spPr bwMode="auto">
            <a:xfrm>
              <a:off x="3194051" y="462438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4" name="Line 146"/>
            <p:cNvSpPr>
              <a:spLocks noChangeShapeType="1"/>
            </p:cNvSpPr>
            <p:nvPr/>
          </p:nvSpPr>
          <p:spPr bwMode="auto">
            <a:xfrm>
              <a:off x="3194051" y="61007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5" name="Line 147"/>
            <p:cNvSpPr>
              <a:spLocks noChangeShapeType="1"/>
            </p:cNvSpPr>
            <p:nvPr/>
          </p:nvSpPr>
          <p:spPr bwMode="auto">
            <a:xfrm flipV="1">
              <a:off x="6880226"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6" name="Line 148"/>
            <p:cNvSpPr>
              <a:spLocks noChangeShapeType="1"/>
            </p:cNvSpPr>
            <p:nvPr/>
          </p:nvSpPr>
          <p:spPr bwMode="auto">
            <a:xfrm flipV="1">
              <a:off x="3194051"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7" name="Line 149"/>
            <p:cNvSpPr>
              <a:spLocks noChangeShapeType="1"/>
            </p:cNvSpPr>
            <p:nvPr/>
          </p:nvSpPr>
          <p:spPr bwMode="auto">
            <a:xfrm>
              <a:off x="3194051" y="61007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8" name="Line 150"/>
            <p:cNvSpPr>
              <a:spLocks noChangeShapeType="1"/>
            </p:cNvSpPr>
            <p:nvPr/>
          </p:nvSpPr>
          <p:spPr bwMode="auto">
            <a:xfrm flipV="1">
              <a:off x="3194051"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69" name="Line 151"/>
            <p:cNvSpPr>
              <a:spLocks noChangeShapeType="1"/>
            </p:cNvSpPr>
            <p:nvPr/>
          </p:nvSpPr>
          <p:spPr bwMode="auto">
            <a:xfrm flipV="1">
              <a:off x="3194051"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0" name="Line 152"/>
            <p:cNvSpPr>
              <a:spLocks noChangeShapeType="1"/>
            </p:cNvSpPr>
            <p:nvPr/>
          </p:nvSpPr>
          <p:spPr bwMode="auto">
            <a:xfrm>
              <a:off x="3194051"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1" name="Rectangle 153"/>
            <p:cNvSpPr>
              <a:spLocks noChangeArrowheads="1"/>
            </p:cNvSpPr>
            <p:nvPr/>
          </p:nvSpPr>
          <p:spPr bwMode="auto">
            <a:xfrm>
              <a:off x="3175001"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72" name="Line 154"/>
            <p:cNvSpPr>
              <a:spLocks noChangeShapeType="1"/>
            </p:cNvSpPr>
            <p:nvPr/>
          </p:nvSpPr>
          <p:spPr bwMode="auto">
            <a:xfrm flipV="1">
              <a:off x="3652838"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3" name="Line 155"/>
            <p:cNvSpPr>
              <a:spLocks noChangeShapeType="1"/>
            </p:cNvSpPr>
            <p:nvPr/>
          </p:nvSpPr>
          <p:spPr bwMode="auto">
            <a:xfrm>
              <a:off x="3652838"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4" name="Rectangle 156"/>
            <p:cNvSpPr>
              <a:spLocks noChangeArrowheads="1"/>
            </p:cNvSpPr>
            <p:nvPr/>
          </p:nvSpPr>
          <p:spPr bwMode="auto">
            <a:xfrm>
              <a:off x="3633788"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75" name="Line 157"/>
            <p:cNvSpPr>
              <a:spLocks noChangeShapeType="1"/>
            </p:cNvSpPr>
            <p:nvPr/>
          </p:nvSpPr>
          <p:spPr bwMode="auto">
            <a:xfrm flipV="1">
              <a:off x="4111626"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6" name="Line 158"/>
            <p:cNvSpPr>
              <a:spLocks noChangeShapeType="1"/>
            </p:cNvSpPr>
            <p:nvPr/>
          </p:nvSpPr>
          <p:spPr bwMode="auto">
            <a:xfrm>
              <a:off x="4111626"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7" name="Rectangle 159"/>
            <p:cNvSpPr>
              <a:spLocks noChangeArrowheads="1"/>
            </p:cNvSpPr>
            <p:nvPr/>
          </p:nvSpPr>
          <p:spPr bwMode="auto">
            <a:xfrm>
              <a:off x="4094163"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78" name="Line 160"/>
            <p:cNvSpPr>
              <a:spLocks noChangeShapeType="1"/>
            </p:cNvSpPr>
            <p:nvPr/>
          </p:nvSpPr>
          <p:spPr bwMode="auto">
            <a:xfrm flipV="1">
              <a:off x="4572001"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79" name="Line 161"/>
            <p:cNvSpPr>
              <a:spLocks noChangeShapeType="1"/>
            </p:cNvSpPr>
            <p:nvPr/>
          </p:nvSpPr>
          <p:spPr bwMode="auto">
            <a:xfrm>
              <a:off x="4572001"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0" name="Rectangle 162"/>
            <p:cNvSpPr>
              <a:spLocks noChangeArrowheads="1"/>
            </p:cNvSpPr>
            <p:nvPr/>
          </p:nvSpPr>
          <p:spPr bwMode="auto">
            <a:xfrm>
              <a:off x="4552951"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1" name="Line 163"/>
            <p:cNvSpPr>
              <a:spLocks noChangeShapeType="1"/>
            </p:cNvSpPr>
            <p:nvPr/>
          </p:nvSpPr>
          <p:spPr bwMode="auto">
            <a:xfrm flipV="1">
              <a:off x="5037138"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2" name="Line 164"/>
            <p:cNvSpPr>
              <a:spLocks noChangeShapeType="1"/>
            </p:cNvSpPr>
            <p:nvPr/>
          </p:nvSpPr>
          <p:spPr bwMode="auto">
            <a:xfrm>
              <a:off x="5037138"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3" name="Rectangle 165"/>
            <p:cNvSpPr>
              <a:spLocks noChangeArrowheads="1"/>
            </p:cNvSpPr>
            <p:nvPr/>
          </p:nvSpPr>
          <p:spPr bwMode="auto">
            <a:xfrm>
              <a:off x="5018088"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4" name="Line 166"/>
            <p:cNvSpPr>
              <a:spLocks noChangeShapeType="1"/>
            </p:cNvSpPr>
            <p:nvPr/>
          </p:nvSpPr>
          <p:spPr bwMode="auto">
            <a:xfrm flipV="1">
              <a:off x="5495926"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5" name="Line 167"/>
            <p:cNvSpPr>
              <a:spLocks noChangeShapeType="1"/>
            </p:cNvSpPr>
            <p:nvPr/>
          </p:nvSpPr>
          <p:spPr bwMode="auto">
            <a:xfrm>
              <a:off x="5495926"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6" name="Rectangle 168"/>
            <p:cNvSpPr>
              <a:spLocks noChangeArrowheads="1"/>
            </p:cNvSpPr>
            <p:nvPr/>
          </p:nvSpPr>
          <p:spPr bwMode="auto">
            <a:xfrm>
              <a:off x="5476876"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87" name="Line 169"/>
            <p:cNvSpPr>
              <a:spLocks noChangeShapeType="1"/>
            </p:cNvSpPr>
            <p:nvPr/>
          </p:nvSpPr>
          <p:spPr bwMode="auto">
            <a:xfrm flipV="1">
              <a:off x="5954713"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8" name="Line 170"/>
            <p:cNvSpPr>
              <a:spLocks noChangeShapeType="1"/>
            </p:cNvSpPr>
            <p:nvPr/>
          </p:nvSpPr>
          <p:spPr bwMode="auto">
            <a:xfrm>
              <a:off x="5954713"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89" name="Rectangle 171"/>
            <p:cNvSpPr>
              <a:spLocks noChangeArrowheads="1"/>
            </p:cNvSpPr>
            <p:nvPr/>
          </p:nvSpPr>
          <p:spPr bwMode="auto">
            <a:xfrm>
              <a:off x="5937251"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90" name="Line 172"/>
            <p:cNvSpPr>
              <a:spLocks noChangeShapeType="1"/>
            </p:cNvSpPr>
            <p:nvPr/>
          </p:nvSpPr>
          <p:spPr bwMode="auto">
            <a:xfrm flipV="1">
              <a:off x="6413501"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1" name="Line 173"/>
            <p:cNvSpPr>
              <a:spLocks noChangeShapeType="1"/>
            </p:cNvSpPr>
            <p:nvPr/>
          </p:nvSpPr>
          <p:spPr bwMode="auto">
            <a:xfrm>
              <a:off x="6413501"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2" name="Rectangle 174"/>
            <p:cNvSpPr>
              <a:spLocks noChangeArrowheads="1"/>
            </p:cNvSpPr>
            <p:nvPr/>
          </p:nvSpPr>
          <p:spPr bwMode="auto">
            <a:xfrm>
              <a:off x="6396038"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93" name="Line 175"/>
            <p:cNvSpPr>
              <a:spLocks noChangeShapeType="1"/>
            </p:cNvSpPr>
            <p:nvPr/>
          </p:nvSpPr>
          <p:spPr bwMode="auto">
            <a:xfrm flipV="1">
              <a:off x="6880226" y="6064251"/>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4" name="Line 176"/>
            <p:cNvSpPr>
              <a:spLocks noChangeShapeType="1"/>
            </p:cNvSpPr>
            <p:nvPr/>
          </p:nvSpPr>
          <p:spPr bwMode="auto">
            <a:xfrm>
              <a:off x="6880226" y="4624388"/>
              <a:ext cx="0" cy="30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5" name="Rectangle 177"/>
            <p:cNvSpPr>
              <a:spLocks noChangeArrowheads="1"/>
            </p:cNvSpPr>
            <p:nvPr/>
          </p:nvSpPr>
          <p:spPr bwMode="auto">
            <a:xfrm>
              <a:off x="6861176" y="611981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96" name="Line 178"/>
            <p:cNvSpPr>
              <a:spLocks noChangeShapeType="1"/>
            </p:cNvSpPr>
            <p:nvPr/>
          </p:nvSpPr>
          <p:spPr bwMode="auto">
            <a:xfrm>
              <a:off x="3194051" y="610076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7" name="Line 179"/>
            <p:cNvSpPr>
              <a:spLocks noChangeShapeType="1"/>
            </p:cNvSpPr>
            <p:nvPr/>
          </p:nvSpPr>
          <p:spPr bwMode="auto">
            <a:xfrm flipH="1">
              <a:off x="6842126" y="610076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898" name="Rectangle 180"/>
            <p:cNvSpPr>
              <a:spLocks noChangeArrowheads="1"/>
            </p:cNvSpPr>
            <p:nvPr/>
          </p:nvSpPr>
          <p:spPr bwMode="auto">
            <a:xfrm>
              <a:off x="3070226" y="6051551"/>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899" name="Line 181"/>
            <p:cNvSpPr>
              <a:spLocks noChangeShapeType="1"/>
            </p:cNvSpPr>
            <p:nvPr/>
          </p:nvSpPr>
          <p:spPr bwMode="auto">
            <a:xfrm>
              <a:off x="3194051" y="5853113"/>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0" name="Line 182"/>
            <p:cNvSpPr>
              <a:spLocks noChangeShapeType="1"/>
            </p:cNvSpPr>
            <p:nvPr/>
          </p:nvSpPr>
          <p:spPr bwMode="auto">
            <a:xfrm flipH="1">
              <a:off x="6842126" y="5853113"/>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1" name="Rectangle 183"/>
            <p:cNvSpPr>
              <a:spLocks noChangeArrowheads="1"/>
            </p:cNvSpPr>
            <p:nvPr/>
          </p:nvSpPr>
          <p:spPr bwMode="auto">
            <a:xfrm>
              <a:off x="3070226" y="5802313"/>
              <a:ext cx="1365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902" name="Line 184"/>
            <p:cNvSpPr>
              <a:spLocks noChangeShapeType="1"/>
            </p:cNvSpPr>
            <p:nvPr/>
          </p:nvSpPr>
          <p:spPr bwMode="auto">
            <a:xfrm>
              <a:off x="3194051" y="560387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3" name="Line 185"/>
            <p:cNvSpPr>
              <a:spLocks noChangeShapeType="1"/>
            </p:cNvSpPr>
            <p:nvPr/>
          </p:nvSpPr>
          <p:spPr bwMode="auto">
            <a:xfrm flipH="1">
              <a:off x="6842126" y="560387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4" name="Rectangle 186"/>
            <p:cNvSpPr>
              <a:spLocks noChangeArrowheads="1"/>
            </p:cNvSpPr>
            <p:nvPr/>
          </p:nvSpPr>
          <p:spPr bwMode="auto">
            <a:xfrm>
              <a:off x="3132138" y="5554663"/>
              <a:ext cx="6826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905" name="Line 187"/>
            <p:cNvSpPr>
              <a:spLocks noChangeShapeType="1"/>
            </p:cNvSpPr>
            <p:nvPr/>
          </p:nvSpPr>
          <p:spPr bwMode="auto">
            <a:xfrm>
              <a:off x="3194051" y="5362576"/>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6" name="Line 188"/>
            <p:cNvSpPr>
              <a:spLocks noChangeShapeType="1"/>
            </p:cNvSpPr>
            <p:nvPr/>
          </p:nvSpPr>
          <p:spPr bwMode="auto">
            <a:xfrm flipH="1">
              <a:off x="6842126" y="536257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7" name="Rectangle 189"/>
            <p:cNvSpPr>
              <a:spLocks noChangeArrowheads="1"/>
            </p:cNvSpPr>
            <p:nvPr/>
          </p:nvSpPr>
          <p:spPr bwMode="auto">
            <a:xfrm>
              <a:off x="3094038" y="53117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908" name="Line 190"/>
            <p:cNvSpPr>
              <a:spLocks noChangeShapeType="1"/>
            </p:cNvSpPr>
            <p:nvPr/>
          </p:nvSpPr>
          <p:spPr bwMode="auto">
            <a:xfrm>
              <a:off x="3194051" y="511333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09" name="Line 191"/>
            <p:cNvSpPr>
              <a:spLocks noChangeShapeType="1"/>
            </p:cNvSpPr>
            <p:nvPr/>
          </p:nvSpPr>
          <p:spPr bwMode="auto">
            <a:xfrm flipH="1">
              <a:off x="6842126" y="511333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0" name="Rectangle 192"/>
            <p:cNvSpPr>
              <a:spLocks noChangeArrowheads="1"/>
            </p:cNvSpPr>
            <p:nvPr/>
          </p:nvSpPr>
          <p:spPr bwMode="auto">
            <a:xfrm>
              <a:off x="3094038" y="506412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911" name="Line 193"/>
            <p:cNvSpPr>
              <a:spLocks noChangeShapeType="1"/>
            </p:cNvSpPr>
            <p:nvPr/>
          </p:nvSpPr>
          <p:spPr bwMode="auto">
            <a:xfrm>
              <a:off x="3194051" y="486568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2" name="Line 194"/>
            <p:cNvSpPr>
              <a:spLocks noChangeShapeType="1"/>
            </p:cNvSpPr>
            <p:nvPr/>
          </p:nvSpPr>
          <p:spPr bwMode="auto">
            <a:xfrm flipH="1">
              <a:off x="6842126" y="486568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3" name="Rectangle 195"/>
            <p:cNvSpPr>
              <a:spLocks noChangeArrowheads="1"/>
            </p:cNvSpPr>
            <p:nvPr/>
          </p:nvSpPr>
          <p:spPr bwMode="auto">
            <a:xfrm>
              <a:off x="3094038" y="4816476"/>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914" name="Line 196"/>
            <p:cNvSpPr>
              <a:spLocks noChangeShapeType="1"/>
            </p:cNvSpPr>
            <p:nvPr/>
          </p:nvSpPr>
          <p:spPr bwMode="auto">
            <a:xfrm>
              <a:off x="3194051" y="4624388"/>
              <a:ext cx="301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5" name="Line 197"/>
            <p:cNvSpPr>
              <a:spLocks noChangeShapeType="1"/>
            </p:cNvSpPr>
            <p:nvPr/>
          </p:nvSpPr>
          <p:spPr bwMode="auto">
            <a:xfrm flipH="1">
              <a:off x="6842126" y="4624388"/>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6" name="Rectangle 198"/>
            <p:cNvSpPr>
              <a:spLocks noChangeArrowheads="1"/>
            </p:cNvSpPr>
            <p:nvPr/>
          </p:nvSpPr>
          <p:spPr bwMode="auto">
            <a:xfrm>
              <a:off x="3094038" y="4573588"/>
              <a:ext cx="1111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917" name="Line 199"/>
            <p:cNvSpPr>
              <a:spLocks noChangeShapeType="1"/>
            </p:cNvSpPr>
            <p:nvPr/>
          </p:nvSpPr>
          <p:spPr bwMode="auto">
            <a:xfrm>
              <a:off x="3194051" y="4624388"/>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8" name="Line 200"/>
            <p:cNvSpPr>
              <a:spLocks noChangeShapeType="1"/>
            </p:cNvSpPr>
            <p:nvPr/>
          </p:nvSpPr>
          <p:spPr bwMode="auto">
            <a:xfrm>
              <a:off x="3194051" y="6100763"/>
              <a:ext cx="3686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19" name="Line 201"/>
            <p:cNvSpPr>
              <a:spLocks noChangeShapeType="1"/>
            </p:cNvSpPr>
            <p:nvPr/>
          </p:nvSpPr>
          <p:spPr bwMode="auto">
            <a:xfrm flipV="1">
              <a:off x="6880226"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20" name="Line 202"/>
            <p:cNvSpPr>
              <a:spLocks noChangeShapeType="1"/>
            </p:cNvSpPr>
            <p:nvPr/>
          </p:nvSpPr>
          <p:spPr bwMode="auto">
            <a:xfrm flipV="1">
              <a:off x="3194051" y="4624388"/>
              <a:ext cx="0" cy="14763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21" name="Freeform 203"/>
            <p:cNvSpPr>
              <a:spLocks/>
            </p:cNvSpPr>
            <p:nvPr/>
          </p:nvSpPr>
          <p:spPr bwMode="auto">
            <a:xfrm>
              <a:off x="3200401" y="5424488"/>
              <a:ext cx="911225" cy="204788"/>
            </a:xfrm>
            <a:custGeom>
              <a:avLst/>
              <a:gdLst>
                <a:gd name="T0" fmla="*/ 8 w 574"/>
                <a:gd name="T1" fmla="*/ 105 h 129"/>
                <a:gd name="T2" fmla="*/ 19 w 574"/>
                <a:gd name="T3" fmla="*/ 105 h 129"/>
                <a:gd name="T4" fmla="*/ 35 w 574"/>
                <a:gd name="T5" fmla="*/ 105 h 129"/>
                <a:gd name="T6" fmla="*/ 47 w 574"/>
                <a:gd name="T7" fmla="*/ 105 h 129"/>
                <a:gd name="T8" fmla="*/ 62 w 574"/>
                <a:gd name="T9" fmla="*/ 105 h 129"/>
                <a:gd name="T10" fmla="*/ 74 w 574"/>
                <a:gd name="T11" fmla="*/ 105 h 129"/>
                <a:gd name="T12" fmla="*/ 90 w 574"/>
                <a:gd name="T13" fmla="*/ 105 h 129"/>
                <a:gd name="T14" fmla="*/ 101 w 574"/>
                <a:gd name="T15" fmla="*/ 105 h 129"/>
                <a:gd name="T16" fmla="*/ 117 w 574"/>
                <a:gd name="T17" fmla="*/ 101 h 129"/>
                <a:gd name="T18" fmla="*/ 129 w 574"/>
                <a:gd name="T19" fmla="*/ 101 h 129"/>
                <a:gd name="T20" fmla="*/ 144 w 574"/>
                <a:gd name="T21" fmla="*/ 101 h 129"/>
                <a:gd name="T22" fmla="*/ 156 w 574"/>
                <a:gd name="T23" fmla="*/ 98 h 129"/>
                <a:gd name="T24" fmla="*/ 172 w 574"/>
                <a:gd name="T25" fmla="*/ 98 h 129"/>
                <a:gd name="T26" fmla="*/ 183 w 574"/>
                <a:gd name="T27" fmla="*/ 94 h 129"/>
                <a:gd name="T28" fmla="*/ 199 w 574"/>
                <a:gd name="T29" fmla="*/ 90 h 129"/>
                <a:gd name="T30" fmla="*/ 211 w 574"/>
                <a:gd name="T31" fmla="*/ 86 h 129"/>
                <a:gd name="T32" fmla="*/ 226 w 574"/>
                <a:gd name="T33" fmla="*/ 78 h 129"/>
                <a:gd name="T34" fmla="*/ 238 w 574"/>
                <a:gd name="T35" fmla="*/ 74 h 129"/>
                <a:gd name="T36" fmla="*/ 254 w 574"/>
                <a:gd name="T37" fmla="*/ 66 h 129"/>
                <a:gd name="T38" fmla="*/ 266 w 574"/>
                <a:gd name="T39" fmla="*/ 55 h 129"/>
                <a:gd name="T40" fmla="*/ 281 w 574"/>
                <a:gd name="T41" fmla="*/ 43 h 129"/>
                <a:gd name="T42" fmla="*/ 293 w 574"/>
                <a:gd name="T43" fmla="*/ 31 h 129"/>
                <a:gd name="T44" fmla="*/ 309 w 574"/>
                <a:gd name="T45" fmla="*/ 15 h 129"/>
                <a:gd name="T46" fmla="*/ 320 w 574"/>
                <a:gd name="T47" fmla="*/ 0 h 129"/>
                <a:gd name="T48" fmla="*/ 336 w 574"/>
                <a:gd name="T49" fmla="*/ 0 h 129"/>
                <a:gd name="T50" fmla="*/ 348 w 574"/>
                <a:gd name="T51" fmla="*/ 4 h 129"/>
                <a:gd name="T52" fmla="*/ 359 w 574"/>
                <a:gd name="T53" fmla="*/ 15 h 129"/>
                <a:gd name="T54" fmla="*/ 375 w 574"/>
                <a:gd name="T55" fmla="*/ 8 h 129"/>
                <a:gd name="T56" fmla="*/ 387 w 574"/>
                <a:gd name="T57" fmla="*/ 43 h 129"/>
                <a:gd name="T58" fmla="*/ 402 w 574"/>
                <a:gd name="T59" fmla="*/ 55 h 129"/>
                <a:gd name="T60" fmla="*/ 414 w 574"/>
                <a:gd name="T61" fmla="*/ 66 h 129"/>
                <a:gd name="T62" fmla="*/ 430 w 574"/>
                <a:gd name="T63" fmla="*/ 78 h 129"/>
                <a:gd name="T64" fmla="*/ 441 w 574"/>
                <a:gd name="T65" fmla="*/ 86 h 129"/>
                <a:gd name="T66" fmla="*/ 457 w 574"/>
                <a:gd name="T67" fmla="*/ 98 h 129"/>
                <a:gd name="T68" fmla="*/ 469 w 574"/>
                <a:gd name="T69" fmla="*/ 105 h 129"/>
                <a:gd name="T70" fmla="*/ 484 w 574"/>
                <a:gd name="T71" fmla="*/ 109 h 129"/>
                <a:gd name="T72" fmla="*/ 496 w 574"/>
                <a:gd name="T73" fmla="*/ 117 h 129"/>
                <a:gd name="T74" fmla="*/ 512 w 574"/>
                <a:gd name="T75" fmla="*/ 117 h 129"/>
                <a:gd name="T76" fmla="*/ 524 w 574"/>
                <a:gd name="T77" fmla="*/ 121 h 129"/>
                <a:gd name="T78" fmla="*/ 539 w 574"/>
                <a:gd name="T79" fmla="*/ 125 h 129"/>
                <a:gd name="T80" fmla="*/ 551 w 574"/>
                <a:gd name="T81" fmla="*/ 125 h 129"/>
                <a:gd name="T82" fmla="*/ 567 w 574"/>
                <a:gd name="T83" fmla="*/ 1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29">
                  <a:moveTo>
                    <a:pt x="0" y="105"/>
                  </a:moveTo>
                  <a:lnTo>
                    <a:pt x="4" y="105"/>
                  </a:lnTo>
                  <a:lnTo>
                    <a:pt x="8" y="105"/>
                  </a:lnTo>
                  <a:lnTo>
                    <a:pt x="12" y="105"/>
                  </a:lnTo>
                  <a:lnTo>
                    <a:pt x="15" y="105"/>
                  </a:lnTo>
                  <a:lnTo>
                    <a:pt x="19" y="105"/>
                  </a:lnTo>
                  <a:lnTo>
                    <a:pt x="27" y="105"/>
                  </a:lnTo>
                  <a:lnTo>
                    <a:pt x="31" y="105"/>
                  </a:lnTo>
                  <a:lnTo>
                    <a:pt x="35" y="105"/>
                  </a:lnTo>
                  <a:lnTo>
                    <a:pt x="39" y="105"/>
                  </a:lnTo>
                  <a:lnTo>
                    <a:pt x="43" y="105"/>
                  </a:lnTo>
                  <a:lnTo>
                    <a:pt x="47" y="105"/>
                  </a:lnTo>
                  <a:lnTo>
                    <a:pt x="55" y="105"/>
                  </a:lnTo>
                  <a:lnTo>
                    <a:pt x="58" y="105"/>
                  </a:lnTo>
                  <a:lnTo>
                    <a:pt x="62" y="105"/>
                  </a:lnTo>
                  <a:lnTo>
                    <a:pt x="66" y="105"/>
                  </a:lnTo>
                  <a:lnTo>
                    <a:pt x="70" y="105"/>
                  </a:lnTo>
                  <a:lnTo>
                    <a:pt x="74" y="105"/>
                  </a:lnTo>
                  <a:lnTo>
                    <a:pt x="82" y="105"/>
                  </a:lnTo>
                  <a:lnTo>
                    <a:pt x="86" y="105"/>
                  </a:lnTo>
                  <a:lnTo>
                    <a:pt x="90" y="105"/>
                  </a:lnTo>
                  <a:lnTo>
                    <a:pt x="94" y="105"/>
                  </a:lnTo>
                  <a:lnTo>
                    <a:pt x="97" y="105"/>
                  </a:lnTo>
                  <a:lnTo>
                    <a:pt x="101" y="105"/>
                  </a:lnTo>
                  <a:lnTo>
                    <a:pt x="109" y="101"/>
                  </a:lnTo>
                  <a:lnTo>
                    <a:pt x="113" y="101"/>
                  </a:lnTo>
                  <a:lnTo>
                    <a:pt x="117" y="101"/>
                  </a:lnTo>
                  <a:lnTo>
                    <a:pt x="121" y="101"/>
                  </a:lnTo>
                  <a:lnTo>
                    <a:pt x="125" y="101"/>
                  </a:lnTo>
                  <a:lnTo>
                    <a:pt x="129" y="101"/>
                  </a:lnTo>
                  <a:lnTo>
                    <a:pt x="133" y="101"/>
                  </a:lnTo>
                  <a:lnTo>
                    <a:pt x="140" y="101"/>
                  </a:lnTo>
                  <a:lnTo>
                    <a:pt x="144" y="101"/>
                  </a:lnTo>
                  <a:lnTo>
                    <a:pt x="148" y="101"/>
                  </a:lnTo>
                  <a:lnTo>
                    <a:pt x="152" y="98"/>
                  </a:lnTo>
                  <a:lnTo>
                    <a:pt x="156" y="98"/>
                  </a:lnTo>
                  <a:lnTo>
                    <a:pt x="160" y="98"/>
                  </a:lnTo>
                  <a:lnTo>
                    <a:pt x="168" y="98"/>
                  </a:lnTo>
                  <a:lnTo>
                    <a:pt x="172" y="98"/>
                  </a:lnTo>
                  <a:lnTo>
                    <a:pt x="176" y="94"/>
                  </a:lnTo>
                  <a:lnTo>
                    <a:pt x="180" y="94"/>
                  </a:lnTo>
                  <a:lnTo>
                    <a:pt x="183" y="94"/>
                  </a:lnTo>
                  <a:lnTo>
                    <a:pt x="187" y="94"/>
                  </a:lnTo>
                  <a:lnTo>
                    <a:pt x="195" y="90"/>
                  </a:lnTo>
                  <a:lnTo>
                    <a:pt x="199" y="90"/>
                  </a:lnTo>
                  <a:lnTo>
                    <a:pt x="203" y="90"/>
                  </a:lnTo>
                  <a:lnTo>
                    <a:pt x="207" y="86"/>
                  </a:lnTo>
                  <a:lnTo>
                    <a:pt x="211" y="86"/>
                  </a:lnTo>
                  <a:lnTo>
                    <a:pt x="215" y="82"/>
                  </a:lnTo>
                  <a:lnTo>
                    <a:pt x="223" y="82"/>
                  </a:lnTo>
                  <a:lnTo>
                    <a:pt x="226" y="78"/>
                  </a:lnTo>
                  <a:lnTo>
                    <a:pt x="230" y="78"/>
                  </a:lnTo>
                  <a:lnTo>
                    <a:pt x="234" y="74"/>
                  </a:lnTo>
                  <a:lnTo>
                    <a:pt x="238" y="74"/>
                  </a:lnTo>
                  <a:lnTo>
                    <a:pt x="242" y="70"/>
                  </a:lnTo>
                  <a:lnTo>
                    <a:pt x="246" y="66"/>
                  </a:lnTo>
                  <a:lnTo>
                    <a:pt x="254" y="66"/>
                  </a:lnTo>
                  <a:lnTo>
                    <a:pt x="258" y="62"/>
                  </a:lnTo>
                  <a:lnTo>
                    <a:pt x="262" y="58"/>
                  </a:lnTo>
                  <a:lnTo>
                    <a:pt x="266" y="55"/>
                  </a:lnTo>
                  <a:lnTo>
                    <a:pt x="269" y="51"/>
                  </a:lnTo>
                  <a:lnTo>
                    <a:pt x="273" y="47"/>
                  </a:lnTo>
                  <a:lnTo>
                    <a:pt x="281" y="43"/>
                  </a:lnTo>
                  <a:lnTo>
                    <a:pt x="285" y="39"/>
                  </a:lnTo>
                  <a:lnTo>
                    <a:pt x="289" y="35"/>
                  </a:lnTo>
                  <a:lnTo>
                    <a:pt x="293" y="31"/>
                  </a:lnTo>
                  <a:lnTo>
                    <a:pt x="297" y="27"/>
                  </a:lnTo>
                  <a:lnTo>
                    <a:pt x="301" y="23"/>
                  </a:lnTo>
                  <a:lnTo>
                    <a:pt x="309" y="15"/>
                  </a:lnTo>
                  <a:lnTo>
                    <a:pt x="312" y="8"/>
                  </a:lnTo>
                  <a:lnTo>
                    <a:pt x="316" y="0"/>
                  </a:lnTo>
                  <a:lnTo>
                    <a:pt x="320" y="0"/>
                  </a:lnTo>
                  <a:lnTo>
                    <a:pt x="324" y="4"/>
                  </a:lnTo>
                  <a:lnTo>
                    <a:pt x="328" y="4"/>
                  </a:lnTo>
                  <a:lnTo>
                    <a:pt x="336" y="0"/>
                  </a:lnTo>
                  <a:lnTo>
                    <a:pt x="340" y="0"/>
                  </a:lnTo>
                  <a:lnTo>
                    <a:pt x="344" y="4"/>
                  </a:lnTo>
                  <a:lnTo>
                    <a:pt x="348" y="4"/>
                  </a:lnTo>
                  <a:lnTo>
                    <a:pt x="352" y="8"/>
                  </a:lnTo>
                  <a:lnTo>
                    <a:pt x="355" y="12"/>
                  </a:lnTo>
                  <a:lnTo>
                    <a:pt x="359" y="15"/>
                  </a:lnTo>
                  <a:lnTo>
                    <a:pt x="367" y="15"/>
                  </a:lnTo>
                  <a:lnTo>
                    <a:pt x="371" y="12"/>
                  </a:lnTo>
                  <a:lnTo>
                    <a:pt x="375" y="8"/>
                  </a:lnTo>
                  <a:lnTo>
                    <a:pt x="379" y="15"/>
                  </a:lnTo>
                  <a:lnTo>
                    <a:pt x="383" y="31"/>
                  </a:lnTo>
                  <a:lnTo>
                    <a:pt x="387" y="43"/>
                  </a:lnTo>
                  <a:lnTo>
                    <a:pt x="395" y="47"/>
                  </a:lnTo>
                  <a:lnTo>
                    <a:pt x="398" y="51"/>
                  </a:lnTo>
                  <a:lnTo>
                    <a:pt x="402" y="55"/>
                  </a:lnTo>
                  <a:lnTo>
                    <a:pt x="406" y="58"/>
                  </a:lnTo>
                  <a:lnTo>
                    <a:pt x="410" y="62"/>
                  </a:lnTo>
                  <a:lnTo>
                    <a:pt x="414" y="66"/>
                  </a:lnTo>
                  <a:lnTo>
                    <a:pt x="422" y="70"/>
                  </a:lnTo>
                  <a:lnTo>
                    <a:pt x="426" y="74"/>
                  </a:lnTo>
                  <a:lnTo>
                    <a:pt x="430" y="78"/>
                  </a:lnTo>
                  <a:lnTo>
                    <a:pt x="434" y="78"/>
                  </a:lnTo>
                  <a:lnTo>
                    <a:pt x="438" y="82"/>
                  </a:lnTo>
                  <a:lnTo>
                    <a:pt x="441" y="86"/>
                  </a:lnTo>
                  <a:lnTo>
                    <a:pt x="449" y="90"/>
                  </a:lnTo>
                  <a:lnTo>
                    <a:pt x="453" y="94"/>
                  </a:lnTo>
                  <a:lnTo>
                    <a:pt x="457" y="98"/>
                  </a:lnTo>
                  <a:lnTo>
                    <a:pt x="461" y="98"/>
                  </a:lnTo>
                  <a:lnTo>
                    <a:pt x="465" y="101"/>
                  </a:lnTo>
                  <a:lnTo>
                    <a:pt x="469" y="105"/>
                  </a:lnTo>
                  <a:lnTo>
                    <a:pt x="473" y="109"/>
                  </a:lnTo>
                  <a:lnTo>
                    <a:pt x="481" y="109"/>
                  </a:lnTo>
                  <a:lnTo>
                    <a:pt x="484" y="109"/>
                  </a:lnTo>
                  <a:lnTo>
                    <a:pt x="488" y="113"/>
                  </a:lnTo>
                  <a:lnTo>
                    <a:pt x="492" y="113"/>
                  </a:lnTo>
                  <a:lnTo>
                    <a:pt x="496" y="117"/>
                  </a:lnTo>
                  <a:lnTo>
                    <a:pt x="500" y="117"/>
                  </a:lnTo>
                  <a:lnTo>
                    <a:pt x="508" y="117"/>
                  </a:lnTo>
                  <a:lnTo>
                    <a:pt x="512" y="117"/>
                  </a:lnTo>
                  <a:lnTo>
                    <a:pt x="516" y="121"/>
                  </a:lnTo>
                  <a:lnTo>
                    <a:pt x="520" y="121"/>
                  </a:lnTo>
                  <a:lnTo>
                    <a:pt x="524" y="121"/>
                  </a:lnTo>
                  <a:lnTo>
                    <a:pt x="527" y="121"/>
                  </a:lnTo>
                  <a:lnTo>
                    <a:pt x="535" y="121"/>
                  </a:lnTo>
                  <a:lnTo>
                    <a:pt x="539" y="125"/>
                  </a:lnTo>
                  <a:lnTo>
                    <a:pt x="543" y="125"/>
                  </a:lnTo>
                  <a:lnTo>
                    <a:pt x="547" y="125"/>
                  </a:lnTo>
                  <a:lnTo>
                    <a:pt x="551" y="125"/>
                  </a:lnTo>
                  <a:lnTo>
                    <a:pt x="555" y="125"/>
                  </a:lnTo>
                  <a:lnTo>
                    <a:pt x="563" y="125"/>
                  </a:lnTo>
                  <a:lnTo>
                    <a:pt x="567" y="125"/>
                  </a:lnTo>
                  <a:lnTo>
                    <a:pt x="570" y="129"/>
                  </a:lnTo>
                  <a:lnTo>
                    <a:pt x="574" y="12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922" name="Freeform 204"/>
            <p:cNvSpPr>
              <a:spLocks/>
            </p:cNvSpPr>
            <p:nvPr/>
          </p:nvSpPr>
          <p:spPr bwMode="auto">
            <a:xfrm>
              <a:off x="4111626" y="5567363"/>
              <a:ext cx="912813" cy="211138"/>
            </a:xfrm>
            <a:custGeom>
              <a:avLst/>
              <a:gdLst>
                <a:gd name="T0" fmla="*/ 8 w 575"/>
                <a:gd name="T1" fmla="*/ 39 h 133"/>
                <a:gd name="T2" fmla="*/ 24 w 575"/>
                <a:gd name="T3" fmla="*/ 39 h 133"/>
                <a:gd name="T4" fmla="*/ 36 w 575"/>
                <a:gd name="T5" fmla="*/ 43 h 133"/>
                <a:gd name="T6" fmla="*/ 51 w 575"/>
                <a:gd name="T7" fmla="*/ 43 h 133"/>
                <a:gd name="T8" fmla="*/ 63 w 575"/>
                <a:gd name="T9" fmla="*/ 47 h 133"/>
                <a:gd name="T10" fmla="*/ 79 w 575"/>
                <a:gd name="T11" fmla="*/ 54 h 133"/>
                <a:gd name="T12" fmla="*/ 90 w 575"/>
                <a:gd name="T13" fmla="*/ 58 h 133"/>
                <a:gd name="T14" fmla="*/ 106 w 575"/>
                <a:gd name="T15" fmla="*/ 66 h 133"/>
                <a:gd name="T16" fmla="*/ 118 w 575"/>
                <a:gd name="T17" fmla="*/ 70 h 133"/>
                <a:gd name="T18" fmla="*/ 133 w 575"/>
                <a:gd name="T19" fmla="*/ 78 h 133"/>
                <a:gd name="T20" fmla="*/ 145 w 575"/>
                <a:gd name="T21" fmla="*/ 86 h 133"/>
                <a:gd name="T22" fmla="*/ 161 w 575"/>
                <a:gd name="T23" fmla="*/ 97 h 133"/>
                <a:gd name="T24" fmla="*/ 172 w 575"/>
                <a:gd name="T25" fmla="*/ 105 h 133"/>
                <a:gd name="T26" fmla="*/ 188 w 575"/>
                <a:gd name="T27" fmla="*/ 117 h 133"/>
                <a:gd name="T28" fmla="*/ 200 w 575"/>
                <a:gd name="T29" fmla="*/ 125 h 133"/>
                <a:gd name="T30" fmla="*/ 215 w 575"/>
                <a:gd name="T31" fmla="*/ 129 h 133"/>
                <a:gd name="T32" fmla="*/ 227 w 575"/>
                <a:gd name="T33" fmla="*/ 121 h 133"/>
                <a:gd name="T34" fmla="*/ 239 w 575"/>
                <a:gd name="T35" fmla="*/ 113 h 133"/>
                <a:gd name="T36" fmla="*/ 254 w 575"/>
                <a:gd name="T37" fmla="*/ 109 h 133"/>
                <a:gd name="T38" fmla="*/ 266 w 575"/>
                <a:gd name="T39" fmla="*/ 109 h 133"/>
                <a:gd name="T40" fmla="*/ 282 w 575"/>
                <a:gd name="T41" fmla="*/ 86 h 133"/>
                <a:gd name="T42" fmla="*/ 294 w 575"/>
                <a:gd name="T43" fmla="*/ 74 h 133"/>
                <a:gd name="T44" fmla="*/ 309 w 575"/>
                <a:gd name="T45" fmla="*/ 66 h 133"/>
                <a:gd name="T46" fmla="*/ 321 w 575"/>
                <a:gd name="T47" fmla="*/ 54 h 133"/>
                <a:gd name="T48" fmla="*/ 337 w 575"/>
                <a:gd name="T49" fmla="*/ 47 h 133"/>
                <a:gd name="T50" fmla="*/ 348 w 575"/>
                <a:gd name="T51" fmla="*/ 39 h 133"/>
                <a:gd name="T52" fmla="*/ 364 w 575"/>
                <a:gd name="T53" fmla="*/ 35 h 133"/>
                <a:gd name="T54" fmla="*/ 376 w 575"/>
                <a:gd name="T55" fmla="*/ 31 h 133"/>
                <a:gd name="T56" fmla="*/ 391 w 575"/>
                <a:gd name="T57" fmla="*/ 27 h 133"/>
                <a:gd name="T58" fmla="*/ 403 w 575"/>
                <a:gd name="T59" fmla="*/ 23 h 133"/>
                <a:gd name="T60" fmla="*/ 419 w 575"/>
                <a:gd name="T61" fmla="*/ 23 h 133"/>
                <a:gd name="T62" fmla="*/ 430 w 575"/>
                <a:gd name="T63" fmla="*/ 19 h 133"/>
                <a:gd name="T64" fmla="*/ 446 w 575"/>
                <a:gd name="T65" fmla="*/ 19 h 133"/>
                <a:gd name="T66" fmla="*/ 458 w 575"/>
                <a:gd name="T67" fmla="*/ 19 h 133"/>
                <a:gd name="T68" fmla="*/ 473 w 575"/>
                <a:gd name="T69" fmla="*/ 15 h 133"/>
                <a:gd name="T70" fmla="*/ 485 w 575"/>
                <a:gd name="T71" fmla="*/ 15 h 133"/>
                <a:gd name="T72" fmla="*/ 501 w 575"/>
                <a:gd name="T73" fmla="*/ 15 h 133"/>
                <a:gd name="T74" fmla="*/ 512 w 575"/>
                <a:gd name="T75" fmla="*/ 11 h 133"/>
                <a:gd name="T76" fmla="*/ 528 w 575"/>
                <a:gd name="T77" fmla="*/ 11 h 133"/>
                <a:gd name="T78" fmla="*/ 540 w 575"/>
                <a:gd name="T79" fmla="*/ 8 h 133"/>
                <a:gd name="T80" fmla="*/ 555 w 575"/>
                <a:gd name="T81" fmla="*/ 4 h 133"/>
                <a:gd name="T82" fmla="*/ 567 w 575"/>
                <a:gd name="T8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33">
                  <a:moveTo>
                    <a:pt x="0" y="39"/>
                  </a:moveTo>
                  <a:lnTo>
                    <a:pt x="4" y="39"/>
                  </a:lnTo>
                  <a:lnTo>
                    <a:pt x="8" y="39"/>
                  </a:lnTo>
                  <a:lnTo>
                    <a:pt x="12" y="39"/>
                  </a:lnTo>
                  <a:lnTo>
                    <a:pt x="20" y="39"/>
                  </a:lnTo>
                  <a:lnTo>
                    <a:pt x="24" y="39"/>
                  </a:lnTo>
                  <a:lnTo>
                    <a:pt x="28" y="43"/>
                  </a:lnTo>
                  <a:lnTo>
                    <a:pt x="32" y="43"/>
                  </a:lnTo>
                  <a:lnTo>
                    <a:pt x="36" y="43"/>
                  </a:lnTo>
                  <a:lnTo>
                    <a:pt x="39" y="43"/>
                  </a:lnTo>
                  <a:lnTo>
                    <a:pt x="47" y="43"/>
                  </a:lnTo>
                  <a:lnTo>
                    <a:pt x="51" y="43"/>
                  </a:lnTo>
                  <a:lnTo>
                    <a:pt x="55" y="47"/>
                  </a:lnTo>
                  <a:lnTo>
                    <a:pt x="59" y="47"/>
                  </a:lnTo>
                  <a:lnTo>
                    <a:pt x="63" y="47"/>
                  </a:lnTo>
                  <a:lnTo>
                    <a:pt x="67" y="51"/>
                  </a:lnTo>
                  <a:lnTo>
                    <a:pt x="75" y="54"/>
                  </a:lnTo>
                  <a:lnTo>
                    <a:pt x="79" y="54"/>
                  </a:lnTo>
                  <a:lnTo>
                    <a:pt x="82" y="58"/>
                  </a:lnTo>
                  <a:lnTo>
                    <a:pt x="86" y="58"/>
                  </a:lnTo>
                  <a:lnTo>
                    <a:pt x="90" y="58"/>
                  </a:lnTo>
                  <a:lnTo>
                    <a:pt x="94" y="62"/>
                  </a:lnTo>
                  <a:lnTo>
                    <a:pt x="102" y="62"/>
                  </a:lnTo>
                  <a:lnTo>
                    <a:pt x="106" y="66"/>
                  </a:lnTo>
                  <a:lnTo>
                    <a:pt x="110" y="66"/>
                  </a:lnTo>
                  <a:lnTo>
                    <a:pt x="114" y="70"/>
                  </a:lnTo>
                  <a:lnTo>
                    <a:pt x="118" y="70"/>
                  </a:lnTo>
                  <a:lnTo>
                    <a:pt x="122" y="74"/>
                  </a:lnTo>
                  <a:lnTo>
                    <a:pt x="125" y="74"/>
                  </a:lnTo>
                  <a:lnTo>
                    <a:pt x="133" y="78"/>
                  </a:lnTo>
                  <a:lnTo>
                    <a:pt x="137" y="82"/>
                  </a:lnTo>
                  <a:lnTo>
                    <a:pt x="141" y="86"/>
                  </a:lnTo>
                  <a:lnTo>
                    <a:pt x="145" y="86"/>
                  </a:lnTo>
                  <a:lnTo>
                    <a:pt x="149" y="90"/>
                  </a:lnTo>
                  <a:lnTo>
                    <a:pt x="153" y="94"/>
                  </a:lnTo>
                  <a:lnTo>
                    <a:pt x="161" y="97"/>
                  </a:lnTo>
                  <a:lnTo>
                    <a:pt x="165" y="101"/>
                  </a:lnTo>
                  <a:lnTo>
                    <a:pt x="168" y="105"/>
                  </a:lnTo>
                  <a:lnTo>
                    <a:pt x="172" y="105"/>
                  </a:lnTo>
                  <a:lnTo>
                    <a:pt x="176" y="109"/>
                  </a:lnTo>
                  <a:lnTo>
                    <a:pt x="180" y="113"/>
                  </a:lnTo>
                  <a:lnTo>
                    <a:pt x="188" y="117"/>
                  </a:lnTo>
                  <a:lnTo>
                    <a:pt x="192" y="121"/>
                  </a:lnTo>
                  <a:lnTo>
                    <a:pt x="196" y="121"/>
                  </a:lnTo>
                  <a:lnTo>
                    <a:pt x="200" y="125"/>
                  </a:lnTo>
                  <a:lnTo>
                    <a:pt x="204" y="129"/>
                  </a:lnTo>
                  <a:lnTo>
                    <a:pt x="208" y="133"/>
                  </a:lnTo>
                  <a:lnTo>
                    <a:pt x="215" y="129"/>
                  </a:lnTo>
                  <a:lnTo>
                    <a:pt x="219" y="125"/>
                  </a:lnTo>
                  <a:lnTo>
                    <a:pt x="223" y="121"/>
                  </a:lnTo>
                  <a:lnTo>
                    <a:pt x="227" y="121"/>
                  </a:lnTo>
                  <a:lnTo>
                    <a:pt x="231" y="121"/>
                  </a:lnTo>
                  <a:lnTo>
                    <a:pt x="235" y="117"/>
                  </a:lnTo>
                  <a:lnTo>
                    <a:pt x="239" y="113"/>
                  </a:lnTo>
                  <a:lnTo>
                    <a:pt x="247" y="113"/>
                  </a:lnTo>
                  <a:lnTo>
                    <a:pt x="251" y="109"/>
                  </a:lnTo>
                  <a:lnTo>
                    <a:pt x="254" y="109"/>
                  </a:lnTo>
                  <a:lnTo>
                    <a:pt x="258" y="109"/>
                  </a:lnTo>
                  <a:lnTo>
                    <a:pt x="262" y="113"/>
                  </a:lnTo>
                  <a:lnTo>
                    <a:pt x="266" y="109"/>
                  </a:lnTo>
                  <a:lnTo>
                    <a:pt x="274" y="97"/>
                  </a:lnTo>
                  <a:lnTo>
                    <a:pt x="278" y="90"/>
                  </a:lnTo>
                  <a:lnTo>
                    <a:pt x="282" y="86"/>
                  </a:lnTo>
                  <a:lnTo>
                    <a:pt x="286" y="82"/>
                  </a:lnTo>
                  <a:lnTo>
                    <a:pt x="290" y="78"/>
                  </a:lnTo>
                  <a:lnTo>
                    <a:pt x="294" y="74"/>
                  </a:lnTo>
                  <a:lnTo>
                    <a:pt x="301" y="70"/>
                  </a:lnTo>
                  <a:lnTo>
                    <a:pt x="305" y="66"/>
                  </a:lnTo>
                  <a:lnTo>
                    <a:pt x="309" y="66"/>
                  </a:lnTo>
                  <a:lnTo>
                    <a:pt x="313" y="62"/>
                  </a:lnTo>
                  <a:lnTo>
                    <a:pt x="317" y="58"/>
                  </a:lnTo>
                  <a:lnTo>
                    <a:pt x="321" y="54"/>
                  </a:lnTo>
                  <a:lnTo>
                    <a:pt x="329" y="51"/>
                  </a:lnTo>
                  <a:lnTo>
                    <a:pt x="333" y="51"/>
                  </a:lnTo>
                  <a:lnTo>
                    <a:pt x="337" y="47"/>
                  </a:lnTo>
                  <a:lnTo>
                    <a:pt x="340" y="43"/>
                  </a:lnTo>
                  <a:lnTo>
                    <a:pt x="344" y="43"/>
                  </a:lnTo>
                  <a:lnTo>
                    <a:pt x="348" y="39"/>
                  </a:lnTo>
                  <a:lnTo>
                    <a:pt x="352" y="39"/>
                  </a:lnTo>
                  <a:lnTo>
                    <a:pt x="360" y="35"/>
                  </a:lnTo>
                  <a:lnTo>
                    <a:pt x="364" y="35"/>
                  </a:lnTo>
                  <a:lnTo>
                    <a:pt x="368" y="31"/>
                  </a:lnTo>
                  <a:lnTo>
                    <a:pt x="372" y="31"/>
                  </a:lnTo>
                  <a:lnTo>
                    <a:pt x="376" y="31"/>
                  </a:lnTo>
                  <a:lnTo>
                    <a:pt x="380" y="27"/>
                  </a:lnTo>
                  <a:lnTo>
                    <a:pt x="387" y="27"/>
                  </a:lnTo>
                  <a:lnTo>
                    <a:pt x="391" y="27"/>
                  </a:lnTo>
                  <a:lnTo>
                    <a:pt x="395" y="27"/>
                  </a:lnTo>
                  <a:lnTo>
                    <a:pt x="399" y="23"/>
                  </a:lnTo>
                  <a:lnTo>
                    <a:pt x="403" y="23"/>
                  </a:lnTo>
                  <a:lnTo>
                    <a:pt x="407" y="23"/>
                  </a:lnTo>
                  <a:lnTo>
                    <a:pt x="415" y="23"/>
                  </a:lnTo>
                  <a:lnTo>
                    <a:pt x="419" y="23"/>
                  </a:lnTo>
                  <a:lnTo>
                    <a:pt x="422" y="19"/>
                  </a:lnTo>
                  <a:lnTo>
                    <a:pt x="426" y="19"/>
                  </a:lnTo>
                  <a:lnTo>
                    <a:pt x="430" y="19"/>
                  </a:lnTo>
                  <a:lnTo>
                    <a:pt x="434" y="19"/>
                  </a:lnTo>
                  <a:lnTo>
                    <a:pt x="442" y="19"/>
                  </a:lnTo>
                  <a:lnTo>
                    <a:pt x="446" y="19"/>
                  </a:lnTo>
                  <a:lnTo>
                    <a:pt x="450" y="19"/>
                  </a:lnTo>
                  <a:lnTo>
                    <a:pt x="454" y="19"/>
                  </a:lnTo>
                  <a:lnTo>
                    <a:pt x="458" y="19"/>
                  </a:lnTo>
                  <a:lnTo>
                    <a:pt x="462" y="19"/>
                  </a:lnTo>
                  <a:lnTo>
                    <a:pt x="465" y="15"/>
                  </a:lnTo>
                  <a:lnTo>
                    <a:pt x="473" y="15"/>
                  </a:lnTo>
                  <a:lnTo>
                    <a:pt x="477" y="15"/>
                  </a:lnTo>
                  <a:lnTo>
                    <a:pt x="481" y="15"/>
                  </a:lnTo>
                  <a:lnTo>
                    <a:pt x="485" y="15"/>
                  </a:lnTo>
                  <a:lnTo>
                    <a:pt x="489" y="15"/>
                  </a:lnTo>
                  <a:lnTo>
                    <a:pt x="493" y="15"/>
                  </a:lnTo>
                  <a:lnTo>
                    <a:pt x="501" y="15"/>
                  </a:lnTo>
                  <a:lnTo>
                    <a:pt x="505" y="15"/>
                  </a:lnTo>
                  <a:lnTo>
                    <a:pt x="508" y="11"/>
                  </a:lnTo>
                  <a:lnTo>
                    <a:pt x="512" y="11"/>
                  </a:lnTo>
                  <a:lnTo>
                    <a:pt x="516" y="11"/>
                  </a:lnTo>
                  <a:lnTo>
                    <a:pt x="520" y="11"/>
                  </a:lnTo>
                  <a:lnTo>
                    <a:pt x="528" y="11"/>
                  </a:lnTo>
                  <a:lnTo>
                    <a:pt x="532" y="11"/>
                  </a:lnTo>
                  <a:lnTo>
                    <a:pt x="536" y="8"/>
                  </a:lnTo>
                  <a:lnTo>
                    <a:pt x="540" y="8"/>
                  </a:lnTo>
                  <a:lnTo>
                    <a:pt x="544" y="8"/>
                  </a:lnTo>
                  <a:lnTo>
                    <a:pt x="548" y="8"/>
                  </a:lnTo>
                  <a:lnTo>
                    <a:pt x="555" y="4"/>
                  </a:lnTo>
                  <a:lnTo>
                    <a:pt x="559" y="4"/>
                  </a:lnTo>
                  <a:lnTo>
                    <a:pt x="563" y="4"/>
                  </a:lnTo>
                  <a:lnTo>
                    <a:pt x="567" y="0"/>
                  </a:lnTo>
                  <a:lnTo>
                    <a:pt x="571" y="0"/>
                  </a:lnTo>
                  <a:lnTo>
                    <a:pt x="57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06"/>
            <p:cNvSpPr>
              <a:spLocks/>
            </p:cNvSpPr>
            <p:nvPr/>
          </p:nvSpPr>
          <p:spPr bwMode="auto">
            <a:xfrm>
              <a:off x="5024438" y="5399088"/>
              <a:ext cx="917575" cy="304800"/>
            </a:xfrm>
            <a:custGeom>
              <a:avLst/>
              <a:gdLst>
                <a:gd name="T0" fmla="*/ 12 w 578"/>
                <a:gd name="T1" fmla="*/ 102 h 192"/>
                <a:gd name="T2" fmla="*/ 23 w 578"/>
                <a:gd name="T3" fmla="*/ 98 h 192"/>
                <a:gd name="T4" fmla="*/ 39 w 578"/>
                <a:gd name="T5" fmla="*/ 90 h 192"/>
                <a:gd name="T6" fmla="*/ 51 w 578"/>
                <a:gd name="T7" fmla="*/ 82 h 192"/>
                <a:gd name="T8" fmla="*/ 66 w 578"/>
                <a:gd name="T9" fmla="*/ 71 h 192"/>
                <a:gd name="T10" fmla="*/ 78 w 578"/>
                <a:gd name="T11" fmla="*/ 55 h 192"/>
                <a:gd name="T12" fmla="*/ 94 w 578"/>
                <a:gd name="T13" fmla="*/ 39 h 192"/>
                <a:gd name="T14" fmla="*/ 105 w 578"/>
                <a:gd name="T15" fmla="*/ 24 h 192"/>
                <a:gd name="T16" fmla="*/ 121 w 578"/>
                <a:gd name="T17" fmla="*/ 12 h 192"/>
                <a:gd name="T18" fmla="*/ 133 w 578"/>
                <a:gd name="T19" fmla="*/ 0 h 192"/>
                <a:gd name="T20" fmla="*/ 145 w 578"/>
                <a:gd name="T21" fmla="*/ 20 h 192"/>
                <a:gd name="T22" fmla="*/ 160 w 578"/>
                <a:gd name="T23" fmla="*/ 28 h 192"/>
                <a:gd name="T24" fmla="*/ 172 w 578"/>
                <a:gd name="T25" fmla="*/ 43 h 192"/>
                <a:gd name="T26" fmla="*/ 188 w 578"/>
                <a:gd name="T27" fmla="*/ 55 h 192"/>
                <a:gd name="T28" fmla="*/ 199 w 578"/>
                <a:gd name="T29" fmla="*/ 63 h 192"/>
                <a:gd name="T30" fmla="*/ 215 w 578"/>
                <a:gd name="T31" fmla="*/ 67 h 192"/>
                <a:gd name="T32" fmla="*/ 227 w 578"/>
                <a:gd name="T33" fmla="*/ 78 h 192"/>
                <a:gd name="T34" fmla="*/ 242 w 578"/>
                <a:gd name="T35" fmla="*/ 90 h 192"/>
                <a:gd name="T36" fmla="*/ 254 w 578"/>
                <a:gd name="T37" fmla="*/ 102 h 192"/>
                <a:gd name="T38" fmla="*/ 270 w 578"/>
                <a:gd name="T39" fmla="*/ 114 h 192"/>
                <a:gd name="T40" fmla="*/ 281 w 578"/>
                <a:gd name="T41" fmla="*/ 125 h 192"/>
                <a:gd name="T42" fmla="*/ 297 w 578"/>
                <a:gd name="T43" fmla="*/ 133 h 192"/>
                <a:gd name="T44" fmla="*/ 309 w 578"/>
                <a:gd name="T45" fmla="*/ 141 h 192"/>
                <a:gd name="T46" fmla="*/ 324 w 578"/>
                <a:gd name="T47" fmla="*/ 149 h 192"/>
                <a:gd name="T48" fmla="*/ 336 w 578"/>
                <a:gd name="T49" fmla="*/ 149 h 192"/>
                <a:gd name="T50" fmla="*/ 352 w 578"/>
                <a:gd name="T51" fmla="*/ 149 h 192"/>
                <a:gd name="T52" fmla="*/ 363 w 578"/>
                <a:gd name="T53" fmla="*/ 149 h 192"/>
                <a:gd name="T54" fmla="*/ 379 w 578"/>
                <a:gd name="T55" fmla="*/ 149 h 192"/>
                <a:gd name="T56" fmla="*/ 391 w 578"/>
                <a:gd name="T57" fmla="*/ 149 h 192"/>
                <a:gd name="T58" fmla="*/ 406 w 578"/>
                <a:gd name="T59" fmla="*/ 149 h 192"/>
                <a:gd name="T60" fmla="*/ 418 w 578"/>
                <a:gd name="T61" fmla="*/ 149 h 192"/>
                <a:gd name="T62" fmla="*/ 434 w 578"/>
                <a:gd name="T63" fmla="*/ 149 h 192"/>
                <a:gd name="T64" fmla="*/ 446 w 578"/>
                <a:gd name="T65" fmla="*/ 153 h 192"/>
                <a:gd name="T66" fmla="*/ 461 w 578"/>
                <a:gd name="T67" fmla="*/ 153 h 192"/>
                <a:gd name="T68" fmla="*/ 473 w 578"/>
                <a:gd name="T69" fmla="*/ 153 h 192"/>
                <a:gd name="T70" fmla="*/ 485 w 578"/>
                <a:gd name="T71" fmla="*/ 157 h 192"/>
                <a:gd name="T72" fmla="*/ 500 w 578"/>
                <a:gd name="T73" fmla="*/ 160 h 192"/>
                <a:gd name="T74" fmla="*/ 512 w 578"/>
                <a:gd name="T75" fmla="*/ 164 h 192"/>
                <a:gd name="T76" fmla="*/ 528 w 578"/>
                <a:gd name="T77" fmla="*/ 168 h 192"/>
                <a:gd name="T78" fmla="*/ 539 w 578"/>
                <a:gd name="T79" fmla="*/ 172 h 192"/>
                <a:gd name="T80" fmla="*/ 555 w 578"/>
                <a:gd name="T81" fmla="*/ 180 h 192"/>
                <a:gd name="T82" fmla="*/ 567 w 578"/>
                <a:gd name="T83" fmla="*/ 1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92">
                  <a:moveTo>
                    <a:pt x="0" y="106"/>
                  </a:moveTo>
                  <a:lnTo>
                    <a:pt x="8" y="102"/>
                  </a:lnTo>
                  <a:lnTo>
                    <a:pt x="12" y="102"/>
                  </a:lnTo>
                  <a:lnTo>
                    <a:pt x="16" y="102"/>
                  </a:lnTo>
                  <a:lnTo>
                    <a:pt x="19" y="98"/>
                  </a:lnTo>
                  <a:lnTo>
                    <a:pt x="23" y="98"/>
                  </a:lnTo>
                  <a:lnTo>
                    <a:pt x="27" y="94"/>
                  </a:lnTo>
                  <a:lnTo>
                    <a:pt x="31" y="90"/>
                  </a:lnTo>
                  <a:lnTo>
                    <a:pt x="39" y="90"/>
                  </a:lnTo>
                  <a:lnTo>
                    <a:pt x="43" y="86"/>
                  </a:lnTo>
                  <a:lnTo>
                    <a:pt x="47" y="82"/>
                  </a:lnTo>
                  <a:lnTo>
                    <a:pt x="51" y="82"/>
                  </a:lnTo>
                  <a:lnTo>
                    <a:pt x="55" y="78"/>
                  </a:lnTo>
                  <a:lnTo>
                    <a:pt x="59" y="74"/>
                  </a:lnTo>
                  <a:lnTo>
                    <a:pt x="66" y="71"/>
                  </a:lnTo>
                  <a:lnTo>
                    <a:pt x="70" y="63"/>
                  </a:lnTo>
                  <a:lnTo>
                    <a:pt x="74" y="59"/>
                  </a:lnTo>
                  <a:lnTo>
                    <a:pt x="78" y="55"/>
                  </a:lnTo>
                  <a:lnTo>
                    <a:pt x="82" y="51"/>
                  </a:lnTo>
                  <a:lnTo>
                    <a:pt x="86" y="47"/>
                  </a:lnTo>
                  <a:lnTo>
                    <a:pt x="94" y="39"/>
                  </a:lnTo>
                  <a:lnTo>
                    <a:pt x="98" y="35"/>
                  </a:lnTo>
                  <a:lnTo>
                    <a:pt x="102" y="31"/>
                  </a:lnTo>
                  <a:lnTo>
                    <a:pt x="105" y="24"/>
                  </a:lnTo>
                  <a:lnTo>
                    <a:pt x="109" y="20"/>
                  </a:lnTo>
                  <a:lnTo>
                    <a:pt x="113" y="16"/>
                  </a:lnTo>
                  <a:lnTo>
                    <a:pt x="121" y="12"/>
                  </a:lnTo>
                  <a:lnTo>
                    <a:pt x="125" y="8"/>
                  </a:lnTo>
                  <a:lnTo>
                    <a:pt x="129" y="4"/>
                  </a:lnTo>
                  <a:lnTo>
                    <a:pt x="133" y="0"/>
                  </a:lnTo>
                  <a:lnTo>
                    <a:pt x="137" y="0"/>
                  </a:lnTo>
                  <a:lnTo>
                    <a:pt x="141" y="8"/>
                  </a:lnTo>
                  <a:lnTo>
                    <a:pt x="145" y="20"/>
                  </a:lnTo>
                  <a:lnTo>
                    <a:pt x="152" y="24"/>
                  </a:lnTo>
                  <a:lnTo>
                    <a:pt x="156" y="24"/>
                  </a:lnTo>
                  <a:lnTo>
                    <a:pt x="160" y="28"/>
                  </a:lnTo>
                  <a:lnTo>
                    <a:pt x="164" y="35"/>
                  </a:lnTo>
                  <a:lnTo>
                    <a:pt x="168" y="39"/>
                  </a:lnTo>
                  <a:lnTo>
                    <a:pt x="172" y="43"/>
                  </a:lnTo>
                  <a:lnTo>
                    <a:pt x="180" y="47"/>
                  </a:lnTo>
                  <a:lnTo>
                    <a:pt x="184" y="51"/>
                  </a:lnTo>
                  <a:lnTo>
                    <a:pt x="188" y="55"/>
                  </a:lnTo>
                  <a:lnTo>
                    <a:pt x="191" y="55"/>
                  </a:lnTo>
                  <a:lnTo>
                    <a:pt x="195" y="59"/>
                  </a:lnTo>
                  <a:lnTo>
                    <a:pt x="199" y="63"/>
                  </a:lnTo>
                  <a:lnTo>
                    <a:pt x="207" y="67"/>
                  </a:lnTo>
                  <a:lnTo>
                    <a:pt x="211" y="67"/>
                  </a:lnTo>
                  <a:lnTo>
                    <a:pt x="215" y="67"/>
                  </a:lnTo>
                  <a:lnTo>
                    <a:pt x="219" y="67"/>
                  </a:lnTo>
                  <a:lnTo>
                    <a:pt x="223" y="71"/>
                  </a:lnTo>
                  <a:lnTo>
                    <a:pt x="227" y="78"/>
                  </a:lnTo>
                  <a:lnTo>
                    <a:pt x="234" y="82"/>
                  </a:lnTo>
                  <a:lnTo>
                    <a:pt x="238" y="86"/>
                  </a:lnTo>
                  <a:lnTo>
                    <a:pt x="242" y="90"/>
                  </a:lnTo>
                  <a:lnTo>
                    <a:pt x="246" y="94"/>
                  </a:lnTo>
                  <a:lnTo>
                    <a:pt x="250" y="98"/>
                  </a:lnTo>
                  <a:lnTo>
                    <a:pt x="254" y="102"/>
                  </a:lnTo>
                  <a:lnTo>
                    <a:pt x="258" y="106"/>
                  </a:lnTo>
                  <a:lnTo>
                    <a:pt x="266" y="110"/>
                  </a:lnTo>
                  <a:lnTo>
                    <a:pt x="270" y="114"/>
                  </a:lnTo>
                  <a:lnTo>
                    <a:pt x="274" y="117"/>
                  </a:lnTo>
                  <a:lnTo>
                    <a:pt x="277" y="121"/>
                  </a:lnTo>
                  <a:lnTo>
                    <a:pt x="281" y="125"/>
                  </a:lnTo>
                  <a:lnTo>
                    <a:pt x="285" y="129"/>
                  </a:lnTo>
                  <a:lnTo>
                    <a:pt x="293" y="133"/>
                  </a:lnTo>
                  <a:lnTo>
                    <a:pt x="297" y="133"/>
                  </a:lnTo>
                  <a:lnTo>
                    <a:pt x="301" y="137"/>
                  </a:lnTo>
                  <a:lnTo>
                    <a:pt x="305" y="137"/>
                  </a:lnTo>
                  <a:lnTo>
                    <a:pt x="309" y="141"/>
                  </a:lnTo>
                  <a:lnTo>
                    <a:pt x="313" y="145"/>
                  </a:lnTo>
                  <a:lnTo>
                    <a:pt x="320" y="149"/>
                  </a:lnTo>
                  <a:lnTo>
                    <a:pt x="324" y="149"/>
                  </a:lnTo>
                  <a:lnTo>
                    <a:pt x="328" y="149"/>
                  </a:lnTo>
                  <a:lnTo>
                    <a:pt x="332" y="149"/>
                  </a:lnTo>
                  <a:lnTo>
                    <a:pt x="336" y="149"/>
                  </a:lnTo>
                  <a:lnTo>
                    <a:pt x="340" y="149"/>
                  </a:lnTo>
                  <a:lnTo>
                    <a:pt x="348" y="149"/>
                  </a:lnTo>
                  <a:lnTo>
                    <a:pt x="352" y="149"/>
                  </a:lnTo>
                  <a:lnTo>
                    <a:pt x="356" y="149"/>
                  </a:lnTo>
                  <a:lnTo>
                    <a:pt x="360" y="149"/>
                  </a:lnTo>
                  <a:lnTo>
                    <a:pt x="363" y="149"/>
                  </a:lnTo>
                  <a:lnTo>
                    <a:pt x="367" y="149"/>
                  </a:lnTo>
                  <a:lnTo>
                    <a:pt x="371" y="149"/>
                  </a:lnTo>
                  <a:lnTo>
                    <a:pt x="379" y="149"/>
                  </a:lnTo>
                  <a:lnTo>
                    <a:pt x="383" y="149"/>
                  </a:lnTo>
                  <a:lnTo>
                    <a:pt x="387" y="149"/>
                  </a:lnTo>
                  <a:lnTo>
                    <a:pt x="391" y="149"/>
                  </a:lnTo>
                  <a:lnTo>
                    <a:pt x="395" y="149"/>
                  </a:lnTo>
                  <a:lnTo>
                    <a:pt x="399" y="149"/>
                  </a:lnTo>
                  <a:lnTo>
                    <a:pt x="406" y="149"/>
                  </a:lnTo>
                  <a:lnTo>
                    <a:pt x="410" y="149"/>
                  </a:lnTo>
                  <a:lnTo>
                    <a:pt x="414" y="149"/>
                  </a:lnTo>
                  <a:lnTo>
                    <a:pt x="418" y="149"/>
                  </a:lnTo>
                  <a:lnTo>
                    <a:pt x="422" y="149"/>
                  </a:lnTo>
                  <a:lnTo>
                    <a:pt x="426" y="149"/>
                  </a:lnTo>
                  <a:lnTo>
                    <a:pt x="434" y="149"/>
                  </a:lnTo>
                  <a:lnTo>
                    <a:pt x="438" y="149"/>
                  </a:lnTo>
                  <a:lnTo>
                    <a:pt x="442" y="149"/>
                  </a:lnTo>
                  <a:lnTo>
                    <a:pt x="446" y="153"/>
                  </a:lnTo>
                  <a:lnTo>
                    <a:pt x="449" y="153"/>
                  </a:lnTo>
                  <a:lnTo>
                    <a:pt x="453" y="153"/>
                  </a:lnTo>
                  <a:lnTo>
                    <a:pt x="461" y="153"/>
                  </a:lnTo>
                  <a:lnTo>
                    <a:pt x="465" y="153"/>
                  </a:lnTo>
                  <a:lnTo>
                    <a:pt x="469" y="153"/>
                  </a:lnTo>
                  <a:lnTo>
                    <a:pt x="473" y="153"/>
                  </a:lnTo>
                  <a:lnTo>
                    <a:pt x="477" y="157"/>
                  </a:lnTo>
                  <a:lnTo>
                    <a:pt x="481" y="157"/>
                  </a:lnTo>
                  <a:lnTo>
                    <a:pt x="485" y="157"/>
                  </a:lnTo>
                  <a:lnTo>
                    <a:pt x="492" y="157"/>
                  </a:lnTo>
                  <a:lnTo>
                    <a:pt x="496" y="157"/>
                  </a:lnTo>
                  <a:lnTo>
                    <a:pt x="500" y="160"/>
                  </a:lnTo>
                  <a:lnTo>
                    <a:pt x="504" y="160"/>
                  </a:lnTo>
                  <a:lnTo>
                    <a:pt x="508" y="160"/>
                  </a:lnTo>
                  <a:lnTo>
                    <a:pt x="512" y="164"/>
                  </a:lnTo>
                  <a:lnTo>
                    <a:pt x="520" y="164"/>
                  </a:lnTo>
                  <a:lnTo>
                    <a:pt x="524" y="164"/>
                  </a:lnTo>
                  <a:lnTo>
                    <a:pt x="528" y="168"/>
                  </a:lnTo>
                  <a:lnTo>
                    <a:pt x="532" y="168"/>
                  </a:lnTo>
                  <a:lnTo>
                    <a:pt x="535" y="172"/>
                  </a:lnTo>
                  <a:lnTo>
                    <a:pt x="539" y="172"/>
                  </a:lnTo>
                  <a:lnTo>
                    <a:pt x="547" y="176"/>
                  </a:lnTo>
                  <a:lnTo>
                    <a:pt x="551" y="176"/>
                  </a:lnTo>
                  <a:lnTo>
                    <a:pt x="555" y="180"/>
                  </a:lnTo>
                  <a:lnTo>
                    <a:pt x="559" y="184"/>
                  </a:lnTo>
                  <a:lnTo>
                    <a:pt x="563" y="184"/>
                  </a:lnTo>
                  <a:lnTo>
                    <a:pt x="567" y="188"/>
                  </a:lnTo>
                  <a:lnTo>
                    <a:pt x="575" y="188"/>
                  </a:lnTo>
                  <a:lnTo>
                    <a:pt x="578" y="19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07"/>
            <p:cNvSpPr>
              <a:spLocks/>
            </p:cNvSpPr>
            <p:nvPr/>
          </p:nvSpPr>
          <p:spPr bwMode="auto">
            <a:xfrm>
              <a:off x="5942013" y="5629275"/>
              <a:ext cx="912813" cy="192088"/>
            </a:xfrm>
            <a:custGeom>
              <a:avLst/>
              <a:gdLst>
                <a:gd name="T0" fmla="*/ 8 w 575"/>
                <a:gd name="T1" fmla="*/ 55 h 121"/>
                <a:gd name="T2" fmla="*/ 20 w 575"/>
                <a:gd name="T3" fmla="*/ 58 h 121"/>
                <a:gd name="T4" fmla="*/ 36 w 575"/>
                <a:gd name="T5" fmla="*/ 70 h 121"/>
                <a:gd name="T6" fmla="*/ 47 w 575"/>
                <a:gd name="T7" fmla="*/ 78 h 121"/>
                <a:gd name="T8" fmla="*/ 63 w 575"/>
                <a:gd name="T9" fmla="*/ 121 h 121"/>
                <a:gd name="T10" fmla="*/ 75 w 575"/>
                <a:gd name="T11" fmla="*/ 66 h 121"/>
                <a:gd name="T12" fmla="*/ 90 w 575"/>
                <a:gd name="T13" fmla="*/ 58 h 121"/>
                <a:gd name="T14" fmla="*/ 102 w 575"/>
                <a:gd name="T15" fmla="*/ 55 h 121"/>
                <a:gd name="T16" fmla="*/ 118 w 575"/>
                <a:gd name="T17" fmla="*/ 47 h 121"/>
                <a:gd name="T18" fmla="*/ 129 w 575"/>
                <a:gd name="T19" fmla="*/ 39 h 121"/>
                <a:gd name="T20" fmla="*/ 145 w 575"/>
                <a:gd name="T21" fmla="*/ 35 h 121"/>
                <a:gd name="T22" fmla="*/ 157 w 575"/>
                <a:gd name="T23" fmla="*/ 27 h 121"/>
                <a:gd name="T24" fmla="*/ 172 w 575"/>
                <a:gd name="T25" fmla="*/ 19 h 121"/>
                <a:gd name="T26" fmla="*/ 184 w 575"/>
                <a:gd name="T27" fmla="*/ 15 h 121"/>
                <a:gd name="T28" fmla="*/ 200 w 575"/>
                <a:gd name="T29" fmla="*/ 12 h 121"/>
                <a:gd name="T30" fmla="*/ 211 w 575"/>
                <a:gd name="T31" fmla="*/ 8 h 121"/>
                <a:gd name="T32" fmla="*/ 227 w 575"/>
                <a:gd name="T33" fmla="*/ 4 h 121"/>
                <a:gd name="T34" fmla="*/ 239 w 575"/>
                <a:gd name="T35" fmla="*/ 0 h 121"/>
                <a:gd name="T36" fmla="*/ 254 w 575"/>
                <a:gd name="T37" fmla="*/ 0 h 121"/>
                <a:gd name="T38" fmla="*/ 266 w 575"/>
                <a:gd name="T39" fmla="*/ 0 h 121"/>
                <a:gd name="T40" fmla="*/ 282 w 575"/>
                <a:gd name="T41" fmla="*/ 0 h 121"/>
                <a:gd name="T42" fmla="*/ 294 w 575"/>
                <a:gd name="T43" fmla="*/ 0 h 121"/>
                <a:gd name="T44" fmla="*/ 309 w 575"/>
                <a:gd name="T45" fmla="*/ 0 h 121"/>
                <a:gd name="T46" fmla="*/ 321 w 575"/>
                <a:gd name="T47" fmla="*/ 0 h 121"/>
                <a:gd name="T48" fmla="*/ 337 w 575"/>
                <a:gd name="T49" fmla="*/ 4 h 121"/>
                <a:gd name="T50" fmla="*/ 348 w 575"/>
                <a:gd name="T51" fmla="*/ 4 h 121"/>
                <a:gd name="T52" fmla="*/ 360 w 575"/>
                <a:gd name="T53" fmla="*/ 8 h 121"/>
                <a:gd name="T54" fmla="*/ 376 w 575"/>
                <a:gd name="T55" fmla="*/ 12 h 121"/>
                <a:gd name="T56" fmla="*/ 387 w 575"/>
                <a:gd name="T57" fmla="*/ 15 h 121"/>
                <a:gd name="T58" fmla="*/ 403 w 575"/>
                <a:gd name="T59" fmla="*/ 23 h 121"/>
                <a:gd name="T60" fmla="*/ 415 w 575"/>
                <a:gd name="T61" fmla="*/ 27 h 121"/>
                <a:gd name="T62" fmla="*/ 430 w 575"/>
                <a:gd name="T63" fmla="*/ 39 h 121"/>
                <a:gd name="T64" fmla="*/ 442 w 575"/>
                <a:gd name="T65" fmla="*/ 47 h 121"/>
                <a:gd name="T66" fmla="*/ 458 w 575"/>
                <a:gd name="T67" fmla="*/ 62 h 121"/>
                <a:gd name="T68" fmla="*/ 469 w 575"/>
                <a:gd name="T69" fmla="*/ 74 h 121"/>
                <a:gd name="T70" fmla="*/ 485 w 575"/>
                <a:gd name="T71" fmla="*/ 90 h 121"/>
                <a:gd name="T72" fmla="*/ 497 w 575"/>
                <a:gd name="T73" fmla="*/ 101 h 121"/>
                <a:gd name="T74" fmla="*/ 512 w 575"/>
                <a:gd name="T75" fmla="*/ 117 h 121"/>
                <a:gd name="T76" fmla="*/ 524 w 575"/>
                <a:gd name="T77" fmla="*/ 109 h 121"/>
                <a:gd name="T78" fmla="*/ 540 w 575"/>
                <a:gd name="T79" fmla="*/ 105 h 121"/>
                <a:gd name="T80" fmla="*/ 552 w 575"/>
                <a:gd name="T81" fmla="*/ 94 h 121"/>
                <a:gd name="T82" fmla="*/ 567 w 575"/>
                <a:gd name="T83" fmla="*/ 8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21">
                  <a:moveTo>
                    <a:pt x="0" y="47"/>
                  </a:moveTo>
                  <a:lnTo>
                    <a:pt x="4" y="51"/>
                  </a:lnTo>
                  <a:lnTo>
                    <a:pt x="8" y="55"/>
                  </a:lnTo>
                  <a:lnTo>
                    <a:pt x="12" y="55"/>
                  </a:lnTo>
                  <a:lnTo>
                    <a:pt x="16" y="55"/>
                  </a:lnTo>
                  <a:lnTo>
                    <a:pt x="20" y="58"/>
                  </a:lnTo>
                  <a:lnTo>
                    <a:pt x="28" y="62"/>
                  </a:lnTo>
                  <a:lnTo>
                    <a:pt x="32" y="66"/>
                  </a:lnTo>
                  <a:lnTo>
                    <a:pt x="36" y="70"/>
                  </a:lnTo>
                  <a:lnTo>
                    <a:pt x="40" y="70"/>
                  </a:lnTo>
                  <a:lnTo>
                    <a:pt x="43" y="74"/>
                  </a:lnTo>
                  <a:lnTo>
                    <a:pt x="47" y="78"/>
                  </a:lnTo>
                  <a:lnTo>
                    <a:pt x="55" y="86"/>
                  </a:lnTo>
                  <a:lnTo>
                    <a:pt x="59" y="113"/>
                  </a:lnTo>
                  <a:lnTo>
                    <a:pt x="63" y="121"/>
                  </a:lnTo>
                  <a:lnTo>
                    <a:pt x="67" y="101"/>
                  </a:lnTo>
                  <a:lnTo>
                    <a:pt x="71" y="78"/>
                  </a:lnTo>
                  <a:lnTo>
                    <a:pt x="75" y="66"/>
                  </a:lnTo>
                  <a:lnTo>
                    <a:pt x="83" y="66"/>
                  </a:lnTo>
                  <a:lnTo>
                    <a:pt x="86" y="62"/>
                  </a:lnTo>
                  <a:lnTo>
                    <a:pt x="90" y="58"/>
                  </a:lnTo>
                  <a:lnTo>
                    <a:pt x="94" y="58"/>
                  </a:lnTo>
                  <a:lnTo>
                    <a:pt x="98" y="58"/>
                  </a:lnTo>
                  <a:lnTo>
                    <a:pt x="102" y="55"/>
                  </a:lnTo>
                  <a:lnTo>
                    <a:pt x="110" y="51"/>
                  </a:lnTo>
                  <a:lnTo>
                    <a:pt x="114" y="47"/>
                  </a:lnTo>
                  <a:lnTo>
                    <a:pt x="118" y="47"/>
                  </a:lnTo>
                  <a:lnTo>
                    <a:pt x="122" y="43"/>
                  </a:lnTo>
                  <a:lnTo>
                    <a:pt x="126" y="43"/>
                  </a:lnTo>
                  <a:lnTo>
                    <a:pt x="129" y="39"/>
                  </a:lnTo>
                  <a:lnTo>
                    <a:pt x="133" y="39"/>
                  </a:lnTo>
                  <a:lnTo>
                    <a:pt x="141" y="35"/>
                  </a:lnTo>
                  <a:lnTo>
                    <a:pt x="145" y="35"/>
                  </a:lnTo>
                  <a:lnTo>
                    <a:pt x="149" y="31"/>
                  </a:lnTo>
                  <a:lnTo>
                    <a:pt x="153" y="27"/>
                  </a:lnTo>
                  <a:lnTo>
                    <a:pt x="157" y="27"/>
                  </a:lnTo>
                  <a:lnTo>
                    <a:pt x="161" y="23"/>
                  </a:lnTo>
                  <a:lnTo>
                    <a:pt x="168" y="23"/>
                  </a:lnTo>
                  <a:lnTo>
                    <a:pt x="172" y="19"/>
                  </a:lnTo>
                  <a:lnTo>
                    <a:pt x="176" y="19"/>
                  </a:lnTo>
                  <a:lnTo>
                    <a:pt x="180" y="15"/>
                  </a:lnTo>
                  <a:lnTo>
                    <a:pt x="184" y="15"/>
                  </a:lnTo>
                  <a:lnTo>
                    <a:pt x="188" y="12"/>
                  </a:lnTo>
                  <a:lnTo>
                    <a:pt x="196" y="12"/>
                  </a:lnTo>
                  <a:lnTo>
                    <a:pt x="200" y="12"/>
                  </a:lnTo>
                  <a:lnTo>
                    <a:pt x="204" y="8"/>
                  </a:lnTo>
                  <a:lnTo>
                    <a:pt x="208" y="8"/>
                  </a:lnTo>
                  <a:lnTo>
                    <a:pt x="211" y="8"/>
                  </a:lnTo>
                  <a:lnTo>
                    <a:pt x="215" y="4"/>
                  </a:lnTo>
                  <a:lnTo>
                    <a:pt x="223" y="4"/>
                  </a:lnTo>
                  <a:lnTo>
                    <a:pt x="227" y="4"/>
                  </a:lnTo>
                  <a:lnTo>
                    <a:pt x="231" y="4"/>
                  </a:lnTo>
                  <a:lnTo>
                    <a:pt x="235" y="0"/>
                  </a:lnTo>
                  <a:lnTo>
                    <a:pt x="239" y="0"/>
                  </a:lnTo>
                  <a:lnTo>
                    <a:pt x="243" y="0"/>
                  </a:lnTo>
                  <a:lnTo>
                    <a:pt x="247" y="0"/>
                  </a:lnTo>
                  <a:lnTo>
                    <a:pt x="254" y="0"/>
                  </a:lnTo>
                  <a:lnTo>
                    <a:pt x="258" y="0"/>
                  </a:lnTo>
                  <a:lnTo>
                    <a:pt x="262" y="0"/>
                  </a:lnTo>
                  <a:lnTo>
                    <a:pt x="266" y="0"/>
                  </a:lnTo>
                  <a:lnTo>
                    <a:pt x="270" y="0"/>
                  </a:lnTo>
                  <a:lnTo>
                    <a:pt x="274" y="0"/>
                  </a:lnTo>
                  <a:lnTo>
                    <a:pt x="282" y="0"/>
                  </a:lnTo>
                  <a:lnTo>
                    <a:pt x="286" y="0"/>
                  </a:lnTo>
                  <a:lnTo>
                    <a:pt x="290" y="0"/>
                  </a:lnTo>
                  <a:lnTo>
                    <a:pt x="294" y="0"/>
                  </a:lnTo>
                  <a:lnTo>
                    <a:pt x="297" y="0"/>
                  </a:lnTo>
                  <a:lnTo>
                    <a:pt x="301" y="0"/>
                  </a:lnTo>
                  <a:lnTo>
                    <a:pt x="309" y="0"/>
                  </a:lnTo>
                  <a:lnTo>
                    <a:pt x="313" y="0"/>
                  </a:lnTo>
                  <a:lnTo>
                    <a:pt x="317" y="0"/>
                  </a:lnTo>
                  <a:lnTo>
                    <a:pt x="321" y="0"/>
                  </a:lnTo>
                  <a:lnTo>
                    <a:pt x="325" y="0"/>
                  </a:lnTo>
                  <a:lnTo>
                    <a:pt x="329" y="0"/>
                  </a:lnTo>
                  <a:lnTo>
                    <a:pt x="337" y="4"/>
                  </a:lnTo>
                  <a:lnTo>
                    <a:pt x="340" y="4"/>
                  </a:lnTo>
                  <a:lnTo>
                    <a:pt x="344" y="4"/>
                  </a:lnTo>
                  <a:lnTo>
                    <a:pt x="348" y="4"/>
                  </a:lnTo>
                  <a:lnTo>
                    <a:pt x="352" y="4"/>
                  </a:lnTo>
                  <a:lnTo>
                    <a:pt x="356" y="8"/>
                  </a:lnTo>
                  <a:lnTo>
                    <a:pt x="360" y="8"/>
                  </a:lnTo>
                  <a:lnTo>
                    <a:pt x="368" y="8"/>
                  </a:lnTo>
                  <a:lnTo>
                    <a:pt x="372" y="12"/>
                  </a:lnTo>
                  <a:lnTo>
                    <a:pt x="376" y="12"/>
                  </a:lnTo>
                  <a:lnTo>
                    <a:pt x="380" y="12"/>
                  </a:lnTo>
                  <a:lnTo>
                    <a:pt x="383" y="15"/>
                  </a:lnTo>
                  <a:lnTo>
                    <a:pt x="387" y="15"/>
                  </a:lnTo>
                  <a:lnTo>
                    <a:pt x="395" y="19"/>
                  </a:lnTo>
                  <a:lnTo>
                    <a:pt x="399" y="19"/>
                  </a:lnTo>
                  <a:lnTo>
                    <a:pt x="403" y="23"/>
                  </a:lnTo>
                  <a:lnTo>
                    <a:pt x="407" y="23"/>
                  </a:lnTo>
                  <a:lnTo>
                    <a:pt x="411" y="27"/>
                  </a:lnTo>
                  <a:lnTo>
                    <a:pt x="415" y="27"/>
                  </a:lnTo>
                  <a:lnTo>
                    <a:pt x="423" y="31"/>
                  </a:lnTo>
                  <a:lnTo>
                    <a:pt x="426" y="35"/>
                  </a:lnTo>
                  <a:lnTo>
                    <a:pt x="430" y="39"/>
                  </a:lnTo>
                  <a:lnTo>
                    <a:pt x="434" y="43"/>
                  </a:lnTo>
                  <a:lnTo>
                    <a:pt x="438" y="43"/>
                  </a:lnTo>
                  <a:lnTo>
                    <a:pt x="442" y="47"/>
                  </a:lnTo>
                  <a:lnTo>
                    <a:pt x="450" y="51"/>
                  </a:lnTo>
                  <a:lnTo>
                    <a:pt x="454" y="55"/>
                  </a:lnTo>
                  <a:lnTo>
                    <a:pt x="458" y="62"/>
                  </a:lnTo>
                  <a:lnTo>
                    <a:pt x="462" y="66"/>
                  </a:lnTo>
                  <a:lnTo>
                    <a:pt x="466" y="70"/>
                  </a:lnTo>
                  <a:lnTo>
                    <a:pt x="469" y="74"/>
                  </a:lnTo>
                  <a:lnTo>
                    <a:pt x="473" y="82"/>
                  </a:lnTo>
                  <a:lnTo>
                    <a:pt x="481" y="86"/>
                  </a:lnTo>
                  <a:lnTo>
                    <a:pt x="485" y="90"/>
                  </a:lnTo>
                  <a:lnTo>
                    <a:pt x="489" y="94"/>
                  </a:lnTo>
                  <a:lnTo>
                    <a:pt x="493" y="101"/>
                  </a:lnTo>
                  <a:lnTo>
                    <a:pt x="497" y="101"/>
                  </a:lnTo>
                  <a:lnTo>
                    <a:pt x="501" y="105"/>
                  </a:lnTo>
                  <a:lnTo>
                    <a:pt x="509" y="109"/>
                  </a:lnTo>
                  <a:lnTo>
                    <a:pt x="512" y="117"/>
                  </a:lnTo>
                  <a:lnTo>
                    <a:pt x="516" y="121"/>
                  </a:lnTo>
                  <a:lnTo>
                    <a:pt x="520" y="117"/>
                  </a:lnTo>
                  <a:lnTo>
                    <a:pt x="524" y="109"/>
                  </a:lnTo>
                  <a:lnTo>
                    <a:pt x="528" y="109"/>
                  </a:lnTo>
                  <a:lnTo>
                    <a:pt x="536" y="109"/>
                  </a:lnTo>
                  <a:lnTo>
                    <a:pt x="540" y="105"/>
                  </a:lnTo>
                  <a:lnTo>
                    <a:pt x="544" y="101"/>
                  </a:lnTo>
                  <a:lnTo>
                    <a:pt x="548" y="98"/>
                  </a:lnTo>
                  <a:lnTo>
                    <a:pt x="552" y="94"/>
                  </a:lnTo>
                  <a:lnTo>
                    <a:pt x="555" y="90"/>
                  </a:lnTo>
                  <a:lnTo>
                    <a:pt x="563" y="86"/>
                  </a:lnTo>
                  <a:lnTo>
                    <a:pt x="567" y="82"/>
                  </a:lnTo>
                  <a:lnTo>
                    <a:pt x="571" y="78"/>
                  </a:lnTo>
                  <a:lnTo>
                    <a:pt x="575" y="7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208"/>
            <p:cNvSpPr>
              <a:spLocks/>
            </p:cNvSpPr>
            <p:nvPr/>
          </p:nvSpPr>
          <p:spPr bwMode="auto">
            <a:xfrm>
              <a:off x="6854826" y="5746750"/>
              <a:ext cx="25400" cy="25400"/>
            </a:xfrm>
            <a:custGeom>
              <a:avLst/>
              <a:gdLst>
                <a:gd name="T0" fmla="*/ 0 w 16"/>
                <a:gd name="T1" fmla="*/ 0 h 16"/>
                <a:gd name="T2" fmla="*/ 4 w 16"/>
                <a:gd name="T3" fmla="*/ 0 h 16"/>
                <a:gd name="T4" fmla="*/ 8 w 16"/>
                <a:gd name="T5" fmla="*/ 16 h 16"/>
                <a:gd name="T6" fmla="*/ 16 w 16"/>
                <a:gd name="T7" fmla="*/ 8 h 16"/>
              </a:gdLst>
              <a:ahLst/>
              <a:cxnLst>
                <a:cxn ang="0">
                  <a:pos x="T0" y="T1"/>
                </a:cxn>
                <a:cxn ang="0">
                  <a:pos x="T2" y="T3"/>
                </a:cxn>
                <a:cxn ang="0">
                  <a:pos x="T4" y="T5"/>
                </a:cxn>
                <a:cxn ang="0">
                  <a:pos x="T6" y="T7"/>
                </a:cxn>
              </a:cxnLst>
              <a:rect l="0" t="0" r="r" b="b"/>
              <a:pathLst>
                <a:path w="16" h="16">
                  <a:moveTo>
                    <a:pt x="0" y="0"/>
                  </a:moveTo>
                  <a:lnTo>
                    <a:pt x="4" y="0"/>
                  </a:lnTo>
                  <a:lnTo>
                    <a:pt x="8" y="16"/>
                  </a:lnTo>
                  <a:lnTo>
                    <a:pt x="16" y="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09"/>
            <p:cNvSpPr>
              <a:spLocks/>
            </p:cNvSpPr>
            <p:nvPr/>
          </p:nvSpPr>
          <p:spPr bwMode="auto">
            <a:xfrm>
              <a:off x="3200401" y="5368925"/>
              <a:ext cx="911225" cy="266700"/>
            </a:xfrm>
            <a:custGeom>
              <a:avLst/>
              <a:gdLst>
                <a:gd name="T0" fmla="*/ 8 w 574"/>
                <a:gd name="T1" fmla="*/ 140 h 168"/>
                <a:gd name="T2" fmla="*/ 19 w 574"/>
                <a:gd name="T3" fmla="*/ 140 h 168"/>
                <a:gd name="T4" fmla="*/ 35 w 574"/>
                <a:gd name="T5" fmla="*/ 140 h 168"/>
                <a:gd name="T6" fmla="*/ 47 w 574"/>
                <a:gd name="T7" fmla="*/ 140 h 168"/>
                <a:gd name="T8" fmla="*/ 62 w 574"/>
                <a:gd name="T9" fmla="*/ 140 h 168"/>
                <a:gd name="T10" fmla="*/ 74 w 574"/>
                <a:gd name="T11" fmla="*/ 140 h 168"/>
                <a:gd name="T12" fmla="*/ 90 w 574"/>
                <a:gd name="T13" fmla="*/ 136 h 168"/>
                <a:gd name="T14" fmla="*/ 101 w 574"/>
                <a:gd name="T15" fmla="*/ 136 h 168"/>
                <a:gd name="T16" fmla="*/ 117 w 574"/>
                <a:gd name="T17" fmla="*/ 133 h 168"/>
                <a:gd name="T18" fmla="*/ 129 w 574"/>
                <a:gd name="T19" fmla="*/ 133 h 168"/>
                <a:gd name="T20" fmla="*/ 144 w 574"/>
                <a:gd name="T21" fmla="*/ 129 h 168"/>
                <a:gd name="T22" fmla="*/ 156 w 574"/>
                <a:gd name="T23" fmla="*/ 125 h 168"/>
                <a:gd name="T24" fmla="*/ 172 w 574"/>
                <a:gd name="T25" fmla="*/ 121 h 168"/>
                <a:gd name="T26" fmla="*/ 183 w 574"/>
                <a:gd name="T27" fmla="*/ 113 h 168"/>
                <a:gd name="T28" fmla="*/ 199 w 574"/>
                <a:gd name="T29" fmla="*/ 109 h 168"/>
                <a:gd name="T30" fmla="*/ 211 w 574"/>
                <a:gd name="T31" fmla="*/ 101 h 168"/>
                <a:gd name="T32" fmla="*/ 226 w 574"/>
                <a:gd name="T33" fmla="*/ 90 h 168"/>
                <a:gd name="T34" fmla="*/ 238 w 574"/>
                <a:gd name="T35" fmla="*/ 78 h 168"/>
                <a:gd name="T36" fmla="*/ 254 w 574"/>
                <a:gd name="T37" fmla="*/ 66 h 168"/>
                <a:gd name="T38" fmla="*/ 266 w 574"/>
                <a:gd name="T39" fmla="*/ 50 h 168"/>
                <a:gd name="T40" fmla="*/ 281 w 574"/>
                <a:gd name="T41" fmla="*/ 35 h 168"/>
                <a:gd name="T42" fmla="*/ 293 w 574"/>
                <a:gd name="T43" fmla="*/ 19 h 168"/>
                <a:gd name="T44" fmla="*/ 309 w 574"/>
                <a:gd name="T45" fmla="*/ 7 h 168"/>
                <a:gd name="T46" fmla="*/ 320 w 574"/>
                <a:gd name="T47" fmla="*/ 4 h 168"/>
                <a:gd name="T48" fmla="*/ 336 w 574"/>
                <a:gd name="T49" fmla="*/ 15 h 168"/>
                <a:gd name="T50" fmla="*/ 348 w 574"/>
                <a:gd name="T51" fmla="*/ 31 h 168"/>
                <a:gd name="T52" fmla="*/ 359 w 574"/>
                <a:gd name="T53" fmla="*/ 47 h 168"/>
                <a:gd name="T54" fmla="*/ 375 w 574"/>
                <a:gd name="T55" fmla="*/ 50 h 168"/>
                <a:gd name="T56" fmla="*/ 387 w 574"/>
                <a:gd name="T57" fmla="*/ 101 h 168"/>
                <a:gd name="T58" fmla="*/ 402 w 574"/>
                <a:gd name="T59" fmla="*/ 125 h 168"/>
                <a:gd name="T60" fmla="*/ 414 w 574"/>
                <a:gd name="T61" fmla="*/ 144 h 168"/>
                <a:gd name="T62" fmla="*/ 430 w 574"/>
                <a:gd name="T63" fmla="*/ 160 h 168"/>
                <a:gd name="T64" fmla="*/ 441 w 574"/>
                <a:gd name="T65" fmla="*/ 164 h 168"/>
                <a:gd name="T66" fmla="*/ 457 w 574"/>
                <a:gd name="T67" fmla="*/ 168 h 168"/>
                <a:gd name="T68" fmla="*/ 469 w 574"/>
                <a:gd name="T69" fmla="*/ 168 h 168"/>
                <a:gd name="T70" fmla="*/ 484 w 574"/>
                <a:gd name="T71" fmla="*/ 168 h 168"/>
                <a:gd name="T72" fmla="*/ 496 w 574"/>
                <a:gd name="T73" fmla="*/ 168 h 168"/>
                <a:gd name="T74" fmla="*/ 512 w 574"/>
                <a:gd name="T75" fmla="*/ 168 h 168"/>
                <a:gd name="T76" fmla="*/ 524 w 574"/>
                <a:gd name="T77" fmla="*/ 168 h 168"/>
                <a:gd name="T78" fmla="*/ 539 w 574"/>
                <a:gd name="T79" fmla="*/ 168 h 168"/>
                <a:gd name="T80" fmla="*/ 551 w 574"/>
                <a:gd name="T81" fmla="*/ 168 h 168"/>
                <a:gd name="T82" fmla="*/ 567 w 574"/>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68">
                  <a:moveTo>
                    <a:pt x="0" y="140"/>
                  </a:moveTo>
                  <a:lnTo>
                    <a:pt x="4" y="140"/>
                  </a:lnTo>
                  <a:lnTo>
                    <a:pt x="8" y="140"/>
                  </a:lnTo>
                  <a:lnTo>
                    <a:pt x="12" y="140"/>
                  </a:lnTo>
                  <a:lnTo>
                    <a:pt x="15" y="140"/>
                  </a:lnTo>
                  <a:lnTo>
                    <a:pt x="19" y="140"/>
                  </a:lnTo>
                  <a:lnTo>
                    <a:pt x="27" y="140"/>
                  </a:lnTo>
                  <a:lnTo>
                    <a:pt x="31" y="140"/>
                  </a:lnTo>
                  <a:lnTo>
                    <a:pt x="35" y="140"/>
                  </a:lnTo>
                  <a:lnTo>
                    <a:pt x="39" y="136"/>
                  </a:lnTo>
                  <a:lnTo>
                    <a:pt x="43" y="140"/>
                  </a:lnTo>
                  <a:lnTo>
                    <a:pt x="47" y="140"/>
                  </a:lnTo>
                  <a:lnTo>
                    <a:pt x="55" y="140"/>
                  </a:lnTo>
                  <a:lnTo>
                    <a:pt x="58" y="140"/>
                  </a:lnTo>
                  <a:lnTo>
                    <a:pt x="62" y="140"/>
                  </a:lnTo>
                  <a:lnTo>
                    <a:pt x="66" y="140"/>
                  </a:lnTo>
                  <a:lnTo>
                    <a:pt x="70" y="140"/>
                  </a:lnTo>
                  <a:lnTo>
                    <a:pt x="74" y="140"/>
                  </a:lnTo>
                  <a:lnTo>
                    <a:pt x="82" y="136"/>
                  </a:lnTo>
                  <a:lnTo>
                    <a:pt x="86" y="136"/>
                  </a:lnTo>
                  <a:lnTo>
                    <a:pt x="90" y="136"/>
                  </a:lnTo>
                  <a:lnTo>
                    <a:pt x="94" y="136"/>
                  </a:lnTo>
                  <a:lnTo>
                    <a:pt x="97" y="136"/>
                  </a:lnTo>
                  <a:lnTo>
                    <a:pt x="101" y="136"/>
                  </a:lnTo>
                  <a:lnTo>
                    <a:pt x="109" y="136"/>
                  </a:lnTo>
                  <a:lnTo>
                    <a:pt x="113" y="136"/>
                  </a:lnTo>
                  <a:lnTo>
                    <a:pt x="117" y="133"/>
                  </a:lnTo>
                  <a:lnTo>
                    <a:pt x="121" y="133"/>
                  </a:lnTo>
                  <a:lnTo>
                    <a:pt x="125" y="133"/>
                  </a:lnTo>
                  <a:lnTo>
                    <a:pt x="129" y="133"/>
                  </a:lnTo>
                  <a:lnTo>
                    <a:pt x="133" y="129"/>
                  </a:lnTo>
                  <a:lnTo>
                    <a:pt x="140" y="129"/>
                  </a:lnTo>
                  <a:lnTo>
                    <a:pt x="144" y="129"/>
                  </a:lnTo>
                  <a:lnTo>
                    <a:pt x="148" y="129"/>
                  </a:lnTo>
                  <a:lnTo>
                    <a:pt x="152" y="125"/>
                  </a:lnTo>
                  <a:lnTo>
                    <a:pt x="156" y="125"/>
                  </a:lnTo>
                  <a:lnTo>
                    <a:pt x="160" y="125"/>
                  </a:lnTo>
                  <a:lnTo>
                    <a:pt x="168" y="121"/>
                  </a:lnTo>
                  <a:lnTo>
                    <a:pt x="172" y="121"/>
                  </a:lnTo>
                  <a:lnTo>
                    <a:pt x="176" y="117"/>
                  </a:lnTo>
                  <a:lnTo>
                    <a:pt x="180" y="117"/>
                  </a:lnTo>
                  <a:lnTo>
                    <a:pt x="183" y="113"/>
                  </a:lnTo>
                  <a:lnTo>
                    <a:pt x="187" y="113"/>
                  </a:lnTo>
                  <a:lnTo>
                    <a:pt x="195" y="109"/>
                  </a:lnTo>
                  <a:lnTo>
                    <a:pt x="199" y="109"/>
                  </a:lnTo>
                  <a:lnTo>
                    <a:pt x="203" y="105"/>
                  </a:lnTo>
                  <a:lnTo>
                    <a:pt x="207" y="101"/>
                  </a:lnTo>
                  <a:lnTo>
                    <a:pt x="211" y="101"/>
                  </a:lnTo>
                  <a:lnTo>
                    <a:pt x="215" y="97"/>
                  </a:lnTo>
                  <a:lnTo>
                    <a:pt x="223" y="93"/>
                  </a:lnTo>
                  <a:lnTo>
                    <a:pt x="226" y="90"/>
                  </a:lnTo>
                  <a:lnTo>
                    <a:pt x="230" y="86"/>
                  </a:lnTo>
                  <a:lnTo>
                    <a:pt x="234" y="82"/>
                  </a:lnTo>
                  <a:lnTo>
                    <a:pt x="238" y="78"/>
                  </a:lnTo>
                  <a:lnTo>
                    <a:pt x="242" y="74"/>
                  </a:lnTo>
                  <a:lnTo>
                    <a:pt x="246" y="70"/>
                  </a:lnTo>
                  <a:lnTo>
                    <a:pt x="254" y="66"/>
                  </a:lnTo>
                  <a:lnTo>
                    <a:pt x="258" y="58"/>
                  </a:lnTo>
                  <a:lnTo>
                    <a:pt x="262" y="54"/>
                  </a:lnTo>
                  <a:lnTo>
                    <a:pt x="266" y="50"/>
                  </a:lnTo>
                  <a:lnTo>
                    <a:pt x="269" y="47"/>
                  </a:lnTo>
                  <a:lnTo>
                    <a:pt x="273" y="39"/>
                  </a:lnTo>
                  <a:lnTo>
                    <a:pt x="281" y="35"/>
                  </a:lnTo>
                  <a:lnTo>
                    <a:pt x="285" y="31"/>
                  </a:lnTo>
                  <a:lnTo>
                    <a:pt x="289" y="27"/>
                  </a:lnTo>
                  <a:lnTo>
                    <a:pt x="293" y="19"/>
                  </a:lnTo>
                  <a:lnTo>
                    <a:pt x="297" y="15"/>
                  </a:lnTo>
                  <a:lnTo>
                    <a:pt x="301" y="11"/>
                  </a:lnTo>
                  <a:lnTo>
                    <a:pt x="309" y="7"/>
                  </a:lnTo>
                  <a:lnTo>
                    <a:pt x="312" y="4"/>
                  </a:lnTo>
                  <a:lnTo>
                    <a:pt x="316" y="0"/>
                  </a:lnTo>
                  <a:lnTo>
                    <a:pt x="320" y="4"/>
                  </a:lnTo>
                  <a:lnTo>
                    <a:pt x="324" y="11"/>
                  </a:lnTo>
                  <a:lnTo>
                    <a:pt x="328" y="15"/>
                  </a:lnTo>
                  <a:lnTo>
                    <a:pt x="336" y="15"/>
                  </a:lnTo>
                  <a:lnTo>
                    <a:pt x="340" y="19"/>
                  </a:lnTo>
                  <a:lnTo>
                    <a:pt x="344" y="23"/>
                  </a:lnTo>
                  <a:lnTo>
                    <a:pt x="348" y="31"/>
                  </a:lnTo>
                  <a:lnTo>
                    <a:pt x="352" y="35"/>
                  </a:lnTo>
                  <a:lnTo>
                    <a:pt x="355" y="43"/>
                  </a:lnTo>
                  <a:lnTo>
                    <a:pt x="359" y="47"/>
                  </a:lnTo>
                  <a:lnTo>
                    <a:pt x="367" y="54"/>
                  </a:lnTo>
                  <a:lnTo>
                    <a:pt x="371" y="50"/>
                  </a:lnTo>
                  <a:lnTo>
                    <a:pt x="375" y="50"/>
                  </a:lnTo>
                  <a:lnTo>
                    <a:pt x="379" y="62"/>
                  </a:lnTo>
                  <a:lnTo>
                    <a:pt x="383" y="82"/>
                  </a:lnTo>
                  <a:lnTo>
                    <a:pt x="387" y="101"/>
                  </a:lnTo>
                  <a:lnTo>
                    <a:pt x="395" y="109"/>
                  </a:lnTo>
                  <a:lnTo>
                    <a:pt x="398" y="117"/>
                  </a:lnTo>
                  <a:lnTo>
                    <a:pt x="402" y="125"/>
                  </a:lnTo>
                  <a:lnTo>
                    <a:pt x="406" y="133"/>
                  </a:lnTo>
                  <a:lnTo>
                    <a:pt x="410" y="140"/>
                  </a:lnTo>
                  <a:lnTo>
                    <a:pt x="414" y="144"/>
                  </a:lnTo>
                  <a:lnTo>
                    <a:pt x="422" y="152"/>
                  </a:lnTo>
                  <a:lnTo>
                    <a:pt x="426" y="156"/>
                  </a:lnTo>
                  <a:lnTo>
                    <a:pt x="430" y="160"/>
                  </a:lnTo>
                  <a:lnTo>
                    <a:pt x="434" y="160"/>
                  </a:lnTo>
                  <a:lnTo>
                    <a:pt x="438" y="164"/>
                  </a:lnTo>
                  <a:lnTo>
                    <a:pt x="441" y="164"/>
                  </a:lnTo>
                  <a:lnTo>
                    <a:pt x="449" y="168"/>
                  </a:lnTo>
                  <a:lnTo>
                    <a:pt x="453" y="168"/>
                  </a:lnTo>
                  <a:lnTo>
                    <a:pt x="457" y="168"/>
                  </a:lnTo>
                  <a:lnTo>
                    <a:pt x="461" y="168"/>
                  </a:lnTo>
                  <a:lnTo>
                    <a:pt x="465" y="168"/>
                  </a:lnTo>
                  <a:lnTo>
                    <a:pt x="469" y="168"/>
                  </a:lnTo>
                  <a:lnTo>
                    <a:pt x="473" y="168"/>
                  </a:lnTo>
                  <a:lnTo>
                    <a:pt x="481" y="168"/>
                  </a:lnTo>
                  <a:lnTo>
                    <a:pt x="484" y="168"/>
                  </a:lnTo>
                  <a:lnTo>
                    <a:pt x="488" y="168"/>
                  </a:lnTo>
                  <a:lnTo>
                    <a:pt x="492" y="168"/>
                  </a:lnTo>
                  <a:lnTo>
                    <a:pt x="496" y="168"/>
                  </a:lnTo>
                  <a:lnTo>
                    <a:pt x="500" y="168"/>
                  </a:lnTo>
                  <a:lnTo>
                    <a:pt x="508" y="168"/>
                  </a:lnTo>
                  <a:lnTo>
                    <a:pt x="512" y="168"/>
                  </a:lnTo>
                  <a:lnTo>
                    <a:pt x="516" y="168"/>
                  </a:lnTo>
                  <a:lnTo>
                    <a:pt x="520" y="168"/>
                  </a:lnTo>
                  <a:lnTo>
                    <a:pt x="524" y="168"/>
                  </a:lnTo>
                  <a:lnTo>
                    <a:pt x="527" y="168"/>
                  </a:lnTo>
                  <a:lnTo>
                    <a:pt x="535" y="168"/>
                  </a:lnTo>
                  <a:lnTo>
                    <a:pt x="539" y="168"/>
                  </a:lnTo>
                  <a:lnTo>
                    <a:pt x="543" y="168"/>
                  </a:lnTo>
                  <a:lnTo>
                    <a:pt x="547" y="168"/>
                  </a:lnTo>
                  <a:lnTo>
                    <a:pt x="551" y="168"/>
                  </a:lnTo>
                  <a:lnTo>
                    <a:pt x="555" y="168"/>
                  </a:lnTo>
                  <a:lnTo>
                    <a:pt x="563" y="168"/>
                  </a:lnTo>
                  <a:lnTo>
                    <a:pt x="567" y="168"/>
                  </a:lnTo>
                  <a:lnTo>
                    <a:pt x="570" y="168"/>
                  </a:lnTo>
                  <a:lnTo>
                    <a:pt x="574" y="16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28" name="Freeform 210"/>
            <p:cNvSpPr>
              <a:spLocks/>
            </p:cNvSpPr>
            <p:nvPr/>
          </p:nvSpPr>
          <p:spPr bwMode="auto">
            <a:xfrm>
              <a:off x="4111626" y="5529263"/>
              <a:ext cx="912813" cy="273050"/>
            </a:xfrm>
            <a:custGeom>
              <a:avLst/>
              <a:gdLst>
                <a:gd name="T0" fmla="*/ 8 w 575"/>
                <a:gd name="T1" fmla="*/ 71 h 172"/>
                <a:gd name="T2" fmla="*/ 24 w 575"/>
                <a:gd name="T3" fmla="*/ 71 h 172"/>
                <a:gd name="T4" fmla="*/ 36 w 575"/>
                <a:gd name="T5" fmla="*/ 75 h 172"/>
                <a:gd name="T6" fmla="*/ 51 w 575"/>
                <a:gd name="T7" fmla="*/ 78 h 172"/>
                <a:gd name="T8" fmla="*/ 63 w 575"/>
                <a:gd name="T9" fmla="*/ 86 h 172"/>
                <a:gd name="T10" fmla="*/ 79 w 575"/>
                <a:gd name="T11" fmla="*/ 98 h 172"/>
                <a:gd name="T12" fmla="*/ 90 w 575"/>
                <a:gd name="T13" fmla="*/ 102 h 172"/>
                <a:gd name="T14" fmla="*/ 106 w 575"/>
                <a:gd name="T15" fmla="*/ 114 h 172"/>
                <a:gd name="T16" fmla="*/ 118 w 575"/>
                <a:gd name="T17" fmla="*/ 121 h 172"/>
                <a:gd name="T18" fmla="*/ 133 w 575"/>
                <a:gd name="T19" fmla="*/ 133 h 172"/>
                <a:gd name="T20" fmla="*/ 145 w 575"/>
                <a:gd name="T21" fmla="*/ 145 h 172"/>
                <a:gd name="T22" fmla="*/ 161 w 575"/>
                <a:gd name="T23" fmla="*/ 157 h 172"/>
                <a:gd name="T24" fmla="*/ 172 w 575"/>
                <a:gd name="T25" fmla="*/ 164 h 172"/>
                <a:gd name="T26" fmla="*/ 188 w 575"/>
                <a:gd name="T27" fmla="*/ 172 h 172"/>
                <a:gd name="T28" fmla="*/ 200 w 575"/>
                <a:gd name="T29" fmla="*/ 172 h 172"/>
                <a:gd name="T30" fmla="*/ 215 w 575"/>
                <a:gd name="T31" fmla="*/ 164 h 172"/>
                <a:gd name="T32" fmla="*/ 227 w 575"/>
                <a:gd name="T33" fmla="*/ 149 h 172"/>
                <a:gd name="T34" fmla="*/ 239 w 575"/>
                <a:gd name="T35" fmla="*/ 133 h 172"/>
                <a:gd name="T36" fmla="*/ 254 w 575"/>
                <a:gd name="T37" fmla="*/ 118 h 172"/>
                <a:gd name="T38" fmla="*/ 266 w 575"/>
                <a:gd name="T39" fmla="*/ 110 h 172"/>
                <a:gd name="T40" fmla="*/ 282 w 575"/>
                <a:gd name="T41" fmla="*/ 71 h 172"/>
                <a:gd name="T42" fmla="*/ 294 w 575"/>
                <a:gd name="T43" fmla="*/ 55 h 172"/>
                <a:gd name="T44" fmla="*/ 309 w 575"/>
                <a:gd name="T45" fmla="*/ 47 h 172"/>
                <a:gd name="T46" fmla="*/ 321 w 575"/>
                <a:gd name="T47" fmla="*/ 39 h 172"/>
                <a:gd name="T48" fmla="*/ 337 w 575"/>
                <a:gd name="T49" fmla="*/ 39 h 172"/>
                <a:gd name="T50" fmla="*/ 348 w 575"/>
                <a:gd name="T51" fmla="*/ 35 h 172"/>
                <a:gd name="T52" fmla="*/ 364 w 575"/>
                <a:gd name="T53" fmla="*/ 39 h 172"/>
                <a:gd name="T54" fmla="*/ 376 w 575"/>
                <a:gd name="T55" fmla="*/ 39 h 172"/>
                <a:gd name="T56" fmla="*/ 391 w 575"/>
                <a:gd name="T57" fmla="*/ 39 h 172"/>
                <a:gd name="T58" fmla="*/ 403 w 575"/>
                <a:gd name="T59" fmla="*/ 39 h 172"/>
                <a:gd name="T60" fmla="*/ 419 w 575"/>
                <a:gd name="T61" fmla="*/ 39 h 172"/>
                <a:gd name="T62" fmla="*/ 430 w 575"/>
                <a:gd name="T63" fmla="*/ 39 h 172"/>
                <a:gd name="T64" fmla="*/ 446 w 575"/>
                <a:gd name="T65" fmla="*/ 39 h 172"/>
                <a:gd name="T66" fmla="*/ 458 w 575"/>
                <a:gd name="T67" fmla="*/ 35 h 172"/>
                <a:gd name="T68" fmla="*/ 473 w 575"/>
                <a:gd name="T69" fmla="*/ 35 h 172"/>
                <a:gd name="T70" fmla="*/ 485 w 575"/>
                <a:gd name="T71" fmla="*/ 35 h 172"/>
                <a:gd name="T72" fmla="*/ 501 w 575"/>
                <a:gd name="T73" fmla="*/ 32 h 172"/>
                <a:gd name="T74" fmla="*/ 512 w 575"/>
                <a:gd name="T75" fmla="*/ 28 h 172"/>
                <a:gd name="T76" fmla="*/ 528 w 575"/>
                <a:gd name="T77" fmla="*/ 24 h 172"/>
                <a:gd name="T78" fmla="*/ 540 w 575"/>
                <a:gd name="T79" fmla="*/ 20 h 172"/>
                <a:gd name="T80" fmla="*/ 555 w 575"/>
                <a:gd name="T81" fmla="*/ 16 h 172"/>
                <a:gd name="T82" fmla="*/ 567 w 575"/>
                <a:gd name="T83"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72">
                  <a:moveTo>
                    <a:pt x="0" y="67"/>
                  </a:moveTo>
                  <a:lnTo>
                    <a:pt x="4" y="67"/>
                  </a:lnTo>
                  <a:lnTo>
                    <a:pt x="8" y="71"/>
                  </a:lnTo>
                  <a:lnTo>
                    <a:pt x="12" y="71"/>
                  </a:lnTo>
                  <a:lnTo>
                    <a:pt x="20" y="71"/>
                  </a:lnTo>
                  <a:lnTo>
                    <a:pt x="24" y="71"/>
                  </a:lnTo>
                  <a:lnTo>
                    <a:pt x="28" y="75"/>
                  </a:lnTo>
                  <a:lnTo>
                    <a:pt x="32" y="75"/>
                  </a:lnTo>
                  <a:lnTo>
                    <a:pt x="36" y="75"/>
                  </a:lnTo>
                  <a:lnTo>
                    <a:pt x="39" y="78"/>
                  </a:lnTo>
                  <a:lnTo>
                    <a:pt x="47" y="78"/>
                  </a:lnTo>
                  <a:lnTo>
                    <a:pt x="51" y="78"/>
                  </a:lnTo>
                  <a:lnTo>
                    <a:pt x="55" y="82"/>
                  </a:lnTo>
                  <a:lnTo>
                    <a:pt x="59" y="86"/>
                  </a:lnTo>
                  <a:lnTo>
                    <a:pt x="63" y="86"/>
                  </a:lnTo>
                  <a:lnTo>
                    <a:pt x="67" y="90"/>
                  </a:lnTo>
                  <a:lnTo>
                    <a:pt x="75" y="94"/>
                  </a:lnTo>
                  <a:lnTo>
                    <a:pt x="79" y="98"/>
                  </a:lnTo>
                  <a:lnTo>
                    <a:pt x="82" y="98"/>
                  </a:lnTo>
                  <a:lnTo>
                    <a:pt x="86" y="102"/>
                  </a:lnTo>
                  <a:lnTo>
                    <a:pt x="90" y="102"/>
                  </a:lnTo>
                  <a:lnTo>
                    <a:pt x="94" y="110"/>
                  </a:lnTo>
                  <a:lnTo>
                    <a:pt x="102" y="110"/>
                  </a:lnTo>
                  <a:lnTo>
                    <a:pt x="106" y="114"/>
                  </a:lnTo>
                  <a:lnTo>
                    <a:pt x="110" y="114"/>
                  </a:lnTo>
                  <a:lnTo>
                    <a:pt x="114" y="118"/>
                  </a:lnTo>
                  <a:lnTo>
                    <a:pt x="118" y="121"/>
                  </a:lnTo>
                  <a:lnTo>
                    <a:pt x="122" y="125"/>
                  </a:lnTo>
                  <a:lnTo>
                    <a:pt x="125" y="129"/>
                  </a:lnTo>
                  <a:lnTo>
                    <a:pt x="133" y="133"/>
                  </a:lnTo>
                  <a:lnTo>
                    <a:pt x="137" y="137"/>
                  </a:lnTo>
                  <a:lnTo>
                    <a:pt x="141" y="141"/>
                  </a:lnTo>
                  <a:lnTo>
                    <a:pt x="145" y="145"/>
                  </a:lnTo>
                  <a:lnTo>
                    <a:pt x="149" y="149"/>
                  </a:lnTo>
                  <a:lnTo>
                    <a:pt x="153" y="153"/>
                  </a:lnTo>
                  <a:lnTo>
                    <a:pt x="161" y="157"/>
                  </a:lnTo>
                  <a:lnTo>
                    <a:pt x="165" y="161"/>
                  </a:lnTo>
                  <a:lnTo>
                    <a:pt x="168" y="161"/>
                  </a:lnTo>
                  <a:lnTo>
                    <a:pt x="172" y="164"/>
                  </a:lnTo>
                  <a:lnTo>
                    <a:pt x="176" y="168"/>
                  </a:lnTo>
                  <a:lnTo>
                    <a:pt x="180" y="168"/>
                  </a:lnTo>
                  <a:lnTo>
                    <a:pt x="188" y="172"/>
                  </a:lnTo>
                  <a:lnTo>
                    <a:pt x="192" y="172"/>
                  </a:lnTo>
                  <a:lnTo>
                    <a:pt x="196" y="172"/>
                  </a:lnTo>
                  <a:lnTo>
                    <a:pt x="200" y="172"/>
                  </a:lnTo>
                  <a:lnTo>
                    <a:pt x="204" y="172"/>
                  </a:lnTo>
                  <a:lnTo>
                    <a:pt x="208" y="172"/>
                  </a:lnTo>
                  <a:lnTo>
                    <a:pt x="215" y="164"/>
                  </a:lnTo>
                  <a:lnTo>
                    <a:pt x="219" y="157"/>
                  </a:lnTo>
                  <a:lnTo>
                    <a:pt x="223" y="153"/>
                  </a:lnTo>
                  <a:lnTo>
                    <a:pt x="227" y="149"/>
                  </a:lnTo>
                  <a:lnTo>
                    <a:pt x="231" y="145"/>
                  </a:lnTo>
                  <a:lnTo>
                    <a:pt x="235" y="137"/>
                  </a:lnTo>
                  <a:lnTo>
                    <a:pt x="239" y="133"/>
                  </a:lnTo>
                  <a:lnTo>
                    <a:pt x="247" y="125"/>
                  </a:lnTo>
                  <a:lnTo>
                    <a:pt x="251" y="121"/>
                  </a:lnTo>
                  <a:lnTo>
                    <a:pt x="254" y="118"/>
                  </a:lnTo>
                  <a:lnTo>
                    <a:pt x="258" y="118"/>
                  </a:lnTo>
                  <a:lnTo>
                    <a:pt x="262" y="118"/>
                  </a:lnTo>
                  <a:lnTo>
                    <a:pt x="266" y="110"/>
                  </a:lnTo>
                  <a:lnTo>
                    <a:pt x="274" y="90"/>
                  </a:lnTo>
                  <a:lnTo>
                    <a:pt x="278" y="75"/>
                  </a:lnTo>
                  <a:lnTo>
                    <a:pt x="282" y="71"/>
                  </a:lnTo>
                  <a:lnTo>
                    <a:pt x="286" y="67"/>
                  </a:lnTo>
                  <a:lnTo>
                    <a:pt x="290" y="59"/>
                  </a:lnTo>
                  <a:lnTo>
                    <a:pt x="294" y="55"/>
                  </a:lnTo>
                  <a:lnTo>
                    <a:pt x="301" y="51"/>
                  </a:lnTo>
                  <a:lnTo>
                    <a:pt x="305" y="51"/>
                  </a:lnTo>
                  <a:lnTo>
                    <a:pt x="309" y="47"/>
                  </a:lnTo>
                  <a:lnTo>
                    <a:pt x="313" y="43"/>
                  </a:lnTo>
                  <a:lnTo>
                    <a:pt x="317" y="43"/>
                  </a:lnTo>
                  <a:lnTo>
                    <a:pt x="321" y="39"/>
                  </a:lnTo>
                  <a:lnTo>
                    <a:pt x="329" y="39"/>
                  </a:lnTo>
                  <a:lnTo>
                    <a:pt x="333" y="39"/>
                  </a:lnTo>
                  <a:lnTo>
                    <a:pt x="337" y="39"/>
                  </a:lnTo>
                  <a:lnTo>
                    <a:pt x="340" y="35"/>
                  </a:lnTo>
                  <a:lnTo>
                    <a:pt x="344" y="35"/>
                  </a:lnTo>
                  <a:lnTo>
                    <a:pt x="348" y="35"/>
                  </a:lnTo>
                  <a:lnTo>
                    <a:pt x="352" y="35"/>
                  </a:lnTo>
                  <a:lnTo>
                    <a:pt x="360" y="35"/>
                  </a:lnTo>
                  <a:lnTo>
                    <a:pt x="364" y="39"/>
                  </a:lnTo>
                  <a:lnTo>
                    <a:pt x="368" y="39"/>
                  </a:lnTo>
                  <a:lnTo>
                    <a:pt x="372" y="39"/>
                  </a:lnTo>
                  <a:lnTo>
                    <a:pt x="376" y="39"/>
                  </a:lnTo>
                  <a:lnTo>
                    <a:pt x="380" y="39"/>
                  </a:lnTo>
                  <a:lnTo>
                    <a:pt x="387" y="39"/>
                  </a:lnTo>
                  <a:lnTo>
                    <a:pt x="391" y="39"/>
                  </a:lnTo>
                  <a:lnTo>
                    <a:pt x="395" y="39"/>
                  </a:lnTo>
                  <a:lnTo>
                    <a:pt x="399" y="39"/>
                  </a:lnTo>
                  <a:lnTo>
                    <a:pt x="403" y="39"/>
                  </a:lnTo>
                  <a:lnTo>
                    <a:pt x="407" y="39"/>
                  </a:lnTo>
                  <a:lnTo>
                    <a:pt x="415" y="39"/>
                  </a:lnTo>
                  <a:lnTo>
                    <a:pt x="419" y="39"/>
                  </a:lnTo>
                  <a:lnTo>
                    <a:pt x="422" y="39"/>
                  </a:lnTo>
                  <a:lnTo>
                    <a:pt x="426" y="39"/>
                  </a:lnTo>
                  <a:lnTo>
                    <a:pt x="430" y="39"/>
                  </a:lnTo>
                  <a:lnTo>
                    <a:pt x="434" y="39"/>
                  </a:lnTo>
                  <a:lnTo>
                    <a:pt x="442" y="39"/>
                  </a:lnTo>
                  <a:lnTo>
                    <a:pt x="446" y="39"/>
                  </a:lnTo>
                  <a:lnTo>
                    <a:pt x="450" y="39"/>
                  </a:lnTo>
                  <a:lnTo>
                    <a:pt x="454" y="39"/>
                  </a:lnTo>
                  <a:lnTo>
                    <a:pt x="458" y="35"/>
                  </a:lnTo>
                  <a:lnTo>
                    <a:pt x="462" y="35"/>
                  </a:lnTo>
                  <a:lnTo>
                    <a:pt x="465" y="35"/>
                  </a:lnTo>
                  <a:lnTo>
                    <a:pt x="473" y="35"/>
                  </a:lnTo>
                  <a:lnTo>
                    <a:pt x="477" y="35"/>
                  </a:lnTo>
                  <a:lnTo>
                    <a:pt x="481" y="35"/>
                  </a:lnTo>
                  <a:lnTo>
                    <a:pt x="485" y="35"/>
                  </a:lnTo>
                  <a:lnTo>
                    <a:pt x="489" y="32"/>
                  </a:lnTo>
                  <a:lnTo>
                    <a:pt x="493" y="32"/>
                  </a:lnTo>
                  <a:lnTo>
                    <a:pt x="501" y="32"/>
                  </a:lnTo>
                  <a:lnTo>
                    <a:pt x="505" y="32"/>
                  </a:lnTo>
                  <a:lnTo>
                    <a:pt x="508" y="32"/>
                  </a:lnTo>
                  <a:lnTo>
                    <a:pt x="512" y="28"/>
                  </a:lnTo>
                  <a:lnTo>
                    <a:pt x="516" y="28"/>
                  </a:lnTo>
                  <a:lnTo>
                    <a:pt x="520" y="28"/>
                  </a:lnTo>
                  <a:lnTo>
                    <a:pt x="528" y="24"/>
                  </a:lnTo>
                  <a:lnTo>
                    <a:pt x="532" y="24"/>
                  </a:lnTo>
                  <a:lnTo>
                    <a:pt x="536" y="24"/>
                  </a:lnTo>
                  <a:lnTo>
                    <a:pt x="540" y="20"/>
                  </a:lnTo>
                  <a:lnTo>
                    <a:pt x="544" y="20"/>
                  </a:lnTo>
                  <a:lnTo>
                    <a:pt x="548" y="16"/>
                  </a:lnTo>
                  <a:lnTo>
                    <a:pt x="555" y="16"/>
                  </a:lnTo>
                  <a:lnTo>
                    <a:pt x="559" y="12"/>
                  </a:lnTo>
                  <a:lnTo>
                    <a:pt x="563" y="12"/>
                  </a:lnTo>
                  <a:lnTo>
                    <a:pt x="567" y="8"/>
                  </a:lnTo>
                  <a:lnTo>
                    <a:pt x="571" y="4"/>
                  </a:lnTo>
                  <a:lnTo>
                    <a:pt x="57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29" name="Freeform 211"/>
            <p:cNvSpPr>
              <a:spLocks/>
            </p:cNvSpPr>
            <p:nvPr/>
          </p:nvSpPr>
          <p:spPr bwMode="auto">
            <a:xfrm>
              <a:off x="5024438" y="5356225"/>
              <a:ext cx="917575" cy="396875"/>
            </a:xfrm>
            <a:custGeom>
              <a:avLst/>
              <a:gdLst>
                <a:gd name="T0" fmla="*/ 12 w 578"/>
                <a:gd name="T1" fmla="*/ 105 h 250"/>
                <a:gd name="T2" fmla="*/ 23 w 578"/>
                <a:gd name="T3" fmla="*/ 98 h 250"/>
                <a:gd name="T4" fmla="*/ 39 w 578"/>
                <a:gd name="T5" fmla="*/ 82 h 250"/>
                <a:gd name="T6" fmla="*/ 51 w 578"/>
                <a:gd name="T7" fmla="*/ 66 h 250"/>
                <a:gd name="T8" fmla="*/ 66 w 578"/>
                <a:gd name="T9" fmla="*/ 51 h 250"/>
                <a:gd name="T10" fmla="*/ 78 w 578"/>
                <a:gd name="T11" fmla="*/ 31 h 250"/>
                <a:gd name="T12" fmla="*/ 94 w 578"/>
                <a:gd name="T13" fmla="*/ 15 h 250"/>
                <a:gd name="T14" fmla="*/ 105 w 578"/>
                <a:gd name="T15" fmla="*/ 4 h 250"/>
                <a:gd name="T16" fmla="*/ 121 w 578"/>
                <a:gd name="T17" fmla="*/ 0 h 250"/>
                <a:gd name="T18" fmla="*/ 133 w 578"/>
                <a:gd name="T19" fmla="*/ 0 h 250"/>
                <a:gd name="T20" fmla="*/ 145 w 578"/>
                <a:gd name="T21" fmla="*/ 27 h 250"/>
                <a:gd name="T22" fmla="*/ 160 w 578"/>
                <a:gd name="T23" fmla="*/ 51 h 250"/>
                <a:gd name="T24" fmla="*/ 172 w 578"/>
                <a:gd name="T25" fmla="*/ 78 h 250"/>
                <a:gd name="T26" fmla="*/ 188 w 578"/>
                <a:gd name="T27" fmla="*/ 101 h 250"/>
                <a:gd name="T28" fmla="*/ 199 w 578"/>
                <a:gd name="T29" fmla="*/ 121 h 250"/>
                <a:gd name="T30" fmla="*/ 215 w 578"/>
                <a:gd name="T31" fmla="*/ 121 h 250"/>
                <a:gd name="T32" fmla="*/ 227 w 578"/>
                <a:gd name="T33" fmla="*/ 148 h 250"/>
                <a:gd name="T34" fmla="*/ 242 w 578"/>
                <a:gd name="T35" fmla="*/ 172 h 250"/>
                <a:gd name="T36" fmla="*/ 254 w 578"/>
                <a:gd name="T37" fmla="*/ 184 h 250"/>
                <a:gd name="T38" fmla="*/ 270 w 578"/>
                <a:gd name="T39" fmla="*/ 191 h 250"/>
                <a:gd name="T40" fmla="*/ 281 w 578"/>
                <a:gd name="T41" fmla="*/ 191 h 250"/>
                <a:gd name="T42" fmla="*/ 297 w 578"/>
                <a:gd name="T43" fmla="*/ 191 h 250"/>
                <a:gd name="T44" fmla="*/ 309 w 578"/>
                <a:gd name="T45" fmla="*/ 187 h 250"/>
                <a:gd name="T46" fmla="*/ 324 w 578"/>
                <a:gd name="T47" fmla="*/ 187 h 250"/>
                <a:gd name="T48" fmla="*/ 336 w 578"/>
                <a:gd name="T49" fmla="*/ 180 h 250"/>
                <a:gd name="T50" fmla="*/ 352 w 578"/>
                <a:gd name="T51" fmla="*/ 180 h 250"/>
                <a:gd name="T52" fmla="*/ 363 w 578"/>
                <a:gd name="T53" fmla="*/ 176 h 250"/>
                <a:gd name="T54" fmla="*/ 379 w 578"/>
                <a:gd name="T55" fmla="*/ 176 h 250"/>
                <a:gd name="T56" fmla="*/ 391 w 578"/>
                <a:gd name="T57" fmla="*/ 176 h 250"/>
                <a:gd name="T58" fmla="*/ 406 w 578"/>
                <a:gd name="T59" fmla="*/ 176 h 250"/>
                <a:gd name="T60" fmla="*/ 418 w 578"/>
                <a:gd name="T61" fmla="*/ 176 h 250"/>
                <a:gd name="T62" fmla="*/ 434 w 578"/>
                <a:gd name="T63" fmla="*/ 180 h 250"/>
                <a:gd name="T64" fmla="*/ 446 w 578"/>
                <a:gd name="T65" fmla="*/ 184 h 250"/>
                <a:gd name="T66" fmla="*/ 461 w 578"/>
                <a:gd name="T67" fmla="*/ 184 h 250"/>
                <a:gd name="T68" fmla="*/ 473 w 578"/>
                <a:gd name="T69" fmla="*/ 187 h 250"/>
                <a:gd name="T70" fmla="*/ 485 w 578"/>
                <a:gd name="T71" fmla="*/ 195 h 250"/>
                <a:gd name="T72" fmla="*/ 500 w 578"/>
                <a:gd name="T73" fmla="*/ 199 h 250"/>
                <a:gd name="T74" fmla="*/ 512 w 578"/>
                <a:gd name="T75" fmla="*/ 207 h 250"/>
                <a:gd name="T76" fmla="*/ 528 w 578"/>
                <a:gd name="T77" fmla="*/ 215 h 250"/>
                <a:gd name="T78" fmla="*/ 539 w 578"/>
                <a:gd name="T79" fmla="*/ 223 h 250"/>
                <a:gd name="T80" fmla="*/ 555 w 578"/>
                <a:gd name="T81" fmla="*/ 234 h 250"/>
                <a:gd name="T82" fmla="*/ 567 w 578"/>
                <a:gd name="T83"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250">
                  <a:moveTo>
                    <a:pt x="0" y="109"/>
                  </a:moveTo>
                  <a:lnTo>
                    <a:pt x="8" y="105"/>
                  </a:lnTo>
                  <a:lnTo>
                    <a:pt x="12" y="105"/>
                  </a:lnTo>
                  <a:lnTo>
                    <a:pt x="16" y="105"/>
                  </a:lnTo>
                  <a:lnTo>
                    <a:pt x="19" y="101"/>
                  </a:lnTo>
                  <a:lnTo>
                    <a:pt x="23" y="98"/>
                  </a:lnTo>
                  <a:lnTo>
                    <a:pt x="27" y="94"/>
                  </a:lnTo>
                  <a:lnTo>
                    <a:pt x="31" y="86"/>
                  </a:lnTo>
                  <a:lnTo>
                    <a:pt x="39" y="82"/>
                  </a:lnTo>
                  <a:lnTo>
                    <a:pt x="43" y="78"/>
                  </a:lnTo>
                  <a:lnTo>
                    <a:pt x="47" y="74"/>
                  </a:lnTo>
                  <a:lnTo>
                    <a:pt x="51" y="66"/>
                  </a:lnTo>
                  <a:lnTo>
                    <a:pt x="55" y="62"/>
                  </a:lnTo>
                  <a:lnTo>
                    <a:pt x="59" y="55"/>
                  </a:lnTo>
                  <a:lnTo>
                    <a:pt x="66" y="51"/>
                  </a:lnTo>
                  <a:lnTo>
                    <a:pt x="70" y="43"/>
                  </a:lnTo>
                  <a:lnTo>
                    <a:pt x="74" y="35"/>
                  </a:lnTo>
                  <a:lnTo>
                    <a:pt x="78" y="31"/>
                  </a:lnTo>
                  <a:lnTo>
                    <a:pt x="82" y="27"/>
                  </a:lnTo>
                  <a:lnTo>
                    <a:pt x="86" y="23"/>
                  </a:lnTo>
                  <a:lnTo>
                    <a:pt x="94" y="15"/>
                  </a:lnTo>
                  <a:lnTo>
                    <a:pt x="98" y="12"/>
                  </a:lnTo>
                  <a:lnTo>
                    <a:pt x="102" y="8"/>
                  </a:lnTo>
                  <a:lnTo>
                    <a:pt x="105" y="4"/>
                  </a:lnTo>
                  <a:lnTo>
                    <a:pt x="109" y="4"/>
                  </a:lnTo>
                  <a:lnTo>
                    <a:pt x="113" y="0"/>
                  </a:lnTo>
                  <a:lnTo>
                    <a:pt x="121" y="0"/>
                  </a:lnTo>
                  <a:lnTo>
                    <a:pt x="125" y="0"/>
                  </a:lnTo>
                  <a:lnTo>
                    <a:pt x="129" y="0"/>
                  </a:lnTo>
                  <a:lnTo>
                    <a:pt x="133" y="0"/>
                  </a:lnTo>
                  <a:lnTo>
                    <a:pt x="137" y="4"/>
                  </a:lnTo>
                  <a:lnTo>
                    <a:pt x="141" y="15"/>
                  </a:lnTo>
                  <a:lnTo>
                    <a:pt x="145" y="27"/>
                  </a:lnTo>
                  <a:lnTo>
                    <a:pt x="152" y="35"/>
                  </a:lnTo>
                  <a:lnTo>
                    <a:pt x="156" y="43"/>
                  </a:lnTo>
                  <a:lnTo>
                    <a:pt x="160" y="51"/>
                  </a:lnTo>
                  <a:lnTo>
                    <a:pt x="164" y="58"/>
                  </a:lnTo>
                  <a:lnTo>
                    <a:pt x="168" y="70"/>
                  </a:lnTo>
                  <a:lnTo>
                    <a:pt x="172" y="78"/>
                  </a:lnTo>
                  <a:lnTo>
                    <a:pt x="180" y="86"/>
                  </a:lnTo>
                  <a:lnTo>
                    <a:pt x="184" y="94"/>
                  </a:lnTo>
                  <a:lnTo>
                    <a:pt x="188" y="101"/>
                  </a:lnTo>
                  <a:lnTo>
                    <a:pt x="191" y="105"/>
                  </a:lnTo>
                  <a:lnTo>
                    <a:pt x="195" y="113"/>
                  </a:lnTo>
                  <a:lnTo>
                    <a:pt x="199" y="121"/>
                  </a:lnTo>
                  <a:lnTo>
                    <a:pt x="207" y="125"/>
                  </a:lnTo>
                  <a:lnTo>
                    <a:pt x="211" y="125"/>
                  </a:lnTo>
                  <a:lnTo>
                    <a:pt x="215" y="121"/>
                  </a:lnTo>
                  <a:lnTo>
                    <a:pt x="219" y="121"/>
                  </a:lnTo>
                  <a:lnTo>
                    <a:pt x="223" y="133"/>
                  </a:lnTo>
                  <a:lnTo>
                    <a:pt x="227" y="148"/>
                  </a:lnTo>
                  <a:lnTo>
                    <a:pt x="234" y="160"/>
                  </a:lnTo>
                  <a:lnTo>
                    <a:pt x="238" y="168"/>
                  </a:lnTo>
                  <a:lnTo>
                    <a:pt x="242" y="172"/>
                  </a:lnTo>
                  <a:lnTo>
                    <a:pt x="246" y="176"/>
                  </a:lnTo>
                  <a:lnTo>
                    <a:pt x="250" y="180"/>
                  </a:lnTo>
                  <a:lnTo>
                    <a:pt x="254" y="184"/>
                  </a:lnTo>
                  <a:lnTo>
                    <a:pt x="258" y="187"/>
                  </a:lnTo>
                  <a:lnTo>
                    <a:pt x="266" y="191"/>
                  </a:lnTo>
                  <a:lnTo>
                    <a:pt x="270" y="191"/>
                  </a:lnTo>
                  <a:lnTo>
                    <a:pt x="274" y="191"/>
                  </a:lnTo>
                  <a:lnTo>
                    <a:pt x="277" y="191"/>
                  </a:lnTo>
                  <a:lnTo>
                    <a:pt x="281" y="191"/>
                  </a:lnTo>
                  <a:lnTo>
                    <a:pt x="285" y="191"/>
                  </a:lnTo>
                  <a:lnTo>
                    <a:pt x="293" y="191"/>
                  </a:lnTo>
                  <a:lnTo>
                    <a:pt x="297" y="191"/>
                  </a:lnTo>
                  <a:lnTo>
                    <a:pt x="301" y="187"/>
                  </a:lnTo>
                  <a:lnTo>
                    <a:pt x="305" y="187"/>
                  </a:lnTo>
                  <a:lnTo>
                    <a:pt x="309" y="187"/>
                  </a:lnTo>
                  <a:lnTo>
                    <a:pt x="313" y="187"/>
                  </a:lnTo>
                  <a:lnTo>
                    <a:pt x="320" y="187"/>
                  </a:lnTo>
                  <a:lnTo>
                    <a:pt x="324" y="187"/>
                  </a:lnTo>
                  <a:lnTo>
                    <a:pt x="328" y="184"/>
                  </a:lnTo>
                  <a:lnTo>
                    <a:pt x="332" y="184"/>
                  </a:lnTo>
                  <a:lnTo>
                    <a:pt x="336" y="180"/>
                  </a:lnTo>
                  <a:lnTo>
                    <a:pt x="340" y="180"/>
                  </a:lnTo>
                  <a:lnTo>
                    <a:pt x="348" y="180"/>
                  </a:lnTo>
                  <a:lnTo>
                    <a:pt x="352" y="180"/>
                  </a:lnTo>
                  <a:lnTo>
                    <a:pt x="356" y="176"/>
                  </a:lnTo>
                  <a:lnTo>
                    <a:pt x="360" y="176"/>
                  </a:lnTo>
                  <a:lnTo>
                    <a:pt x="363" y="176"/>
                  </a:lnTo>
                  <a:lnTo>
                    <a:pt x="367" y="176"/>
                  </a:lnTo>
                  <a:lnTo>
                    <a:pt x="371" y="176"/>
                  </a:lnTo>
                  <a:lnTo>
                    <a:pt x="379" y="176"/>
                  </a:lnTo>
                  <a:lnTo>
                    <a:pt x="383" y="176"/>
                  </a:lnTo>
                  <a:lnTo>
                    <a:pt x="387" y="176"/>
                  </a:lnTo>
                  <a:lnTo>
                    <a:pt x="391" y="176"/>
                  </a:lnTo>
                  <a:lnTo>
                    <a:pt x="395" y="176"/>
                  </a:lnTo>
                  <a:lnTo>
                    <a:pt x="399" y="176"/>
                  </a:lnTo>
                  <a:lnTo>
                    <a:pt x="406" y="176"/>
                  </a:lnTo>
                  <a:lnTo>
                    <a:pt x="410" y="176"/>
                  </a:lnTo>
                  <a:lnTo>
                    <a:pt x="414" y="176"/>
                  </a:lnTo>
                  <a:lnTo>
                    <a:pt x="418" y="176"/>
                  </a:lnTo>
                  <a:lnTo>
                    <a:pt x="422" y="176"/>
                  </a:lnTo>
                  <a:lnTo>
                    <a:pt x="426" y="180"/>
                  </a:lnTo>
                  <a:lnTo>
                    <a:pt x="434" y="180"/>
                  </a:lnTo>
                  <a:lnTo>
                    <a:pt x="438" y="180"/>
                  </a:lnTo>
                  <a:lnTo>
                    <a:pt x="442" y="180"/>
                  </a:lnTo>
                  <a:lnTo>
                    <a:pt x="446" y="184"/>
                  </a:lnTo>
                  <a:lnTo>
                    <a:pt x="449" y="184"/>
                  </a:lnTo>
                  <a:lnTo>
                    <a:pt x="453" y="184"/>
                  </a:lnTo>
                  <a:lnTo>
                    <a:pt x="461" y="184"/>
                  </a:lnTo>
                  <a:lnTo>
                    <a:pt x="465" y="187"/>
                  </a:lnTo>
                  <a:lnTo>
                    <a:pt x="469" y="187"/>
                  </a:lnTo>
                  <a:lnTo>
                    <a:pt x="473" y="187"/>
                  </a:lnTo>
                  <a:lnTo>
                    <a:pt x="477" y="191"/>
                  </a:lnTo>
                  <a:lnTo>
                    <a:pt x="481" y="191"/>
                  </a:lnTo>
                  <a:lnTo>
                    <a:pt x="485" y="195"/>
                  </a:lnTo>
                  <a:lnTo>
                    <a:pt x="492" y="195"/>
                  </a:lnTo>
                  <a:lnTo>
                    <a:pt x="496" y="199"/>
                  </a:lnTo>
                  <a:lnTo>
                    <a:pt x="500" y="199"/>
                  </a:lnTo>
                  <a:lnTo>
                    <a:pt x="504" y="203"/>
                  </a:lnTo>
                  <a:lnTo>
                    <a:pt x="508" y="203"/>
                  </a:lnTo>
                  <a:lnTo>
                    <a:pt x="512" y="207"/>
                  </a:lnTo>
                  <a:lnTo>
                    <a:pt x="520" y="207"/>
                  </a:lnTo>
                  <a:lnTo>
                    <a:pt x="524" y="211"/>
                  </a:lnTo>
                  <a:lnTo>
                    <a:pt x="528" y="215"/>
                  </a:lnTo>
                  <a:lnTo>
                    <a:pt x="532" y="219"/>
                  </a:lnTo>
                  <a:lnTo>
                    <a:pt x="535" y="219"/>
                  </a:lnTo>
                  <a:lnTo>
                    <a:pt x="539" y="223"/>
                  </a:lnTo>
                  <a:lnTo>
                    <a:pt x="547" y="227"/>
                  </a:lnTo>
                  <a:lnTo>
                    <a:pt x="551" y="230"/>
                  </a:lnTo>
                  <a:lnTo>
                    <a:pt x="555" y="234"/>
                  </a:lnTo>
                  <a:lnTo>
                    <a:pt x="559" y="238"/>
                  </a:lnTo>
                  <a:lnTo>
                    <a:pt x="563" y="242"/>
                  </a:lnTo>
                  <a:lnTo>
                    <a:pt x="567" y="242"/>
                  </a:lnTo>
                  <a:lnTo>
                    <a:pt x="575" y="246"/>
                  </a:lnTo>
                  <a:lnTo>
                    <a:pt x="578" y="25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1" name="Freeform 212"/>
            <p:cNvSpPr>
              <a:spLocks/>
            </p:cNvSpPr>
            <p:nvPr/>
          </p:nvSpPr>
          <p:spPr bwMode="auto">
            <a:xfrm>
              <a:off x="5942013" y="5616575"/>
              <a:ext cx="912813" cy="247650"/>
            </a:xfrm>
            <a:custGeom>
              <a:avLst/>
              <a:gdLst>
                <a:gd name="T0" fmla="*/ 8 w 575"/>
                <a:gd name="T1" fmla="*/ 94 h 156"/>
                <a:gd name="T2" fmla="*/ 20 w 575"/>
                <a:gd name="T3" fmla="*/ 102 h 156"/>
                <a:gd name="T4" fmla="*/ 36 w 575"/>
                <a:gd name="T5" fmla="*/ 109 h 156"/>
                <a:gd name="T6" fmla="*/ 47 w 575"/>
                <a:gd name="T7" fmla="*/ 117 h 156"/>
                <a:gd name="T8" fmla="*/ 63 w 575"/>
                <a:gd name="T9" fmla="*/ 145 h 156"/>
                <a:gd name="T10" fmla="*/ 75 w 575"/>
                <a:gd name="T11" fmla="*/ 86 h 156"/>
                <a:gd name="T12" fmla="*/ 90 w 575"/>
                <a:gd name="T13" fmla="*/ 66 h 156"/>
                <a:gd name="T14" fmla="*/ 102 w 575"/>
                <a:gd name="T15" fmla="*/ 43 h 156"/>
                <a:gd name="T16" fmla="*/ 118 w 575"/>
                <a:gd name="T17" fmla="*/ 27 h 156"/>
                <a:gd name="T18" fmla="*/ 129 w 575"/>
                <a:gd name="T19" fmla="*/ 23 h 156"/>
                <a:gd name="T20" fmla="*/ 145 w 575"/>
                <a:gd name="T21" fmla="*/ 12 h 156"/>
                <a:gd name="T22" fmla="*/ 157 w 575"/>
                <a:gd name="T23" fmla="*/ 4 h 156"/>
                <a:gd name="T24" fmla="*/ 172 w 575"/>
                <a:gd name="T25" fmla="*/ 0 h 156"/>
                <a:gd name="T26" fmla="*/ 184 w 575"/>
                <a:gd name="T27" fmla="*/ 0 h 156"/>
                <a:gd name="T28" fmla="*/ 200 w 575"/>
                <a:gd name="T29" fmla="*/ 0 h 156"/>
                <a:gd name="T30" fmla="*/ 211 w 575"/>
                <a:gd name="T31" fmla="*/ 0 h 156"/>
                <a:gd name="T32" fmla="*/ 227 w 575"/>
                <a:gd name="T33" fmla="*/ 0 h 156"/>
                <a:gd name="T34" fmla="*/ 239 w 575"/>
                <a:gd name="T35" fmla="*/ 0 h 156"/>
                <a:gd name="T36" fmla="*/ 254 w 575"/>
                <a:gd name="T37" fmla="*/ 4 h 156"/>
                <a:gd name="T38" fmla="*/ 266 w 575"/>
                <a:gd name="T39" fmla="*/ 4 h 156"/>
                <a:gd name="T40" fmla="*/ 282 w 575"/>
                <a:gd name="T41" fmla="*/ 4 h 156"/>
                <a:gd name="T42" fmla="*/ 294 w 575"/>
                <a:gd name="T43" fmla="*/ 8 h 156"/>
                <a:gd name="T44" fmla="*/ 309 w 575"/>
                <a:gd name="T45" fmla="*/ 12 h 156"/>
                <a:gd name="T46" fmla="*/ 321 w 575"/>
                <a:gd name="T47" fmla="*/ 16 h 156"/>
                <a:gd name="T48" fmla="*/ 337 w 575"/>
                <a:gd name="T49" fmla="*/ 20 h 156"/>
                <a:gd name="T50" fmla="*/ 348 w 575"/>
                <a:gd name="T51" fmla="*/ 23 h 156"/>
                <a:gd name="T52" fmla="*/ 360 w 575"/>
                <a:gd name="T53" fmla="*/ 27 h 156"/>
                <a:gd name="T54" fmla="*/ 376 w 575"/>
                <a:gd name="T55" fmla="*/ 35 h 156"/>
                <a:gd name="T56" fmla="*/ 387 w 575"/>
                <a:gd name="T57" fmla="*/ 47 h 156"/>
                <a:gd name="T58" fmla="*/ 403 w 575"/>
                <a:gd name="T59" fmla="*/ 55 h 156"/>
                <a:gd name="T60" fmla="*/ 415 w 575"/>
                <a:gd name="T61" fmla="*/ 70 h 156"/>
                <a:gd name="T62" fmla="*/ 430 w 575"/>
                <a:gd name="T63" fmla="*/ 82 h 156"/>
                <a:gd name="T64" fmla="*/ 442 w 575"/>
                <a:gd name="T65" fmla="*/ 102 h 156"/>
                <a:gd name="T66" fmla="*/ 458 w 575"/>
                <a:gd name="T67" fmla="*/ 117 h 156"/>
                <a:gd name="T68" fmla="*/ 469 w 575"/>
                <a:gd name="T69" fmla="*/ 137 h 156"/>
                <a:gd name="T70" fmla="*/ 485 w 575"/>
                <a:gd name="T71" fmla="*/ 145 h 156"/>
                <a:gd name="T72" fmla="*/ 497 w 575"/>
                <a:gd name="T73" fmla="*/ 149 h 156"/>
                <a:gd name="T74" fmla="*/ 512 w 575"/>
                <a:gd name="T75" fmla="*/ 152 h 156"/>
                <a:gd name="T76" fmla="*/ 524 w 575"/>
                <a:gd name="T77" fmla="*/ 141 h 156"/>
                <a:gd name="T78" fmla="*/ 540 w 575"/>
                <a:gd name="T79" fmla="*/ 129 h 156"/>
                <a:gd name="T80" fmla="*/ 552 w 575"/>
                <a:gd name="T81" fmla="*/ 109 h 156"/>
                <a:gd name="T82" fmla="*/ 567 w 575"/>
                <a:gd name="T83" fmla="*/ 8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56">
                  <a:moveTo>
                    <a:pt x="0" y="86"/>
                  </a:moveTo>
                  <a:lnTo>
                    <a:pt x="4" y="90"/>
                  </a:lnTo>
                  <a:lnTo>
                    <a:pt x="8" y="94"/>
                  </a:lnTo>
                  <a:lnTo>
                    <a:pt x="12" y="94"/>
                  </a:lnTo>
                  <a:lnTo>
                    <a:pt x="16" y="98"/>
                  </a:lnTo>
                  <a:lnTo>
                    <a:pt x="20" y="102"/>
                  </a:lnTo>
                  <a:lnTo>
                    <a:pt x="28" y="106"/>
                  </a:lnTo>
                  <a:lnTo>
                    <a:pt x="32" y="109"/>
                  </a:lnTo>
                  <a:lnTo>
                    <a:pt x="36" y="109"/>
                  </a:lnTo>
                  <a:lnTo>
                    <a:pt x="40" y="113"/>
                  </a:lnTo>
                  <a:lnTo>
                    <a:pt x="43" y="113"/>
                  </a:lnTo>
                  <a:lnTo>
                    <a:pt x="47" y="117"/>
                  </a:lnTo>
                  <a:lnTo>
                    <a:pt x="55" y="121"/>
                  </a:lnTo>
                  <a:lnTo>
                    <a:pt x="59" y="141"/>
                  </a:lnTo>
                  <a:lnTo>
                    <a:pt x="63" y="145"/>
                  </a:lnTo>
                  <a:lnTo>
                    <a:pt x="67" y="133"/>
                  </a:lnTo>
                  <a:lnTo>
                    <a:pt x="71" y="106"/>
                  </a:lnTo>
                  <a:lnTo>
                    <a:pt x="75" y="86"/>
                  </a:lnTo>
                  <a:lnTo>
                    <a:pt x="83" y="82"/>
                  </a:lnTo>
                  <a:lnTo>
                    <a:pt x="86" y="70"/>
                  </a:lnTo>
                  <a:lnTo>
                    <a:pt x="90" y="66"/>
                  </a:lnTo>
                  <a:lnTo>
                    <a:pt x="94" y="59"/>
                  </a:lnTo>
                  <a:lnTo>
                    <a:pt x="98" y="55"/>
                  </a:lnTo>
                  <a:lnTo>
                    <a:pt x="102" y="43"/>
                  </a:lnTo>
                  <a:lnTo>
                    <a:pt x="110" y="35"/>
                  </a:lnTo>
                  <a:lnTo>
                    <a:pt x="114" y="31"/>
                  </a:lnTo>
                  <a:lnTo>
                    <a:pt x="118" y="27"/>
                  </a:lnTo>
                  <a:lnTo>
                    <a:pt x="122" y="27"/>
                  </a:lnTo>
                  <a:lnTo>
                    <a:pt x="126" y="23"/>
                  </a:lnTo>
                  <a:lnTo>
                    <a:pt x="129" y="23"/>
                  </a:lnTo>
                  <a:lnTo>
                    <a:pt x="133" y="20"/>
                  </a:lnTo>
                  <a:lnTo>
                    <a:pt x="141" y="16"/>
                  </a:lnTo>
                  <a:lnTo>
                    <a:pt x="145" y="12"/>
                  </a:lnTo>
                  <a:lnTo>
                    <a:pt x="149" y="12"/>
                  </a:lnTo>
                  <a:lnTo>
                    <a:pt x="153" y="8"/>
                  </a:lnTo>
                  <a:lnTo>
                    <a:pt x="157" y="4"/>
                  </a:lnTo>
                  <a:lnTo>
                    <a:pt x="161" y="4"/>
                  </a:lnTo>
                  <a:lnTo>
                    <a:pt x="168" y="4"/>
                  </a:lnTo>
                  <a:lnTo>
                    <a:pt x="172" y="0"/>
                  </a:lnTo>
                  <a:lnTo>
                    <a:pt x="176" y="0"/>
                  </a:lnTo>
                  <a:lnTo>
                    <a:pt x="180" y="0"/>
                  </a:lnTo>
                  <a:lnTo>
                    <a:pt x="184" y="0"/>
                  </a:lnTo>
                  <a:lnTo>
                    <a:pt x="188" y="0"/>
                  </a:lnTo>
                  <a:lnTo>
                    <a:pt x="196" y="0"/>
                  </a:lnTo>
                  <a:lnTo>
                    <a:pt x="200" y="0"/>
                  </a:lnTo>
                  <a:lnTo>
                    <a:pt x="204" y="0"/>
                  </a:lnTo>
                  <a:lnTo>
                    <a:pt x="208" y="0"/>
                  </a:lnTo>
                  <a:lnTo>
                    <a:pt x="211" y="0"/>
                  </a:lnTo>
                  <a:lnTo>
                    <a:pt x="215" y="0"/>
                  </a:lnTo>
                  <a:lnTo>
                    <a:pt x="223" y="0"/>
                  </a:lnTo>
                  <a:lnTo>
                    <a:pt x="227" y="0"/>
                  </a:lnTo>
                  <a:lnTo>
                    <a:pt x="231" y="0"/>
                  </a:lnTo>
                  <a:lnTo>
                    <a:pt x="235" y="0"/>
                  </a:lnTo>
                  <a:lnTo>
                    <a:pt x="239" y="0"/>
                  </a:lnTo>
                  <a:lnTo>
                    <a:pt x="243" y="0"/>
                  </a:lnTo>
                  <a:lnTo>
                    <a:pt x="247" y="0"/>
                  </a:lnTo>
                  <a:lnTo>
                    <a:pt x="254" y="4"/>
                  </a:lnTo>
                  <a:lnTo>
                    <a:pt x="258" y="4"/>
                  </a:lnTo>
                  <a:lnTo>
                    <a:pt x="262" y="4"/>
                  </a:lnTo>
                  <a:lnTo>
                    <a:pt x="266" y="4"/>
                  </a:lnTo>
                  <a:lnTo>
                    <a:pt x="270" y="4"/>
                  </a:lnTo>
                  <a:lnTo>
                    <a:pt x="274" y="4"/>
                  </a:lnTo>
                  <a:lnTo>
                    <a:pt x="282" y="4"/>
                  </a:lnTo>
                  <a:lnTo>
                    <a:pt x="286" y="8"/>
                  </a:lnTo>
                  <a:lnTo>
                    <a:pt x="290" y="8"/>
                  </a:lnTo>
                  <a:lnTo>
                    <a:pt x="294" y="8"/>
                  </a:lnTo>
                  <a:lnTo>
                    <a:pt x="297" y="8"/>
                  </a:lnTo>
                  <a:lnTo>
                    <a:pt x="301" y="12"/>
                  </a:lnTo>
                  <a:lnTo>
                    <a:pt x="309" y="12"/>
                  </a:lnTo>
                  <a:lnTo>
                    <a:pt x="313" y="12"/>
                  </a:lnTo>
                  <a:lnTo>
                    <a:pt x="317" y="12"/>
                  </a:lnTo>
                  <a:lnTo>
                    <a:pt x="321" y="16"/>
                  </a:lnTo>
                  <a:lnTo>
                    <a:pt x="325" y="16"/>
                  </a:lnTo>
                  <a:lnTo>
                    <a:pt x="329" y="16"/>
                  </a:lnTo>
                  <a:lnTo>
                    <a:pt x="337" y="20"/>
                  </a:lnTo>
                  <a:lnTo>
                    <a:pt x="340" y="20"/>
                  </a:lnTo>
                  <a:lnTo>
                    <a:pt x="344" y="23"/>
                  </a:lnTo>
                  <a:lnTo>
                    <a:pt x="348" y="23"/>
                  </a:lnTo>
                  <a:lnTo>
                    <a:pt x="352" y="23"/>
                  </a:lnTo>
                  <a:lnTo>
                    <a:pt x="356" y="27"/>
                  </a:lnTo>
                  <a:lnTo>
                    <a:pt x="360" y="27"/>
                  </a:lnTo>
                  <a:lnTo>
                    <a:pt x="368" y="31"/>
                  </a:lnTo>
                  <a:lnTo>
                    <a:pt x="372" y="35"/>
                  </a:lnTo>
                  <a:lnTo>
                    <a:pt x="376" y="35"/>
                  </a:lnTo>
                  <a:lnTo>
                    <a:pt x="380" y="39"/>
                  </a:lnTo>
                  <a:lnTo>
                    <a:pt x="383" y="43"/>
                  </a:lnTo>
                  <a:lnTo>
                    <a:pt x="387" y="47"/>
                  </a:lnTo>
                  <a:lnTo>
                    <a:pt x="395" y="47"/>
                  </a:lnTo>
                  <a:lnTo>
                    <a:pt x="399" y="51"/>
                  </a:lnTo>
                  <a:lnTo>
                    <a:pt x="403" y="55"/>
                  </a:lnTo>
                  <a:lnTo>
                    <a:pt x="407" y="59"/>
                  </a:lnTo>
                  <a:lnTo>
                    <a:pt x="411" y="63"/>
                  </a:lnTo>
                  <a:lnTo>
                    <a:pt x="415" y="70"/>
                  </a:lnTo>
                  <a:lnTo>
                    <a:pt x="423" y="74"/>
                  </a:lnTo>
                  <a:lnTo>
                    <a:pt x="426" y="78"/>
                  </a:lnTo>
                  <a:lnTo>
                    <a:pt x="430" y="82"/>
                  </a:lnTo>
                  <a:lnTo>
                    <a:pt x="434" y="90"/>
                  </a:lnTo>
                  <a:lnTo>
                    <a:pt x="438" y="94"/>
                  </a:lnTo>
                  <a:lnTo>
                    <a:pt x="442" y="102"/>
                  </a:lnTo>
                  <a:lnTo>
                    <a:pt x="450" y="106"/>
                  </a:lnTo>
                  <a:lnTo>
                    <a:pt x="454" y="113"/>
                  </a:lnTo>
                  <a:lnTo>
                    <a:pt x="458" y="117"/>
                  </a:lnTo>
                  <a:lnTo>
                    <a:pt x="462" y="125"/>
                  </a:lnTo>
                  <a:lnTo>
                    <a:pt x="466" y="129"/>
                  </a:lnTo>
                  <a:lnTo>
                    <a:pt x="469" y="137"/>
                  </a:lnTo>
                  <a:lnTo>
                    <a:pt x="473" y="141"/>
                  </a:lnTo>
                  <a:lnTo>
                    <a:pt x="481" y="145"/>
                  </a:lnTo>
                  <a:lnTo>
                    <a:pt x="485" y="145"/>
                  </a:lnTo>
                  <a:lnTo>
                    <a:pt x="489" y="149"/>
                  </a:lnTo>
                  <a:lnTo>
                    <a:pt x="493" y="149"/>
                  </a:lnTo>
                  <a:lnTo>
                    <a:pt x="497" y="149"/>
                  </a:lnTo>
                  <a:lnTo>
                    <a:pt x="501" y="149"/>
                  </a:lnTo>
                  <a:lnTo>
                    <a:pt x="509" y="149"/>
                  </a:lnTo>
                  <a:lnTo>
                    <a:pt x="512" y="152"/>
                  </a:lnTo>
                  <a:lnTo>
                    <a:pt x="516" y="156"/>
                  </a:lnTo>
                  <a:lnTo>
                    <a:pt x="520" y="149"/>
                  </a:lnTo>
                  <a:lnTo>
                    <a:pt x="524" y="141"/>
                  </a:lnTo>
                  <a:lnTo>
                    <a:pt x="528" y="137"/>
                  </a:lnTo>
                  <a:lnTo>
                    <a:pt x="536" y="133"/>
                  </a:lnTo>
                  <a:lnTo>
                    <a:pt x="540" y="129"/>
                  </a:lnTo>
                  <a:lnTo>
                    <a:pt x="544" y="121"/>
                  </a:lnTo>
                  <a:lnTo>
                    <a:pt x="548" y="117"/>
                  </a:lnTo>
                  <a:lnTo>
                    <a:pt x="552" y="109"/>
                  </a:lnTo>
                  <a:lnTo>
                    <a:pt x="555" y="102"/>
                  </a:lnTo>
                  <a:lnTo>
                    <a:pt x="563" y="94"/>
                  </a:lnTo>
                  <a:lnTo>
                    <a:pt x="567" y="86"/>
                  </a:lnTo>
                  <a:lnTo>
                    <a:pt x="571" y="78"/>
                  </a:lnTo>
                  <a:lnTo>
                    <a:pt x="575" y="7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2" name="Freeform 213"/>
            <p:cNvSpPr>
              <a:spLocks/>
            </p:cNvSpPr>
            <p:nvPr/>
          </p:nvSpPr>
          <p:spPr bwMode="auto">
            <a:xfrm>
              <a:off x="6854826" y="5727700"/>
              <a:ext cx="25400" cy="19050"/>
            </a:xfrm>
            <a:custGeom>
              <a:avLst/>
              <a:gdLst>
                <a:gd name="T0" fmla="*/ 0 w 16"/>
                <a:gd name="T1" fmla="*/ 0 h 12"/>
                <a:gd name="T2" fmla="*/ 4 w 16"/>
                <a:gd name="T3" fmla="*/ 0 h 12"/>
                <a:gd name="T4" fmla="*/ 8 w 16"/>
                <a:gd name="T5" fmla="*/ 12 h 12"/>
                <a:gd name="T6" fmla="*/ 16 w 16"/>
                <a:gd name="T7" fmla="*/ 8 h 12"/>
              </a:gdLst>
              <a:ahLst/>
              <a:cxnLst>
                <a:cxn ang="0">
                  <a:pos x="T0" y="T1"/>
                </a:cxn>
                <a:cxn ang="0">
                  <a:pos x="T2" y="T3"/>
                </a:cxn>
                <a:cxn ang="0">
                  <a:pos x="T4" y="T5"/>
                </a:cxn>
                <a:cxn ang="0">
                  <a:pos x="T6" y="T7"/>
                </a:cxn>
              </a:cxnLst>
              <a:rect l="0" t="0" r="r" b="b"/>
              <a:pathLst>
                <a:path w="16" h="12">
                  <a:moveTo>
                    <a:pt x="0" y="0"/>
                  </a:moveTo>
                  <a:lnTo>
                    <a:pt x="4" y="0"/>
                  </a:lnTo>
                  <a:lnTo>
                    <a:pt x="8" y="12"/>
                  </a:lnTo>
                  <a:lnTo>
                    <a:pt x="16" y="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3" name="Freeform 214"/>
            <p:cNvSpPr>
              <a:spLocks/>
            </p:cNvSpPr>
            <p:nvPr/>
          </p:nvSpPr>
          <p:spPr bwMode="auto">
            <a:xfrm>
              <a:off x="3200401" y="4933950"/>
              <a:ext cx="911225" cy="477838"/>
            </a:xfrm>
            <a:custGeom>
              <a:avLst/>
              <a:gdLst>
                <a:gd name="T0" fmla="*/ 8 w 574"/>
                <a:gd name="T1" fmla="*/ 199 h 301"/>
                <a:gd name="T2" fmla="*/ 19 w 574"/>
                <a:gd name="T3" fmla="*/ 215 h 301"/>
                <a:gd name="T4" fmla="*/ 35 w 574"/>
                <a:gd name="T5" fmla="*/ 199 h 301"/>
                <a:gd name="T6" fmla="*/ 47 w 574"/>
                <a:gd name="T7" fmla="*/ 168 h 301"/>
                <a:gd name="T8" fmla="*/ 62 w 574"/>
                <a:gd name="T9" fmla="*/ 199 h 301"/>
                <a:gd name="T10" fmla="*/ 74 w 574"/>
                <a:gd name="T11" fmla="*/ 215 h 301"/>
                <a:gd name="T12" fmla="*/ 90 w 574"/>
                <a:gd name="T13" fmla="*/ 231 h 301"/>
                <a:gd name="T14" fmla="*/ 101 w 574"/>
                <a:gd name="T15" fmla="*/ 242 h 301"/>
                <a:gd name="T16" fmla="*/ 117 w 574"/>
                <a:gd name="T17" fmla="*/ 250 h 301"/>
                <a:gd name="T18" fmla="*/ 129 w 574"/>
                <a:gd name="T19" fmla="*/ 258 h 301"/>
                <a:gd name="T20" fmla="*/ 144 w 574"/>
                <a:gd name="T21" fmla="*/ 262 h 301"/>
                <a:gd name="T22" fmla="*/ 156 w 574"/>
                <a:gd name="T23" fmla="*/ 274 h 301"/>
                <a:gd name="T24" fmla="*/ 172 w 574"/>
                <a:gd name="T25" fmla="*/ 281 h 301"/>
                <a:gd name="T26" fmla="*/ 183 w 574"/>
                <a:gd name="T27" fmla="*/ 289 h 301"/>
                <a:gd name="T28" fmla="*/ 199 w 574"/>
                <a:gd name="T29" fmla="*/ 293 h 301"/>
                <a:gd name="T30" fmla="*/ 211 w 574"/>
                <a:gd name="T31" fmla="*/ 297 h 301"/>
                <a:gd name="T32" fmla="*/ 226 w 574"/>
                <a:gd name="T33" fmla="*/ 301 h 301"/>
                <a:gd name="T34" fmla="*/ 238 w 574"/>
                <a:gd name="T35" fmla="*/ 297 h 301"/>
                <a:gd name="T36" fmla="*/ 254 w 574"/>
                <a:gd name="T37" fmla="*/ 293 h 301"/>
                <a:gd name="T38" fmla="*/ 266 w 574"/>
                <a:gd name="T39" fmla="*/ 289 h 301"/>
                <a:gd name="T40" fmla="*/ 281 w 574"/>
                <a:gd name="T41" fmla="*/ 274 h 301"/>
                <a:gd name="T42" fmla="*/ 293 w 574"/>
                <a:gd name="T43" fmla="*/ 254 h 301"/>
                <a:gd name="T44" fmla="*/ 309 w 574"/>
                <a:gd name="T45" fmla="*/ 231 h 301"/>
                <a:gd name="T46" fmla="*/ 320 w 574"/>
                <a:gd name="T47" fmla="*/ 164 h 301"/>
                <a:gd name="T48" fmla="*/ 336 w 574"/>
                <a:gd name="T49" fmla="*/ 141 h 301"/>
                <a:gd name="T50" fmla="*/ 348 w 574"/>
                <a:gd name="T51" fmla="*/ 121 h 301"/>
                <a:gd name="T52" fmla="*/ 359 w 574"/>
                <a:gd name="T53" fmla="*/ 109 h 301"/>
                <a:gd name="T54" fmla="*/ 375 w 574"/>
                <a:gd name="T55" fmla="*/ 51 h 301"/>
                <a:gd name="T56" fmla="*/ 387 w 574"/>
                <a:gd name="T57" fmla="*/ 12 h 301"/>
                <a:gd name="T58" fmla="*/ 402 w 574"/>
                <a:gd name="T59" fmla="*/ 51 h 301"/>
                <a:gd name="T60" fmla="*/ 414 w 574"/>
                <a:gd name="T61" fmla="*/ 70 h 301"/>
                <a:gd name="T62" fmla="*/ 430 w 574"/>
                <a:gd name="T63" fmla="*/ 94 h 301"/>
                <a:gd name="T64" fmla="*/ 441 w 574"/>
                <a:gd name="T65" fmla="*/ 113 h 301"/>
                <a:gd name="T66" fmla="*/ 457 w 574"/>
                <a:gd name="T67" fmla="*/ 133 h 301"/>
                <a:gd name="T68" fmla="*/ 469 w 574"/>
                <a:gd name="T69" fmla="*/ 141 h 301"/>
                <a:gd name="T70" fmla="*/ 484 w 574"/>
                <a:gd name="T71" fmla="*/ 121 h 301"/>
                <a:gd name="T72" fmla="*/ 496 w 574"/>
                <a:gd name="T73" fmla="*/ 152 h 301"/>
                <a:gd name="T74" fmla="*/ 512 w 574"/>
                <a:gd name="T75" fmla="*/ 172 h 301"/>
                <a:gd name="T76" fmla="*/ 524 w 574"/>
                <a:gd name="T77" fmla="*/ 184 h 301"/>
                <a:gd name="T78" fmla="*/ 539 w 574"/>
                <a:gd name="T79" fmla="*/ 199 h 301"/>
                <a:gd name="T80" fmla="*/ 551 w 574"/>
                <a:gd name="T81" fmla="*/ 211 h 301"/>
                <a:gd name="T82" fmla="*/ 567 w 574"/>
                <a:gd name="T83" fmla="*/ 22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301">
                  <a:moveTo>
                    <a:pt x="0" y="192"/>
                  </a:moveTo>
                  <a:lnTo>
                    <a:pt x="4" y="195"/>
                  </a:lnTo>
                  <a:lnTo>
                    <a:pt x="8" y="199"/>
                  </a:lnTo>
                  <a:lnTo>
                    <a:pt x="12" y="203"/>
                  </a:lnTo>
                  <a:lnTo>
                    <a:pt x="15" y="207"/>
                  </a:lnTo>
                  <a:lnTo>
                    <a:pt x="19" y="215"/>
                  </a:lnTo>
                  <a:lnTo>
                    <a:pt x="27" y="219"/>
                  </a:lnTo>
                  <a:lnTo>
                    <a:pt x="31" y="219"/>
                  </a:lnTo>
                  <a:lnTo>
                    <a:pt x="35" y="199"/>
                  </a:lnTo>
                  <a:lnTo>
                    <a:pt x="39" y="176"/>
                  </a:lnTo>
                  <a:lnTo>
                    <a:pt x="43" y="164"/>
                  </a:lnTo>
                  <a:lnTo>
                    <a:pt x="47" y="168"/>
                  </a:lnTo>
                  <a:lnTo>
                    <a:pt x="55" y="188"/>
                  </a:lnTo>
                  <a:lnTo>
                    <a:pt x="58" y="195"/>
                  </a:lnTo>
                  <a:lnTo>
                    <a:pt x="62" y="199"/>
                  </a:lnTo>
                  <a:lnTo>
                    <a:pt x="66" y="207"/>
                  </a:lnTo>
                  <a:lnTo>
                    <a:pt x="70" y="211"/>
                  </a:lnTo>
                  <a:lnTo>
                    <a:pt x="74" y="215"/>
                  </a:lnTo>
                  <a:lnTo>
                    <a:pt x="82" y="223"/>
                  </a:lnTo>
                  <a:lnTo>
                    <a:pt x="86" y="227"/>
                  </a:lnTo>
                  <a:lnTo>
                    <a:pt x="90" y="231"/>
                  </a:lnTo>
                  <a:lnTo>
                    <a:pt x="94" y="235"/>
                  </a:lnTo>
                  <a:lnTo>
                    <a:pt x="97" y="238"/>
                  </a:lnTo>
                  <a:lnTo>
                    <a:pt x="101" y="242"/>
                  </a:lnTo>
                  <a:lnTo>
                    <a:pt x="109" y="246"/>
                  </a:lnTo>
                  <a:lnTo>
                    <a:pt x="113" y="250"/>
                  </a:lnTo>
                  <a:lnTo>
                    <a:pt x="117" y="250"/>
                  </a:lnTo>
                  <a:lnTo>
                    <a:pt x="121" y="254"/>
                  </a:lnTo>
                  <a:lnTo>
                    <a:pt x="125" y="258"/>
                  </a:lnTo>
                  <a:lnTo>
                    <a:pt x="129" y="258"/>
                  </a:lnTo>
                  <a:lnTo>
                    <a:pt x="133" y="258"/>
                  </a:lnTo>
                  <a:lnTo>
                    <a:pt x="140" y="262"/>
                  </a:lnTo>
                  <a:lnTo>
                    <a:pt x="144" y="262"/>
                  </a:lnTo>
                  <a:lnTo>
                    <a:pt x="148" y="270"/>
                  </a:lnTo>
                  <a:lnTo>
                    <a:pt x="152" y="270"/>
                  </a:lnTo>
                  <a:lnTo>
                    <a:pt x="156" y="274"/>
                  </a:lnTo>
                  <a:lnTo>
                    <a:pt x="160" y="278"/>
                  </a:lnTo>
                  <a:lnTo>
                    <a:pt x="168" y="278"/>
                  </a:lnTo>
                  <a:lnTo>
                    <a:pt x="172" y="281"/>
                  </a:lnTo>
                  <a:lnTo>
                    <a:pt x="176" y="285"/>
                  </a:lnTo>
                  <a:lnTo>
                    <a:pt x="180" y="285"/>
                  </a:lnTo>
                  <a:lnTo>
                    <a:pt x="183" y="289"/>
                  </a:lnTo>
                  <a:lnTo>
                    <a:pt x="187" y="289"/>
                  </a:lnTo>
                  <a:lnTo>
                    <a:pt x="195" y="293"/>
                  </a:lnTo>
                  <a:lnTo>
                    <a:pt x="199" y="293"/>
                  </a:lnTo>
                  <a:lnTo>
                    <a:pt x="203" y="297"/>
                  </a:lnTo>
                  <a:lnTo>
                    <a:pt x="207" y="297"/>
                  </a:lnTo>
                  <a:lnTo>
                    <a:pt x="211" y="297"/>
                  </a:lnTo>
                  <a:lnTo>
                    <a:pt x="215" y="301"/>
                  </a:lnTo>
                  <a:lnTo>
                    <a:pt x="223" y="301"/>
                  </a:lnTo>
                  <a:lnTo>
                    <a:pt x="226" y="301"/>
                  </a:lnTo>
                  <a:lnTo>
                    <a:pt x="230" y="297"/>
                  </a:lnTo>
                  <a:lnTo>
                    <a:pt x="234" y="297"/>
                  </a:lnTo>
                  <a:lnTo>
                    <a:pt x="238" y="297"/>
                  </a:lnTo>
                  <a:lnTo>
                    <a:pt x="242" y="297"/>
                  </a:lnTo>
                  <a:lnTo>
                    <a:pt x="246" y="297"/>
                  </a:lnTo>
                  <a:lnTo>
                    <a:pt x="254" y="293"/>
                  </a:lnTo>
                  <a:lnTo>
                    <a:pt x="258" y="293"/>
                  </a:lnTo>
                  <a:lnTo>
                    <a:pt x="262" y="289"/>
                  </a:lnTo>
                  <a:lnTo>
                    <a:pt x="266" y="289"/>
                  </a:lnTo>
                  <a:lnTo>
                    <a:pt x="269" y="285"/>
                  </a:lnTo>
                  <a:lnTo>
                    <a:pt x="273" y="281"/>
                  </a:lnTo>
                  <a:lnTo>
                    <a:pt x="281" y="274"/>
                  </a:lnTo>
                  <a:lnTo>
                    <a:pt x="285" y="270"/>
                  </a:lnTo>
                  <a:lnTo>
                    <a:pt x="289" y="262"/>
                  </a:lnTo>
                  <a:lnTo>
                    <a:pt x="293" y="254"/>
                  </a:lnTo>
                  <a:lnTo>
                    <a:pt x="297" y="246"/>
                  </a:lnTo>
                  <a:lnTo>
                    <a:pt x="301" y="238"/>
                  </a:lnTo>
                  <a:lnTo>
                    <a:pt x="309" y="231"/>
                  </a:lnTo>
                  <a:lnTo>
                    <a:pt x="312" y="211"/>
                  </a:lnTo>
                  <a:lnTo>
                    <a:pt x="316" y="184"/>
                  </a:lnTo>
                  <a:lnTo>
                    <a:pt x="320" y="164"/>
                  </a:lnTo>
                  <a:lnTo>
                    <a:pt x="324" y="152"/>
                  </a:lnTo>
                  <a:lnTo>
                    <a:pt x="328" y="149"/>
                  </a:lnTo>
                  <a:lnTo>
                    <a:pt x="336" y="141"/>
                  </a:lnTo>
                  <a:lnTo>
                    <a:pt x="340" y="133"/>
                  </a:lnTo>
                  <a:lnTo>
                    <a:pt x="344" y="125"/>
                  </a:lnTo>
                  <a:lnTo>
                    <a:pt x="348" y="121"/>
                  </a:lnTo>
                  <a:lnTo>
                    <a:pt x="352" y="113"/>
                  </a:lnTo>
                  <a:lnTo>
                    <a:pt x="355" y="109"/>
                  </a:lnTo>
                  <a:lnTo>
                    <a:pt x="359" y="109"/>
                  </a:lnTo>
                  <a:lnTo>
                    <a:pt x="367" y="109"/>
                  </a:lnTo>
                  <a:lnTo>
                    <a:pt x="371" y="90"/>
                  </a:lnTo>
                  <a:lnTo>
                    <a:pt x="375" y="51"/>
                  </a:lnTo>
                  <a:lnTo>
                    <a:pt x="379" y="16"/>
                  </a:lnTo>
                  <a:lnTo>
                    <a:pt x="383" y="0"/>
                  </a:lnTo>
                  <a:lnTo>
                    <a:pt x="387" y="12"/>
                  </a:lnTo>
                  <a:lnTo>
                    <a:pt x="395" y="35"/>
                  </a:lnTo>
                  <a:lnTo>
                    <a:pt x="398" y="43"/>
                  </a:lnTo>
                  <a:lnTo>
                    <a:pt x="402" y="51"/>
                  </a:lnTo>
                  <a:lnTo>
                    <a:pt x="406" y="63"/>
                  </a:lnTo>
                  <a:lnTo>
                    <a:pt x="410" y="66"/>
                  </a:lnTo>
                  <a:lnTo>
                    <a:pt x="414" y="70"/>
                  </a:lnTo>
                  <a:lnTo>
                    <a:pt x="422" y="74"/>
                  </a:lnTo>
                  <a:lnTo>
                    <a:pt x="426" y="82"/>
                  </a:lnTo>
                  <a:lnTo>
                    <a:pt x="430" y="94"/>
                  </a:lnTo>
                  <a:lnTo>
                    <a:pt x="434" y="102"/>
                  </a:lnTo>
                  <a:lnTo>
                    <a:pt x="438" y="106"/>
                  </a:lnTo>
                  <a:lnTo>
                    <a:pt x="441" y="113"/>
                  </a:lnTo>
                  <a:lnTo>
                    <a:pt x="449" y="121"/>
                  </a:lnTo>
                  <a:lnTo>
                    <a:pt x="453" y="125"/>
                  </a:lnTo>
                  <a:lnTo>
                    <a:pt x="457" y="133"/>
                  </a:lnTo>
                  <a:lnTo>
                    <a:pt x="461" y="141"/>
                  </a:lnTo>
                  <a:lnTo>
                    <a:pt x="465" y="145"/>
                  </a:lnTo>
                  <a:lnTo>
                    <a:pt x="469" y="141"/>
                  </a:lnTo>
                  <a:lnTo>
                    <a:pt x="473" y="129"/>
                  </a:lnTo>
                  <a:lnTo>
                    <a:pt x="481" y="117"/>
                  </a:lnTo>
                  <a:lnTo>
                    <a:pt x="484" y="121"/>
                  </a:lnTo>
                  <a:lnTo>
                    <a:pt x="488" y="137"/>
                  </a:lnTo>
                  <a:lnTo>
                    <a:pt x="492" y="149"/>
                  </a:lnTo>
                  <a:lnTo>
                    <a:pt x="496" y="152"/>
                  </a:lnTo>
                  <a:lnTo>
                    <a:pt x="500" y="160"/>
                  </a:lnTo>
                  <a:lnTo>
                    <a:pt x="508" y="168"/>
                  </a:lnTo>
                  <a:lnTo>
                    <a:pt x="512" y="172"/>
                  </a:lnTo>
                  <a:lnTo>
                    <a:pt x="516" y="176"/>
                  </a:lnTo>
                  <a:lnTo>
                    <a:pt x="520" y="180"/>
                  </a:lnTo>
                  <a:lnTo>
                    <a:pt x="524" y="184"/>
                  </a:lnTo>
                  <a:lnTo>
                    <a:pt x="527" y="192"/>
                  </a:lnTo>
                  <a:lnTo>
                    <a:pt x="535" y="195"/>
                  </a:lnTo>
                  <a:lnTo>
                    <a:pt x="539" y="199"/>
                  </a:lnTo>
                  <a:lnTo>
                    <a:pt x="543" y="203"/>
                  </a:lnTo>
                  <a:lnTo>
                    <a:pt x="547" y="207"/>
                  </a:lnTo>
                  <a:lnTo>
                    <a:pt x="551" y="211"/>
                  </a:lnTo>
                  <a:lnTo>
                    <a:pt x="555" y="215"/>
                  </a:lnTo>
                  <a:lnTo>
                    <a:pt x="563" y="219"/>
                  </a:lnTo>
                  <a:lnTo>
                    <a:pt x="567" y="223"/>
                  </a:lnTo>
                  <a:lnTo>
                    <a:pt x="570" y="227"/>
                  </a:lnTo>
                  <a:lnTo>
                    <a:pt x="574" y="23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4" name="Freeform 215"/>
            <p:cNvSpPr>
              <a:spLocks/>
            </p:cNvSpPr>
            <p:nvPr/>
          </p:nvSpPr>
          <p:spPr bwMode="auto">
            <a:xfrm>
              <a:off x="4111626" y="4965700"/>
              <a:ext cx="912813" cy="465138"/>
            </a:xfrm>
            <a:custGeom>
              <a:avLst/>
              <a:gdLst>
                <a:gd name="T0" fmla="*/ 8 w 575"/>
                <a:gd name="T1" fmla="*/ 211 h 293"/>
                <a:gd name="T2" fmla="*/ 24 w 575"/>
                <a:gd name="T3" fmla="*/ 230 h 293"/>
                <a:gd name="T4" fmla="*/ 36 w 575"/>
                <a:gd name="T5" fmla="*/ 242 h 293"/>
                <a:gd name="T6" fmla="*/ 51 w 575"/>
                <a:gd name="T7" fmla="*/ 277 h 293"/>
                <a:gd name="T8" fmla="*/ 63 w 575"/>
                <a:gd name="T9" fmla="*/ 281 h 293"/>
                <a:gd name="T10" fmla="*/ 79 w 575"/>
                <a:gd name="T11" fmla="*/ 238 h 293"/>
                <a:gd name="T12" fmla="*/ 90 w 575"/>
                <a:gd name="T13" fmla="*/ 269 h 293"/>
                <a:gd name="T14" fmla="*/ 106 w 575"/>
                <a:gd name="T15" fmla="*/ 246 h 293"/>
                <a:gd name="T16" fmla="*/ 118 w 575"/>
                <a:gd name="T17" fmla="*/ 246 h 293"/>
                <a:gd name="T18" fmla="*/ 133 w 575"/>
                <a:gd name="T19" fmla="*/ 246 h 293"/>
                <a:gd name="T20" fmla="*/ 145 w 575"/>
                <a:gd name="T21" fmla="*/ 238 h 293"/>
                <a:gd name="T22" fmla="*/ 161 w 575"/>
                <a:gd name="T23" fmla="*/ 222 h 293"/>
                <a:gd name="T24" fmla="*/ 172 w 575"/>
                <a:gd name="T25" fmla="*/ 207 h 293"/>
                <a:gd name="T26" fmla="*/ 188 w 575"/>
                <a:gd name="T27" fmla="*/ 183 h 293"/>
                <a:gd name="T28" fmla="*/ 200 w 575"/>
                <a:gd name="T29" fmla="*/ 156 h 293"/>
                <a:gd name="T30" fmla="*/ 215 w 575"/>
                <a:gd name="T31" fmla="*/ 105 h 293"/>
                <a:gd name="T32" fmla="*/ 227 w 575"/>
                <a:gd name="T33" fmla="*/ 101 h 293"/>
                <a:gd name="T34" fmla="*/ 239 w 575"/>
                <a:gd name="T35" fmla="*/ 93 h 293"/>
                <a:gd name="T36" fmla="*/ 254 w 575"/>
                <a:gd name="T37" fmla="*/ 101 h 293"/>
                <a:gd name="T38" fmla="*/ 266 w 575"/>
                <a:gd name="T39" fmla="*/ 0 h 293"/>
                <a:gd name="T40" fmla="*/ 282 w 575"/>
                <a:gd name="T41" fmla="*/ 58 h 293"/>
                <a:gd name="T42" fmla="*/ 294 w 575"/>
                <a:gd name="T43" fmla="*/ 86 h 293"/>
                <a:gd name="T44" fmla="*/ 309 w 575"/>
                <a:gd name="T45" fmla="*/ 86 h 293"/>
                <a:gd name="T46" fmla="*/ 321 w 575"/>
                <a:gd name="T47" fmla="*/ 109 h 293"/>
                <a:gd name="T48" fmla="*/ 337 w 575"/>
                <a:gd name="T49" fmla="*/ 129 h 293"/>
                <a:gd name="T50" fmla="*/ 348 w 575"/>
                <a:gd name="T51" fmla="*/ 148 h 293"/>
                <a:gd name="T52" fmla="*/ 364 w 575"/>
                <a:gd name="T53" fmla="*/ 156 h 293"/>
                <a:gd name="T54" fmla="*/ 376 w 575"/>
                <a:gd name="T55" fmla="*/ 129 h 293"/>
                <a:gd name="T56" fmla="*/ 391 w 575"/>
                <a:gd name="T57" fmla="*/ 164 h 293"/>
                <a:gd name="T58" fmla="*/ 403 w 575"/>
                <a:gd name="T59" fmla="*/ 183 h 293"/>
                <a:gd name="T60" fmla="*/ 419 w 575"/>
                <a:gd name="T61" fmla="*/ 195 h 293"/>
                <a:gd name="T62" fmla="*/ 430 w 575"/>
                <a:gd name="T63" fmla="*/ 207 h 293"/>
                <a:gd name="T64" fmla="*/ 446 w 575"/>
                <a:gd name="T65" fmla="*/ 218 h 293"/>
                <a:gd name="T66" fmla="*/ 458 w 575"/>
                <a:gd name="T67" fmla="*/ 230 h 293"/>
                <a:gd name="T68" fmla="*/ 473 w 575"/>
                <a:gd name="T69" fmla="*/ 242 h 293"/>
                <a:gd name="T70" fmla="*/ 485 w 575"/>
                <a:gd name="T71" fmla="*/ 250 h 293"/>
                <a:gd name="T72" fmla="*/ 501 w 575"/>
                <a:gd name="T73" fmla="*/ 254 h 293"/>
                <a:gd name="T74" fmla="*/ 512 w 575"/>
                <a:gd name="T75" fmla="*/ 265 h 293"/>
                <a:gd name="T76" fmla="*/ 528 w 575"/>
                <a:gd name="T77" fmla="*/ 273 h 293"/>
                <a:gd name="T78" fmla="*/ 540 w 575"/>
                <a:gd name="T79" fmla="*/ 277 h 293"/>
                <a:gd name="T80" fmla="*/ 555 w 575"/>
                <a:gd name="T81" fmla="*/ 285 h 293"/>
                <a:gd name="T82" fmla="*/ 567 w 575"/>
                <a:gd name="T83" fmla="*/ 28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93">
                  <a:moveTo>
                    <a:pt x="0" y="211"/>
                  </a:moveTo>
                  <a:lnTo>
                    <a:pt x="4" y="211"/>
                  </a:lnTo>
                  <a:lnTo>
                    <a:pt x="8" y="211"/>
                  </a:lnTo>
                  <a:lnTo>
                    <a:pt x="12" y="222"/>
                  </a:lnTo>
                  <a:lnTo>
                    <a:pt x="20" y="226"/>
                  </a:lnTo>
                  <a:lnTo>
                    <a:pt x="24" y="230"/>
                  </a:lnTo>
                  <a:lnTo>
                    <a:pt x="28" y="230"/>
                  </a:lnTo>
                  <a:lnTo>
                    <a:pt x="32" y="234"/>
                  </a:lnTo>
                  <a:lnTo>
                    <a:pt x="36" y="242"/>
                  </a:lnTo>
                  <a:lnTo>
                    <a:pt x="39" y="246"/>
                  </a:lnTo>
                  <a:lnTo>
                    <a:pt x="47" y="273"/>
                  </a:lnTo>
                  <a:lnTo>
                    <a:pt x="51" y="277"/>
                  </a:lnTo>
                  <a:lnTo>
                    <a:pt x="55" y="277"/>
                  </a:lnTo>
                  <a:lnTo>
                    <a:pt x="59" y="281"/>
                  </a:lnTo>
                  <a:lnTo>
                    <a:pt x="63" y="281"/>
                  </a:lnTo>
                  <a:lnTo>
                    <a:pt x="67" y="277"/>
                  </a:lnTo>
                  <a:lnTo>
                    <a:pt x="75" y="258"/>
                  </a:lnTo>
                  <a:lnTo>
                    <a:pt x="79" y="238"/>
                  </a:lnTo>
                  <a:lnTo>
                    <a:pt x="82" y="230"/>
                  </a:lnTo>
                  <a:lnTo>
                    <a:pt x="86" y="238"/>
                  </a:lnTo>
                  <a:lnTo>
                    <a:pt x="90" y="269"/>
                  </a:lnTo>
                  <a:lnTo>
                    <a:pt x="94" y="230"/>
                  </a:lnTo>
                  <a:lnTo>
                    <a:pt x="102" y="242"/>
                  </a:lnTo>
                  <a:lnTo>
                    <a:pt x="106" y="246"/>
                  </a:lnTo>
                  <a:lnTo>
                    <a:pt x="110" y="246"/>
                  </a:lnTo>
                  <a:lnTo>
                    <a:pt x="114" y="246"/>
                  </a:lnTo>
                  <a:lnTo>
                    <a:pt x="118" y="246"/>
                  </a:lnTo>
                  <a:lnTo>
                    <a:pt x="122" y="246"/>
                  </a:lnTo>
                  <a:lnTo>
                    <a:pt x="125" y="246"/>
                  </a:lnTo>
                  <a:lnTo>
                    <a:pt x="133" y="246"/>
                  </a:lnTo>
                  <a:lnTo>
                    <a:pt x="137" y="246"/>
                  </a:lnTo>
                  <a:lnTo>
                    <a:pt x="141" y="242"/>
                  </a:lnTo>
                  <a:lnTo>
                    <a:pt x="145" y="238"/>
                  </a:lnTo>
                  <a:lnTo>
                    <a:pt x="149" y="234"/>
                  </a:lnTo>
                  <a:lnTo>
                    <a:pt x="153" y="230"/>
                  </a:lnTo>
                  <a:lnTo>
                    <a:pt x="161" y="222"/>
                  </a:lnTo>
                  <a:lnTo>
                    <a:pt x="165" y="215"/>
                  </a:lnTo>
                  <a:lnTo>
                    <a:pt x="168" y="211"/>
                  </a:lnTo>
                  <a:lnTo>
                    <a:pt x="172" y="207"/>
                  </a:lnTo>
                  <a:lnTo>
                    <a:pt x="176" y="199"/>
                  </a:lnTo>
                  <a:lnTo>
                    <a:pt x="180" y="191"/>
                  </a:lnTo>
                  <a:lnTo>
                    <a:pt x="188" y="183"/>
                  </a:lnTo>
                  <a:lnTo>
                    <a:pt x="192" y="175"/>
                  </a:lnTo>
                  <a:lnTo>
                    <a:pt x="196" y="168"/>
                  </a:lnTo>
                  <a:lnTo>
                    <a:pt x="200" y="156"/>
                  </a:lnTo>
                  <a:lnTo>
                    <a:pt x="204" y="136"/>
                  </a:lnTo>
                  <a:lnTo>
                    <a:pt x="208" y="117"/>
                  </a:lnTo>
                  <a:lnTo>
                    <a:pt x="215" y="105"/>
                  </a:lnTo>
                  <a:lnTo>
                    <a:pt x="219" y="101"/>
                  </a:lnTo>
                  <a:lnTo>
                    <a:pt x="223" y="105"/>
                  </a:lnTo>
                  <a:lnTo>
                    <a:pt x="227" y="101"/>
                  </a:lnTo>
                  <a:lnTo>
                    <a:pt x="231" y="97"/>
                  </a:lnTo>
                  <a:lnTo>
                    <a:pt x="235" y="97"/>
                  </a:lnTo>
                  <a:lnTo>
                    <a:pt x="239" y="93"/>
                  </a:lnTo>
                  <a:lnTo>
                    <a:pt x="247" y="97"/>
                  </a:lnTo>
                  <a:lnTo>
                    <a:pt x="251" y="97"/>
                  </a:lnTo>
                  <a:lnTo>
                    <a:pt x="254" y="101"/>
                  </a:lnTo>
                  <a:lnTo>
                    <a:pt x="258" y="70"/>
                  </a:lnTo>
                  <a:lnTo>
                    <a:pt x="262" y="27"/>
                  </a:lnTo>
                  <a:lnTo>
                    <a:pt x="266" y="0"/>
                  </a:lnTo>
                  <a:lnTo>
                    <a:pt x="274" y="0"/>
                  </a:lnTo>
                  <a:lnTo>
                    <a:pt x="278" y="35"/>
                  </a:lnTo>
                  <a:lnTo>
                    <a:pt x="282" y="58"/>
                  </a:lnTo>
                  <a:lnTo>
                    <a:pt x="286" y="66"/>
                  </a:lnTo>
                  <a:lnTo>
                    <a:pt x="290" y="74"/>
                  </a:lnTo>
                  <a:lnTo>
                    <a:pt x="294" y="86"/>
                  </a:lnTo>
                  <a:lnTo>
                    <a:pt x="301" y="89"/>
                  </a:lnTo>
                  <a:lnTo>
                    <a:pt x="305" y="89"/>
                  </a:lnTo>
                  <a:lnTo>
                    <a:pt x="309" y="86"/>
                  </a:lnTo>
                  <a:lnTo>
                    <a:pt x="313" y="89"/>
                  </a:lnTo>
                  <a:lnTo>
                    <a:pt x="317" y="97"/>
                  </a:lnTo>
                  <a:lnTo>
                    <a:pt x="321" y="109"/>
                  </a:lnTo>
                  <a:lnTo>
                    <a:pt x="329" y="117"/>
                  </a:lnTo>
                  <a:lnTo>
                    <a:pt x="333" y="121"/>
                  </a:lnTo>
                  <a:lnTo>
                    <a:pt x="337" y="129"/>
                  </a:lnTo>
                  <a:lnTo>
                    <a:pt x="340" y="132"/>
                  </a:lnTo>
                  <a:lnTo>
                    <a:pt x="344" y="140"/>
                  </a:lnTo>
                  <a:lnTo>
                    <a:pt x="348" y="148"/>
                  </a:lnTo>
                  <a:lnTo>
                    <a:pt x="352" y="152"/>
                  </a:lnTo>
                  <a:lnTo>
                    <a:pt x="360" y="160"/>
                  </a:lnTo>
                  <a:lnTo>
                    <a:pt x="364" y="156"/>
                  </a:lnTo>
                  <a:lnTo>
                    <a:pt x="368" y="140"/>
                  </a:lnTo>
                  <a:lnTo>
                    <a:pt x="372" y="125"/>
                  </a:lnTo>
                  <a:lnTo>
                    <a:pt x="376" y="129"/>
                  </a:lnTo>
                  <a:lnTo>
                    <a:pt x="380" y="148"/>
                  </a:lnTo>
                  <a:lnTo>
                    <a:pt x="387" y="160"/>
                  </a:lnTo>
                  <a:lnTo>
                    <a:pt x="391" y="164"/>
                  </a:lnTo>
                  <a:lnTo>
                    <a:pt x="395" y="172"/>
                  </a:lnTo>
                  <a:lnTo>
                    <a:pt x="399" y="179"/>
                  </a:lnTo>
                  <a:lnTo>
                    <a:pt x="403" y="183"/>
                  </a:lnTo>
                  <a:lnTo>
                    <a:pt x="407" y="187"/>
                  </a:lnTo>
                  <a:lnTo>
                    <a:pt x="415" y="195"/>
                  </a:lnTo>
                  <a:lnTo>
                    <a:pt x="419" y="195"/>
                  </a:lnTo>
                  <a:lnTo>
                    <a:pt x="422" y="199"/>
                  </a:lnTo>
                  <a:lnTo>
                    <a:pt x="426" y="203"/>
                  </a:lnTo>
                  <a:lnTo>
                    <a:pt x="430" y="207"/>
                  </a:lnTo>
                  <a:lnTo>
                    <a:pt x="434" y="211"/>
                  </a:lnTo>
                  <a:lnTo>
                    <a:pt x="442" y="215"/>
                  </a:lnTo>
                  <a:lnTo>
                    <a:pt x="446" y="218"/>
                  </a:lnTo>
                  <a:lnTo>
                    <a:pt x="450" y="222"/>
                  </a:lnTo>
                  <a:lnTo>
                    <a:pt x="454" y="226"/>
                  </a:lnTo>
                  <a:lnTo>
                    <a:pt x="458" y="230"/>
                  </a:lnTo>
                  <a:lnTo>
                    <a:pt x="462" y="234"/>
                  </a:lnTo>
                  <a:lnTo>
                    <a:pt x="465" y="238"/>
                  </a:lnTo>
                  <a:lnTo>
                    <a:pt x="473" y="242"/>
                  </a:lnTo>
                  <a:lnTo>
                    <a:pt x="477" y="246"/>
                  </a:lnTo>
                  <a:lnTo>
                    <a:pt x="481" y="246"/>
                  </a:lnTo>
                  <a:lnTo>
                    <a:pt x="485" y="250"/>
                  </a:lnTo>
                  <a:lnTo>
                    <a:pt x="489" y="250"/>
                  </a:lnTo>
                  <a:lnTo>
                    <a:pt x="493" y="250"/>
                  </a:lnTo>
                  <a:lnTo>
                    <a:pt x="501" y="254"/>
                  </a:lnTo>
                  <a:lnTo>
                    <a:pt x="505" y="258"/>
                  </a:lnTo>
                  <a:lnTo>
                    <a:pt x="508" y="261"/>
                  </a:lnTo>
                  <a:lnTo>
                    <a:pt x="512" y="265"/>
                  </a:lnTo>
                  <a:lnTo>
                    <a:pt x="516" y="265"/>
                  </a:lnTo>
                  <a:lnTo>
                    <a:pt x="520" y="269"/>
                  </a:lnTo>
                  <a:lnTo>
                    <a:pt x="528" y="273"/>
                  </a:lnTo>
                  <a:lnTo>
                    <a:pt x="532" y="273"/>
                  </a:lnTo>
                  <a:lnTo>
                    <a:pt x="536" y="277"/>
                  </a:lnTo>
                  <a:lnTo>
                    <a:pt x="540" y="277"/>
                  </a:lnTo>
                  <a:lnTo>
                    <a:pt x="544" y="281"/>
                  </a:lnTo>
                  <a:lnTo>
                    <a:pt x="548" y="281"/>
                  </a:lnTo>
                  <a:lnTo>
                    <a:pt x="555" y="285"/>
                  </a:lnTo>
                  <a:lnTo>
                    <a:pt x="559" y="285"/>
                  </a:lnTo>
                  <a:lnTo>
                    <a:pt x="563" y="289"/>
                  </a:lnTo>
                  <a:lnTo>
                    <a:pt x="567" y="289"/>
                  </a:lnTo>
                  <a:lnTo>
                    <a:pt x="571" y="293"/>
                  </a:lnTo>
                  <a:lnTo>
                    <a:pt x="575" y="293"/>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5" name="Freeform 216"/>
            <p:cNvSpPr>
              <a:spLocks/>
            </p:cNvSpPr>
            <p:nvPr/>
          </p:nvSpPr>
          <p:spPr bwMode="auto">
            <a:xfrm>
              <a:off x="5024438" y="4902200"/>
              <a:ext cx="917575" cy="541338"/>
            </a:xfrm>
            <a:custGeom>
              <a:avLst/>
              <a:gdLst>
                <a:gd name="T0" fmla="*/ 12 w 578"/>
                <a:gd name="T1" fmla="*/ 337 h 341"/>
                <a:gd name="T2" fmla="*/ 23 w 578"/>
                <a:gd name="T3" fmla="*/ 337 h 341"/>
                <a:gd name="T4" fmla="*/ 39 w 578"/>
                <a:gd name="T5" fmla="*/ 341 h 341"/>
                <a:gd name="T6" fmla="*/ 51 w 578"/>
                <a:gd name="T7" fmla="*/ 337 h 341"/>
                <a:gd name="T8" fmla="*/ 66 w 578"/>
                <a:gd name="T9" fmla="*/ 325 h 341"/>
                <a:gd name="T10" fmla="*/ 78 w 578"/>
                <a:gd name="T11" fmla="*/ 298 h 341"/>
                <a:gd name="T12" fmla="*/ 94 w 578"/>
                <a:gd name="T13" fmla="*/ 282 h 341"/>
                <a:gd name="T14" fmla="*/ 105 w 578"/>
                <a:gd name="T15" fmla="*/ 247 h 341"/>
                <a:gd name="T16" fmla="*/ 121 w 578"/>
                <a:gd name="T17" fmla="*/ 208 h 341"/>
                <a:gd name="T18" fmla="*/ 133 w 578"/>
                <a:gd name="T19" fmla="*/ 157 h 341"/>
                <a:gd name="T20" fmla="*/ 145 w 578"/>
                <a:gd name="T21" fmla="*/ 106 h 341"/>
                <a:gd name="T22" fmla="*/ 160 w 578"/>
                <a:gd name="T23" fmla="*/ 98 h 341"/>
                <a:gd name="T24" fmla="*/ 172 w 578"/>
                <a:gd name="T25" fmla="*/ 98 h 341"/>
                <a:gd name="T26" fmla="*/ 188 w 578"/>
                <a:gd name="T27" fmla="*/ 102 h 341"/>
                <a:gd name="T28" fmla="*/ 199 w 578"/>
                <a:gd name="T29" fmla="*/ 118 h 341"/>
                <a:gd name="T30" fmla="*/ 215 w 578"/>
                <a:gd name="T31" fmla="*/ 83 h 341"/>
                <a:gd name="T32" fmla="*/ 227 w 578"/>
                <a:gd name="T33" fmla="*/ 0 h 341"/>
                <a:gd name="T34" fmla="*/ 242 w 578"/>
                <a:gd name="T35" fmla="*/ 59 h 341"/>
                <a:gd name="T36" fmla="*/ 254 w 578"/>
                <a:gd name="T37" fmla="*/ 79 h 341"/>
                <a:gd name="T38" fmla="*/ 270 w 578"/>
                <a:gd name="T39" fmla="*/ 110 h 341"/>
                <a:gd name="T40" fmla="*/ 281 w 578"/>
                <a:gd name="T41" fmla="*/ 129 h 341"/>
                <a:gd name="T42" fmla="*/ 297 w 578"/>
                <a:gd name="T43" fmla="*/ 149 h 341"/>
                <a:gd name="T44" fmla="*/ 309 w 578"/>
                <a:gd name="T45" fmla="*/ 169 h 341"/>
                <a:gd name="T46" fmla="*/ 324 w 578"/>
                <a:gd name="T47" fmla="*/ 122 h 341"/>
                <a:gd name="T48" fmla="*/ 336 w 578"/>
                <a:gd name="T49" fmla="*/ 141 h 341"/>
                <a:gd name="T50" fmla="*/ 352 w 578"/>
                <a:gd name="T51" fmla="*/ 165 h 341"/>
                <a:gd name="T52" fmla="*/ 363 w 578"/>
                <a:gd name="T53" fmla="*/ 180 h 341"/>
                <a:gd name="T54" fmla="*/ 379 w 578"/>
                <a:gd name="T55" fmla="*/ 200 h 341"/>
                <a:gd name="T56" fmla="*/ 391 w 578"/>
                <a:gd name="T57" fmla="*/ 212 h 341"/>
                <a:gd name="T58" fmla="*/ 406 w 578"/>
                <a:gd name="T59" fmla="*/ 223 h 341"/>
                <a:gd name="T60" fmla="*/ 418 w 578"/>
                <a:gd name="T61" fmla="*/ 227 h 341"/>
                <a:gd name="T62" fmla="*/ 434 w 578"/>
                <a:gd name="T63" fmla="*/ 243 h 341"/>
                <a:gd name="T64" fmla="*/ 446 w 578"/>
                <a:gd name="T65" fmla="*/ 255 h 341"/>
                <a:gd name="T66" fmla="*/ 461 w 578"/>
                <a:gd name="T67" fmla="*/ 262 h 341"/>
                <a:gd name="T68" fmla="*/ 473 w 578"/>
                <a:gd name="T69" fmla="*/ 270 h 341"/>
                <a:gd name="T70" fmla="*/ 485 w 578"/>
                <a:gd name="T71" fmla="*/ 270 h 341"/>
                <a:gd name="T72" fmla="*/ 500 w 578"/>
                <a:gd name="T73" fmla="*/ 274 h 341"/>
                <a:gd name="T74" fmla="*/ 512 w 578"/>
                <a:gd name="T75" fmla="*/ 282 h 341"/>
                <a:gd name="T76" fmla="*/ 528 w 578"/>
                <a:gd name="T77" fmla="*/ 286 h 341"/>
                <a:gd name="T78" fmla="*/ 539 w 578"/>
                <a:gd name="T79" fmla="*/ 286 h 341"/>
                <a:gd name="T80" fmla="*/ 555 w 578"/>
                <a:gd name="T81" fmla="*/ 286 h 341"/>
                <a:gd name="T82" fmla="*/ 567 w 578"/>
                <a:gd name="T83"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341">
                  <a:moveTo>
                    <a:pt x="0" y="333"/>
                  </a:moveTo>
                  <a:lnTo>
                    <a:pt x="8" y="337"/>
                  </a:lnTo>
                  <a:lnTo>
                    <a:pt x="12" y="337"/>
                  </a:lnTo>
                  <a:lnTo>
                    <a:pt x="16" y="333"/>
                  </a:lnTo>
                  <a:lnTo>
                    <a:pt x="19" y="337"/>
                  </a:lnTo>
                  <a:lnTo>
                    <a:pt x="23" y="337"/>
                  </a:lnTo>
                  <a:lnTo>
                    <a:pt x="27" y="337"/>
                  </a:lnTo>
                  <a:lnTo>
                    <a:pt x="31" y="337"/>
                  </a:lnTo>
                  <a:lnTo>
                    <a:pt x="39" y="341"/>
                  </a:lnTo>
                  <a:lnTo>
                    <a:pt x="43" y="341"/>
                  </a:lnTo>
                  <a:lnTo>
                    <a:pt x="47" y="337"/>
                  </a:lnTo>
                  <a:lnTo>
                    <a:pt x="51" y="337"/>
                  </a:lnTo>
                  <a:lnTo>
                    <a:pt x="55" y="333"/>
                  </a:lnTo>
                  <a:lnTo>
                    <a:pt x="59" y="329"/>
                  </a:lnTo>
                  <a:lnTo>
                    <a:pt x="66" y="325"/>
                  </a:lnTo>
                  <a:lnTo>
                    <a:pt x="70" y="317"/>
                  </a:lnTo>
                  <a:lnTo>
                    <a:pt x="74" y="305"/>
                  </a:lnTo>
                  <a:lnTo>
                    <a:pt x="78" y="298"/>
                  </a:lnTo>
                  <a:lnTo>
                    <a:pt x="82" y="290"/>
                  </a:lnTo>
                  <a:lnTo>
                    <a:pt x="86" y="286"/>
                  </a:lnTo>
                  <a:lnTo>
                    <a:pt x="94" y="282"/>
                  </a:lnTo>
                  <a:lnTo>
                    <a:pt x="98" y="274"/>
                  </a:lnTo>
                  <a:lnTo>
                    <a:pt x="102" y="262"/>
                  </a:lnTo>
                  <a:lnTo>
                    <a:pt x="105" y="247"/>
                  </a:lnTo>
                  <a:lnTo>
                    <a:pt x="109" y="235"/>
                  </a:lnTo>
                  <a:lnTo>
                    <a:pt x="113" y="219"/>
                  </a:lnTo>
                  <a:lnTo>
                    <a:pt x="121" y="208"/>
                  </a:lnTo>
                  <a:lnTo>
                    <a:pt x="125" y="196"/>
                  </a:lnTo>
                  <a:lnTo>
                    <a:pt x="129" y="180"/>
                  </a:lnTo>
                  <a:lnTo>
                    <a:pt x="133" y="157"/>
                  </a:lnTo>
                  <a:lnTo>
                    <a:pt x="137" y="133"/>
                  </a:lnTo>
                  <a:lnTo>
                    <a:pt x="141" y="114"/>
                  </a:lnTo>
                  <a:lnTo>
                    <a:pt x="145" y="106"/>
                  </a:lnTo>
                  <a:lnTo>
                    <a:pt x="152" y="106"/>
                  </a:lnTo>
                  <a:lnTo>
                    <a:pt x="156" y="106"/>
                  </a:lnTo>
                  <a:lnTo>
                    <a:pt x="160" y="98"/>
                  </a:lnTo>
                  <a:lnTo>
                    <a:pt x="164" y="98"/>
                  </a:lnTo>
                  <a:lnTo>
                    <a:pt x="168" y="98"/>
                  </a:lnTo>
                  <a:lnTo>
                    <a:pt x="172" y="98"/>
                  </a:lnTo>
                  <a:lnTo>
                    <a:pt x="180" y="98"/>
                  </a:lnTo>
                  <a:lnTo>
                    <a:pt x="184" y="102"/>
                  </a:lnTo>
                  <a:lnTo>
                    <a:pt x="188" y="102"/>
                  </a:lnTo>
                  <a:lnTo>
                    <a:pt x="191" y="106"/>
                  </a:lnTo>
                  <a:lnTo>
                    <a:pt x="195" y="110"/>
                  </a:lnTo>
                  <a:lnTo>
                    <a:pt x="199" y="118"/>
                  </a:lnTo>
                  <a:lnTo>
                    <a:pt x="207" y="126"/>
                  </a:lnTo>
                  <a:lnTo>
                    <a:pt x="211" y="126"/>
                  </a:lnTo>
                  <a:lnTo>
                    <a:pt x="215" y="83"/>
                  </a:lnTo>
                  <a:lnTo>
                    <a:pt x="219" y="40"/>
                  </a:lnTo>
                  <a:lnTo>
                    <a:pt x="223" y="4"/>
                  </a:lnTo>
                  <a:lnTo>
                    <a:pt x="227" y="0"/>
                  </a:lnTo>
                  <a:lnTo>
                    <a:pt x="234" y="24"/>
                  </a:lnTo>
                  <a:lnTo>
                    <a:pt x="238" y="47"/>
                  </a:lnTo>
                  <a:lnTo>
                    <a:pt x="242" y="59"/>
                  </a:lnTo>
                  <a:lnTo>
                    <a:pt x="246" y="71"/>
                  </a:lnTo>
                  <a:lnTo>
                    <a:pt x="250" y="75"/>
                  </a:lnTo>
                  <a:lnTo>
                    <a:pt x="254" y="79"/>
                  </a:lnTo>
                  <a:lnTo>
                    <a:pt x="258" y="90"/>
                  </a:lnTo>
                  <a:lnTo>
                    <a:pt x="266" y="102"/>
                  </a:lnTo>
                  <a:lnTo>
                    <a:pt x="270" y="110"/>
                  </a:lnTo>
                  <a:lnTo>
                    <a:pt x="274" y="118"/>
                  </a:lnTo>
                  <a:lnTo>
                    <a:pt x="277" y="126"/>
                  </a:lnTo>
                  <a:lnTo>
                    <a:pt x="281" y="129"/>
                  </a:lnTo>
                  <a:lnTo>
                    <a:pt x="285" y="137"/>
                  </a:lnTo>
                  <a:lnTo>
                    <a:pt x="293" y="145"/>
                  </a:lnTo>
                  <a:lnTo>
                    <a:pt x="297" y="149"/>
                  </a:lnTo>
                  <a:lnTo>
                    <a:pt x="301" y="157"/>
                  </a:lnTo>
                  <a:lnTo>
                    <a:pt x="305" y="165"/>
                  </a:lnTo>
                  <a:lnTo>
                    <a:pt x="309" y="169"/>
                  </a:lnTo>
                  <a:lnTo>
                    <a:pt x="313" y="165"/>
                  </a:lnTo>
                  <a:lnTo>
                    <a:pt x="320" y="145"/>
                  </a:lnTo>
                  <a:lnTo>
                    <a:pt x="324" y="122"/>
                  </a:lnTo>
                  <a:lnTo>
                    <a:pt x="328" y="114"/>
                  </a:lnTo>
                  <a:lnTo>
                    <a:pt x="332" y="126"/>
                  </a:lnTo>
                  <a:lnTo>
                    <a:pt x="336" y="141"/>
                  </a:lnTo>
                  <a:lnTo>
                    <a:pt x="340" y="149"/>
                  </a:lnTo>
                  <a:lnTo>
                    <a:pt x="348" y="157"/>
                  </a:lnTo>
                  <a:lnTo>
                    <a:pt x="352" y="165"/>
                  </a:lnTo>
                  <a:lnTo>
                    <a:pt x="356" y="172"/>
                  </a:lnTo>
                  <a:lnTo>
                    <a:pt x="360" y="176"/>
                  </a:lnTo>
                  <a:lnTo>
                    <a:pt x="363" y="180"/>
                  </a:lnTo>
                  <a:lnTo>
                    <a:pt x="367" y="188"/>
                  </a:lnTo>
                  <a:lnTo>
                    <a:pt x="371" y="192"/>
                  </a:lnTo>
                  <a:lnTo>
                    <a:pt x="379" y="200"/>
                  </a:lnTo>
                  <a:lnTo>
                    <a:pt x="383" y="204"/>
                  </a:lnTo>
                  <a:lnTo>
                    <a:pt x="387" y="208"/>
                  </a:lnTo>
                  <a:lnTo>
                    <a:pt x="391" y="212"/>
                  </a:lnTo>
                  <a:lnTo>
                    <a:pt x="395" y="215"/>
                  </a:lnTo>
                  <a:lnTo>
                    <a:pt x="399" y="219"/>
                  </a:lnTo>
                  <a:lnTo>
                    <a:pt x="406" y="223"/>
                  </a:lnTo>
                  <a:lnTo>
                    <a:pt x="410" y="223"/>
                  </a:lnTo>
                  <a:lnTo>
                    <a:pt x="414" y="223"/>
                  </a:lnTo>
                  <a:lnTo>
                    <a:pt x="418" y="227"/>
                  </a:lnTo>
                  <a:lnTo>
                    <a:pt x="422" y="235"/>
                  </a:lnTo>
                  <a:lnTo>
                    <a:pt x="426" y="239"/>
                  </a:lnTo>
                  <a:lnTo>
                    <a:pt x="434" y="243"/>
                  </a:lnTo>
                  <a:lnTo>
                    <a:pt x="438" y="247"/>
                  </a:lnTo>
                  <a:lnTo>
                    <a:pt x="442" y="251"/>
                  </a:lnTo>
                  <a:lnTo>
                    <a:pt x="446" y="255"/>
                  </a:lnTo>
                  <a:lnTo>
                    <a:pt x="449" y="255"/>
                  </a:lnTo>
                  <a:lnTo>
                    <a:pt x="453" y="258"/>
                  </a:lnTo>
                  <a:lnTo>
                    <a:pt x="461" y="262"/>
                  </a:lnTo>
                  <a:lnTo>
                    <a:pt x="465" y="266"/>
                  </a:lnTo>
                  <a:lnTo>
                    <a:pt x="469" y="270"/>
                  </a:lnTo>
                  <a:lnTo>
                    <a:pt x="473" y="270"/>
                  </a:lnTo>
                  <a:lnTo>
                    <a:pt x="477" y="274"/>
                  </a:lnTo>
                  <a:lnTo>
                    <a:pt x="481" y="274"/>
                  </a:lnTo>
                  <a:lnTo>
                    <a:pt x="485" y="270"/>
                  </a:lnTo>
                  <a:lnTo>
                    <a:pt x="492" y="266"/>
                  </a:lnTo>
                  <a:lnTo>
                    <a:pt x="496" y="270"/>
                  </a:lnTo>
                  <a:lnTo>
                    <a:pt x="500" y="274"/>
                  </a:lnTo>
                  <a:lnTo>
                    <a:pt x="504" y="278"/>
                  </a:lnTo>
                  <a:lnTo>
                    <a:pt x="508" y="278"/>
                  </a:lnTo>
                  <a:lnTo>
                    <a:pt x="512" y="282"/>
                  </a:lnTo>
                  <a:lnTo>
                    <a:pt x="520" y="282"/>
                  </a:lnTo>
                  <a:lnTo>
                    <a:pt x="524" y="286"/>
                  </a:lnTo>
                  <a:lnTo>
                    <a:pt x="528" y="286"/>
                  </a:lnTo>
                  <a:lnTo>
                    <a:pt x="532" y="286"/>
                  </a:lnTo>
                  <a:lnTo>
                    <a:pt x="535" y="286"/>
                  </a:lnTo>
                  <a:lnTo>
                    <a:pt x="539" y="286"/>
                  </a:lnTo>
                  <a:lnTo>
                    <a:pt x="547" y="290"/>
                  </a:lnTo>
                  <a:lnTo>
                    <a:pt x="551" y="286"/>
                  </a:lnTo>
                  <a:lnTo>
                    <a:pt x="555" y="286"/>
                  </a:lnTo>
                  <a:lnTo>
                    <a:pt x="559" y="282"/>
                  </a:lnTo>
                  <a:lnTo>
                    <a:pt x="563" y="282"/>
                  </a:lnTo>
                  <a:lnTo>
                    <a:pt x="567" y="278"/>
                  </a:lnTo>
                  <a:lnTo>
                    <a:pt x="575" y="278"/>
                  </a:lnTo>
                  <a:lnTo>
                    <a:pt x="578" y="27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6" name="Freeform 217"/>
            <p:cNvSpPr>
              <a:spLocks/>
            </p:cNvSpPr>
            <p:nvPr/>
          </p:nvSpPr>
          <p:spPr bwMode="auto">
            <a:xfrm>
              <a:off x="5942013" y="4940300"/>
              <a:ext cx="912813" cy="471488"/>
            </a:xfrm>
            <a:custGeom>
              <a:avLst/>
              <a:gdLst>
                <a:gd name="T0" fmla="*/ 8 w 575"/>
                <a:gd name="T1" fmla="*/ 246 h 297"/>
                <a:gd name="T2" fmla="*/ 20 w 575"/>
                <a:gd name="T3" fmla="*/ 238 h 297"/>
                <a:gd name="T4" fmla="*/ 36 w 575"/>
                <a:gd name="T5" fmla="*/ 223 h 297"/>
                <a:gd name="T6" fmla="*/ 47 w 575"/>
                <a:gd name="T7" fmla="*/ 211 h 297"/>
                <a:gd name="T8" fmla="*/ 63 w 575"/>
                <a:gd name="T9" fmla="*/ 47 h 297"/>
                <a:gd name="T10" fmla="*/ 75 w 575"/>
                <a:gd name="T11" fmla="*/ 59 h 297"/>
                <a:gd name="T12" fmla="*/ 90 w 575"/>
                <a:gd name="T13" fmla="*/ 82 h 297"/>
                <a:gd name="T14" fmla="*/ 102 w 575"/>
                <a:gd name="T15" fmla="*/ 66 h 297"/>
                <a:gd name="T16" fmla="*/ 118 w 575"/>
                <a:gd name="T17" fmla="*/ 152 h 297"/>
                <a:gd name="T18" fmla="*/ 129 w 575"/>
                <a:gd name="T19" fmla="*/ 117 h 297"/>
                <a:gd name="T20" fmla="*/ 145 w 575"/>
                <a:gd name="T21" fmla="*/ 109 h 297"/>
                <a:gd name="T22" fmla="*/ 157 w 575"/>
                <a:gd name="T23" fmla="*/ 133 h 297"/>
                <a:gd name="T24" fmla="*/ 172 w 575"/>
                <a:gd name="T25" fmla="*/ 148 h 297"/>
                <a:gd name="T26" fmla="*/ 184 w 575"/>
                <a:gd name="T27" fmla="*/ 168 h 297"/>
                <a:gd name="T28" fmla="*/ 200 w 575"/>
                <a:gd name="T29" fmla="*/ 145 h 297"/>
                <a:gd name="T30" fmla="*/ 211 w 575"/>
                <a:gd name="T31" fmla="*/ 172 h 297"/>
                <a:gd name="T32" fmla="*/ 227 w 575"/>
                <a:gd name="T33" fmla="*/ 188 h 297"/>
                <a:gd name="T34" fmla="*/ 239 w 575"/>
                <a:gd name="T35" fmla="*/ 203 h 297"/>
                <a:gd name="T36" fmla="*/ 254 w 575"/>
                <a:gd name="T37" fmla="*/ 211 h 297"/>
                <a:gd name="T38" fmla="*/ 266 w 575"/>
                <a:gd name="T39" fmla="*/ 223 h 297"/>
                <a:gd name="T40" fmla="*/ 282 w 575"/>
                <a:gd name="T41" fmla="*/ 234 h 297"/>
                <a:gd name="T42" fmla="*/ 294 w 575"/>
                <a:gd name="T43" fmla="*/ 246 h 297"/>
                <a:gd name="T44" fmla="*/ 309 w 575"/>
                <a:gd name="T45" fmla="*/ 258 h 297"/>
                <a:gd name="T46" fmla="*/ 321 w 575"/>
                <a:gd name="T47" fmla="*/ 266 h 297"/>
                <a:gd name="T48" fmla="*/ 337 w 575"/>
                <a:gd name="T49" fmla="*/ 266 h 297"/>
                <a:gd name="T50" fmla="*/ 348 w 575"/>
                <a:gd name="T51" fmla="*/ 277 h 297"/>
                <a:gd name="T52" fmla="*/ 360 w 575"/>
                <a:gd name="T53" fmla="*/ 285 h 297"/>
                <a:gd name="T54" fmla="*/ 376 w 575"/>
                <a:gd name="T55" fmla="*/ 289 h 297"/>
                <a:gd name="T56" fmla="*/ 387 w 575"/>
                <a:gd name="T57" fmla="*/ 293 h 297"/>
                <a:gd name="T58" fmla="*/ 403 w 575"/>
                <a:gd name="T59" fmla="*/ 293 h 297"/>
                <a:gd name="T60" fmla="*/ 415 w 575"/>
                <a:gd name="T61" fmla="*/ 297 h 297"/>
                <a:gd name="T62" fmla="*/ 430 w 575"/>
                <a:gd name="T63" fmla="*/ 297 h 297"/>
                <a:gd name="T64" fmla="*/ 442 w 575"/>
                <a:gd name="T65" fmla="*/ 297 h 297"/>
                <a:gd name="T66" fmla="*/ 458 w 575"/>
                <a:gd name="T67" fmla="*/ 281 h 297"/>
                <a:gd name="T68" fmla="*/ 469 w 575"/>
                <a:gd name="T69" fmla="*/ 258 h 297"/>
                <a:gd name="T70" fmla="*/ 485 w 575"/>
                <a:gd name="T71" fmla="*/ 223 h 297"/>
                <a:gd name="T72" fmla="*/ 497 w 575"/>
                <a:gd name="T73" fmla="*/ 188 h 297"/>
                <a:gd name="T74" fmla="*/ 512 w 575"/>
                <a:gd name="T75" fmla="*/ 184 h 297"/>
                <a:gd name="T76" fmla="*/ 524 w 575"/>
                <a:gd name="T77" fmla="*/ 137 h 297"/>
                <a:gd name="T78" fmla="*/ 540 w 575"/>
                <a:gd name="T79" fmla="*/ 117 h 297"/>
                <a:gd name="T80" fmla="*/ 552 w 575"/>
                <a:gd name="T81" fmla="*/ 98 h 297"/>
                <a:gd name="T82" fmla="*/ 567 w 575"/>
                <a:gd name="T83" fmla="*/ 9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97">
                  <a:moveTo>
                    <a:pt x="0" y="250"/>
                  </a:moveTo>
                  <a:lnTo>
                    <a:pt x="4" y="250"/>
                  </a:lnTo>
                  <a:lnTo>
                    <a:pt x="8" y="246"/>
                  </a:lnTo>
                  <a:lnTo>
                    <a:pt x="12" y="246"/>
                  </a:lnTo>
                  <a:lnTo>
                    <a:pt x="16" y="242"/>
                  </a:lnTo>
                  <a:lnTo>
                    <a:pt x="20" y="238"/>
                  </a:lnTo>
                  <a:lnTo>
                    <a:pt x="28" y="234"/>
                  </a:lnTo>
                  <a:lnTo>
                    <a:pt x="32" y="227"/>
                  </a:lnTo>
                  <a:lnTo>
                    <a:pt x="36" y="223"/>
                  </a:lnTo>
                  <a:lnTo>
                    <a:pt x="40" y="215"/>
                  </a:lnTo>
                  <a:lnTo>
                    <a:pt x="43" y="211"/>
                  </a:lnTo>
                  <a:lnTo>
                    <a:pt x="47" y="211"/>
                  </a:lnTo>
                  <a:lnTo>
                    <a:pt x="55" y="195"/>
                  </a:lnTo>
                  <a:lnTo>
                    <a:pt x="59" y="102"/>
                  </a:lnTo>
                  <a:lnTo>
                    <a:pt x="63" y="47"/>
                  </a:lnTo>
                  <a:lnTo>
                    <a:pt x="67" y="0"/>
                  </a:lnTo>
                  <a:lnTo>
                    <a:pt x="71" y="12"/>
                  </a:lnTo>
                  <a:lnTo>
                    <a:pt x="75" y="59"/>
                  </a:lnTo>
                  <a:lnTo>
                    <a:pt x="83" y="70"/>
                  </a:lnTo>
                  <a:lnTo>
                    <a:pt x="86" y="74"/>
                  </a:lnTo>
                  <a:lnTo>
                    <a:pt x="90" y="82"/>
                  </a:lnTo>
                  <a:lnTo>
                    <a:pt x="94" y="78"/>
                  </a:lnTo>
                  <a:lnTo>
                    <a:pt x="98" y="70"/>
                  </a:lnTo>
                  <a:lnTo>
                    <a:pt x="102" y="66"/>
                  </a:lnTo>
                  <a:lnTo>
                    <a:pt x="110" y="78"/>
                  </a:lnTo>
                  <a:lnTo>
                    <a:pt x="114" y="90"/>
                  </a:lnTo>
                  <a:lnTo>
                    <a:pt x="118" y="152"/>
                  </a:lnTo>
                  <a:lnTo>
                    <a:pt x="122" y="156"/>
                  </a:lnTo>
                  <a:lnTo>
                    <a:pt x="126" y="129"/>
                  </a:lnTo>
                  <a:lnTo>
                    <a:pt x="129" y="117"/>
                  </a:lnTo>
                  <a:lnTo>
                    <a:pt x="133" y="113"/>
                  </a:lnTo>
                  <a:lnTo>
                    <a:pt x="141" y="105"/>
                  </a:lnTo>
                  <a:lnTo>
                    <a:pt x="145" y="109"/>
                  </a:lnTo>
                  <a:lnTo>
                    <a:pt x="149" y="113"/>
                  </a:lnTo>
                  <a:lnTo>
                    <a:pt x="153" y="125"/>
                  </a:lnTo>
                  <a:lnTo>
                    <a:pt x="157" y="133"/>
                  </a:lnTo>
                  <a:lnTo>
                    <a:pt x="161" y="137"/>
                  </a:lnTo>
                  <a:lnTo>
                    <a:pt x="168" y="141"/>
                  </a:lnTo>
                  <a:lnTo>
                    <a:pt x="172" y="148"/>
                  </a:lnTo>
                  <a:lnTo>
                    <a:pt x="176" y="152"/>
                  </a:lnTo>
                  <a:lnTo>
                    <a:pt x="180" y="160"/>
                  </a:lnTo>
                  <a:lnTo>
                    <a:pt x="184" y="168"/>
                  </a:lnTo>
                  <a:lnTo>
                    <a:pt x="188" y="172"/>
                  </a:lnTo>
                  <a:lnTo>
                    <a:pt x="196" y="160"/>
                  </a:lnTo>
                  <a:lnTo>
                    <a:pt x="200" y="145"/>
                  </a:lnTo>
                  <a:lnTo>
                    <a:pt x="204" y="141"/>
                  </a:lnTo>
                  <a:lnTo>
                    <a:pt x="208" y="152"/>
                  </a:lnTo>
                  <a:lnTo>
                    <a:pt x="211" y="172"/>
                  </a:lnTo>
                  <a:lnTo>
                    <a:pt x="215" y="176"/>
                  </a:lnTo>
                  <a:lnTo>
                    <a:pt x="223" y="184"/>
                  </a:lnTo>
                  <a:lnTo>
                    <a:pt x="227" y="188"/>
                  </a:lnTo>
                  <a:lnTo>
                    <a:pt x="231" y="191"/>
                  </a:lnTo>
                  <a:lnTo>
                    <a:pt x="235" y="199"/>
                  </a:lnTo>
                  <a:lnTo>
                    <a:pt x="239" y="203"/>
                  </a:lnTo>
                  <a:lnTo>
                    <a:pt x="243" y="207"/>
                  </a:lnTo>
                  <a:lnTo>
                    <a:pt x="247" y="211"/>
                  </a:lnTo>
                  <a:lnTo>
                    <a:pt x="254" y="211"/>
                  </a:lnTo>
                  <a:lnTo>
                    <a:pt x="258" y="215"/>
                  </a:lnTo>
                  <a:lnTo>
                    <a:pt x="262" y="215"/>
                  </a:lnTo>
                  <a:lnTo>
                    <a:pt x="266" y="223"/>
                  </a:lnTo>
                  <a:lnTo>
                    <a:pt x="270" y="231"/>
                  </a:lnTo>
                  <a:lnTo>
                    <a:pt x="274" y="231"/>
                  </a:lnTo>
                  <a:lnTo>
                    <a:pt x="282" y="234"/>
                  </a:lnTo>
                  <a:lnTo>
                    <a:pt x="286" y="238"/>
                  </a:lnTo>
                  <a:lnTo>
                    <a:pt x="290" y="242"/>
                  </a:lnTo>
                  <a:lnTo>
                    <a:pt x="294" y="246"/>
                  </a:lnTo>
                  <a:lnTo>
                    <a:pt x="297" y="250"/>
                  </a:lnTo>
                  <a:lnTo>
                    <a:pt x="301" y="254"/>
                  </a:lnTo>
                  <a:lnTo>
                    <a:pt x="309" y="258"/>
                  </a:lnTo>
                  <a:lnTo>
                    <a:pt x="313" y="262"/>
                  </a:lnTo>
                  <a:lnTo>
                    <a:pt x="317" y="266"/>
                  </a:lnTo>
                  <a:lnTo>
                    <a:pt x="321" y="266"/>
                  </a:lnTo>
                  <a:lnTo>
                    <a:pt x="325" y="262"/>
                  </a:lnTo>
                  <a:lnTo>
                    <a:pt x="329" y="262"/>
                  </a:lnTo>
                  <a:lnTo>
                    <a:pt x="337" y="266"/>
                  </a:lnTo>
                  <a:lnTo>
                    <a:pt x="340" y="274"/>
                  </a:lnTo>
                  <a:lnTo>
                    <a:pt x="344" y="274"/>
                  </a:lnTo>
                  <a:lnTo>
                    <a:pt x="348" y="277"/>
                  </a:lnTo>
                  <a:lnTo>
                    <a:pt x="352" y="277"/>
                  </a:lnTo>
                  <a:lnTo>
                    <a:pt x="356" y="281"/>
                  </a:lnTo>
                  <a:lnTo>
                    <a:pt x="360" y="285"/>
                  </a:lnTo>
                  <a:lnTo>
                    <a:pt x="368" y="285"/>
                  </a:lnTo>
                  <a:lnTo>
                    <a:pt x="372" y="285"/>
                  </a:lnTo>
                  <a:lnTo>
                    <a:pt x="376" y="289"/>
                  </a:lnTo>
                  <a:lnTo>
                    <a:pt x="380" y="289"/>
                  </a:lnTo>
                  <a:lnTo>
                    <a:pt x="383" y="293"/>
                  </a:lnTo>
                  <a:lnTo>
                    <a:pt x="387" y="293"/>
                  </a:lnTo>
                  <a:lnTo>
                    <a:pt x="395" y="293"/>
                  </a:lnTo>
                  <a:lnTo>
                    <a:pt x="399" y="293"/>
                  </a:lnTo>
                  <a:lnTo>
                    <a:pt x="403" y="293"/>
                  </a:lnTo>
                  <a:lnTo>
                    <a:pt x="407" y="297"/>
                  </a:lnTo>
                  <a:lnTo>
                    <a:pt x="411" y="297"/>
                  </a:lnTo>
                  <a:lnTo>
                    <a:pt x="415" y="297"/>
                  </a:lnTo>
                  <a:lnTo>
                    <a:pt x="423" y="297"/>
                  </a:lnTo>
                  <a:lnTo>
                    <a:pt x="426" y="297"/>
                  </a:lnTo>
                  <a:lnTo>
                    <a:pt x="430" y="297"/>
                  </a:lnTo>
                  <a:lnTo>
                    <a:pt x="434" y="297"/>
                  </a:lnTo>
                  <a:lnTo>
                    <a:pt x="438" y="297"/>
                  </a:lnTo>
                  <a:lnTo>
                    <a:pt x="442" y="297"/>
                  </a:lnTo>
                  <a:lnTo>
                    <a:pt x="450" y="293"/>
                  </a:lnTo>
                  <a:lnTo>
                    <a:pt x="454" y="289"/>
                  </a:lnTo>
                  <a:lnTo>
                    <a:pt x="458" y="281"/>
                  </a:lnTo>
                  <a:lnTo>
                    <a:pt x="462" y="274"/>
                  </a:lnTo>
                  <a:lnTo>
                    <a:pt x="466" y="266"/>
                  </a:lnTo>
                  <a:lnTo>
                    <a:pt x="469" y="258"/>
                  </a:lnTo>
                  <a:lnTo>
                    <a:pt x="473" y="246"/>
                  </a:lnTo>
                  <a:lnTo>
                    <a:pt x="481" y="234"/>
                  </a:lnTo>
                  <a:lnTo>
                    <a:pt x="485" y="223"/>
                  </a:lnTo>
                  <a:lnTo>
                    <a:pt x="489" y="211"/>
                  </a:lnTo>
                  <a:lnTo>
                    <a:pt x="493" y="199"/>
                  </a:lnTo>
                  <a:lnTo>
                    <a:pt x="497" y="188"/>
                  </a:lnTo>
                  <a:lnTo>
                    <a:pt x="501" y="184"/>
                  </a:lnTo>
                  <a:lnTo>
                    <a:pt x="509" y="191"/>
                  </a:lnTo>
                  <a:lnTo>
                    <a:pt x="512" y="184"/>
                  </a:lnTo>
                  <a:lnTo>
                    <a:pt x="516" y="160"/>
                  </a:lnTo>
                  <a:lnTo>
                    <a:pt x="520" y="141"/>
                  </a:lnTo>
                  <a:lnTo>
                    <a:pt x="524" y="137"/>
                  </a:lnTo>
                  <a:lnTo>
                    <a:pt x="528" y="141"/>
                  </a:lnTo>
                  <a:lnTo>
                    <a:pt x="536" y="129"/>
                  </a:lnTo>
                  <a:lnTo>
                    <a:pt x="540" y="117"/>
                  </a:lnTo>
                  <a:lnTo>
                    <a:pt x="544" y="109"/>
                  </a:lnTo>
                  <a:lnTo>
                    <a:pt x="548" y="105"/>
                  </a:lnTo>
                  <a:lnTo>
                    <a:pt x="552" y="98"/>
                  </a:lnTo>
                  <a:lnTo>
                    <a:pt x="555" y="94"/>
                  </a:lnTo>
                  <a:lnTo>
                    <a:pt x="563" y="94"/>
                  </a:lnTo>
                  <a:lnTo>
                    <a:pt x="567" y="90"/>
                  </a:lnTo>
                  <a:lnTo>
                    <a:pt x="571" y="94"/>
                  </a:lnTo>
                  <a:lnTo>
                    <a:pt x="575" y="10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7" name="Freeform 218"/>
            <p:cNvSpPr>
              <a:spLocks/>
            </p:cNvSpPr>
            <p:nvPr/>
          </p:nvSpPr>
          <p:spPr bwMode="auto">
            <a:xfrm>
              <a:off x="6854826" y="4829175"/>
              <a:ext cx="25400" cy="273050"/>
            </a:xfrm>
            <a:custGeom>
              <a:avLst/>
              <a:gdLst>
                <a:gd name="T0" fmla="*/ 0 w 16"/>
                <a:gd name="T1" fmla="*/ 172 h 172"/>
                <a:gd name="T2" fmla="*/ 4 w 16"/>
                <a:gd name="T3" fmla="*/ 160 h 172"/>
                <a:gd name="T4" fmla="*/ 8 w 16"/>
                <a:gd name="T5" fmla="*/ 54 h 172"/>
                <a:gd name="T6" fmla="*/ 16 w 16"/>
                <a:gd name="T7" fmla="*/ 0 h 172"/>
              </a:gdLst>
              <a:ahLst/>
              <a:cxnLst>
                <a:cxn ang="0">
                  <a:pos x="T0" y="T1"/>
                </a:cxn>
                <a:cxn ang="0">
                  <a:pos x="T2" y="T3"/>
                </a:cxn>
                <a:cxn ang="0">
                  <a:pos x="T4" y="T5"/>
                </a:cxn>
                <a:cxn ang="0">
                  <a:pos x="T6" y="T7"/>
                </a:cxn>
              </a:cxnLst>
              <a:rect l="0" t="0" r="r" b="b"/>
              <a:pathLst>
                <a:path w="16" h="172">
                  <a:moveTo>
                    <a:pt x="0" y="172"/>
                  </a:moveTo>
                  <a:lnTo>
                    <a:pt x="4" y="160"/>
                  </a:lnTo>
                  <a:lnTo>
                    <a:pt x="8" y="54"/>
                  </a:lnTo>
                  <a:lnTo>
                    <a:pt x="1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8" name="Freeform 219"/>
            <p:cNvSpPr>
              <a:spLocks/>
            </p:cNvSpPr>
            <p:nvPr/>
          </p:nvSpPr>
          <p:spPr bwMode="auto">
            <a:xfrm>
              <a:off x="3200401" y="5399088"/>
              <a:ext cx="911225" cy="230188"/>
            </a:xfrm>
            <a:custGeom>
              <a:avLst/>
              <a:gdLst>
                <a:gd name="T0" fmla="*/ 8 w 574"/>
                <a:gd name="T1" fmla="*/ 121 h 145"/>
                <a:gd name="T2" fmla="*/ 19 w 574"/>
                <a:gd name="T3" fmla="*/ 121 h 145"/>
                <a:gd name="T4" fmla="*/ 35 w 574"/>
                <a:gd name="T5" fmla="*/ 117 h 145"/>
                <a:gd name="T6" fmla="*/ 47 w 574"/>
                <a:gd name="T7" fmla="*/ 114 h 145"/>
                <a:gd name="T8" fmla="*/ 62 w 574"/>
                <a:gd name="T9" fmla="*/ 114 h 145"/>
                <a:gd name="T10" fmla="*/ 74 w 574"/>
                <a:gd name="T11" fmla="*/ 114 h 145"/>
                <a:gd name="T12" fmla="*/ 90 w 574"/>
                <a:gd name="T13" fmla="*/ 110 h 145"/>
                <a:gd name="T14" fmla="*/ 101 w 574"/>
                <a:gd name="T15" fmla="*/ 110 h 145"/>
                <a:gd name="T16" fmla="*/ 117 w 574"/>
                <a:gd name="T17" fmla="*/ 110 h 145"/>
                <a:gd name="T18" fmla="*/ 129 w 574"/>
                <a:gd name="T19" fmla="*/ 106 h 145"/>
                <a:gd name="T20" fmla="*/ 144 w 574"/>
                <a:gd name="T21" fmla="*/ 102 h 145"/>
                <a:gd name="T22" fmla="*/ 156 w 574"/>
                <a:gd name="T23" fmla="*/ 98 h 145"/>
                <a:gd name="T24" fmla="*/ 172 w 574"/>
                <a:gd name="T25" fmla="*/ 94 h 145"/>
                <a:gd name="T26" fmla="*/ 183 w 574"/>
                <a:gd name="T27" fmla="*/ 90 h 145"/>
                <a:gd name="T28" fmla="*/ 199 w 574"/>
                <a:gd name="T29" fmla="*/ 82 h 145"/>
                <a:gd name="T30" fmla="*/ 211 w 574"/>
                <a:gd name="T31" fmla="*/ 74 h 145"/>
                <a:gd name="T32" fmla="*/ 226 w 574"/>
                <a:gd name="T33" fmla="*/ 67 h 145"/>
                <a:gd name="T34" fmla="*/ 238 w 574"/>
                <a:gd name="T35" fmla="*/ 55 h 145"/>
                <a:gd name="T36" fmla="*/ 254 w 574"/>
                <a:gd name="T37" fmla="*/ 43 h 145"/>
                <a:gd name="T38" fmla="*/ 266 w 574"/>
                <a:gd name="T39" fmla="*/ 28 h 145"/>
                <a:gd name="T40" fmla="*/ 281 w 574"/>
                <a:gd name="T41" fmla="*/ 12 h 145"/>
                <a:gd name="T42" fmla="*/ 293 w 574"/>
                <a:gd name="T43" fmla="*/ 4 h 145"/>
                <a:gd name="T44" fmla="*/ 309 w 574"/>
                <a:gd name="T45" fmla="*/ 8 h 145"/>
                <a:gd name="T46" fmla="*/ 320 w 574"/>
                <a:gd name="T47" fmla="*/ 0 h 145"/>
                <a:gd name="T48" fmla="*/ 336 w 574"/>
                <a:gd name="T49" fmla="*/ 16 h 145"/>
                <a:gd name="T50" fmla="*/ 348 w 574"/>
                <a:gd name="T51" fmla="*/ 24 h 145"/>
                <a:gd name="T52" fmla="*/ 359 w 574"/>
                <a:gd name="T53" fmla="*/ 31 h 145"/>
                <a:gd name="T54" fmla="*/ 375 w 574"/>
                <a:gd name="T55" fmla="*/ 24 h 145"/>
                <a:gd name="T56" fmla="*/ 387 w 574"/>
                <a:gd name="T57" fmla="*/ 63 h 145"/>
                <a:gd name="T58" fmla="*/ 402 w 574"/>
                <a:gd name="T59" fmla="*/ 74 h 145"/>
                <a:gd name="T60" fmla="*/ 414 w 574"/>
                <a:gd name="T61" fmla="*/ 86 h 145"/>
                <a:gd name="T62" fmla="*/ 430 w 574"/>
                <a:gd name="T63" fmla="*/ 98 h 145"/>
                <a:gd name="T64" fmla="*/ 441 w 574"/>
                <a:gd name="T65" fmla="*/ 106 h 145"/>
                <a:gd name="T66" fmla="*/ 457 w 574"/>
                <a:gd name="T67" fmla="*/ 117 h 145"/>
                <a:gd name="T68" fmla="*/ 469 w 574"/>
                <a:gd name="T69" fmla="*/ 125 h 145"/>
                <a:gd name="T70" fmla="*/ 484 w 574"/>
                <a:gd name="T71" fmla="*/ 133 h 145"/>
                <a:gd name="T72" fmla="*/ 496 w 574"/>
                <a:gd name="T73" fmla="*/ 133 h 145"/>
                <a:gd name="T74" fmla="*/ 512 w 574"/>
                <a:gd name="T75" fmla="*/ 137 h 145"/>
                <a:gd name="T76" fmla="*/ 524 w 574"/>
                <a:gd name="T77" fmla="*/ 141 h 145"/>
                <a:gd name="T78" fmla="*/ 539 w 574"/>
                <a:gd name="T79" fmla="*/ 141 h 145"/>
                <a:gd name="T80" fmla="*/ 551 w 574"/>
                <a:gd name="T81" fmla="*/ 145 h 145"/>
                <a:gd name="T82" fmla="*/ 567 w 574"/>
                <a:gd name="T8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45">
                  <a:moveTo>
                    <a:pt x="0" y="121"/>
                  </a:moveTo>
                  <a:lnTo>
                    <a:pt x="4" y="121"/>
                  </a:lnTo>
                  <a:lnTo>
                    <a:pt x="8" y="121"/>
                  </a:lnTo>
                  <a:lnTo>
                    <a:pt x="12" y="121"/>
                  </a:lnTo>
                  <a:lnTo>
                    <a:pt x="15" y="121"/>
                  </a:lnTo>
                  <a:lnTo>
                    <a:pt x="19" y="121"/>
                  </a:lnTo>
                  <a:lnTo>
                    <a:pt x="27" y="121"/>
                  </a:lnTo>
                  <a:lnTo>
                    <a:pt x="31" y="117"/>
                  </a:lnTo>
                  <a:lnTo>
                    <a:pt x="35" y="117"/>
                  </a:lnTo>
                  <a:lnTo>
                    <a:pt x="39" y="114"/>
                  </a:lnTo>
                  <a:lnTo>
                    <a:pt x="43" y="114"/>
                  </a:lnTo>
                  <a:lnTo>
                    <a:pt x="47" y="114"/>
                  </a:lnTo>
                  <a:lnTo>
                    <a:pt x="55" y="114"/>
                  </a:lnTo>
                  <a:lnTo>
                    <a:pt x="58" y="114"/>
                  </a:lnTo>
                  <a:lnTo>
                    <a:pt x="62" y="114"/>
                  </a:lnTo>
                  <a:lnTo>
                    <a:pt x="66" y="114"/>
                  </a:lnTo>
                  <a:lnTo>
                    <a:pt x="70" y="114"/>
                  </a:lnTo>
                  <a:lnTo>
                    <a:pt x="74" y="114"/>
                  </a:lnTo>
                  <a:lnTo>
                    <a:pt x="82" y="114"/>
                  </a:lnTo>
                  <a:lnTo>
                    <a:pt x="86" y="110"/>
                  </a:lnTo>
                  <a:lnTo>
                    <a:pt x="90" y="110"/>
                  </a:lnTo>
                  <a:lnTo>
                    <a:pt x="94" y="110"/>
                  </a:lnTo>
                  <a:lnTo>
                    <a:pt x="97" y="110"/>
                  </a:lnTo>
                  <a:lnTo>
                    <a:pt x="101" y="110"/>
                  </a:lnTo>
                  <a:lnTo>
                    <a:pt x="109" y="110"/>
                  </a:lnTo>
                  <a:lnTo>
                    <a:pt x="113" y="110"/>
                  </a:lnTo>
                  <a:lnTo>
                    <a:pt x="117" y="110"/>
                  </a:lnTo>
                  <a:lnTo>
                    <a:pt x="121" y="106"/>
                  </a:lnTo>
                  <a:lnTo>
                    <a:pt x="125" y="106"/>
                  </a:lnTo>
                  <a:lnTo>
                    <a:pt x="129" y="106"/>
                  </a:lnTo>
                  <a:lnTo>
                    <a:pt x="133" y="102"/>
                  </a:lnTo>
                  <a:lnTo>
                    <a:pt x="140" y="102"/>
                  </a:lnTo>
                  <a:lnTo>
                    <a:pt x="144" y="102"/>
                  </a:lnTo>
                  <a:lnTo>
                    <a:pt x="148" y="102"/>
                  </a:lnTo>
                  <a:lnTo>
                    <a:pt x="152" y="102"/>
                  </a:lnTo>
                  <a:lnTo>
                    <a:pt x="156" y="98"/>
                  </a:lnTo>
                  <a:lnTo>
                    <a:pt x="160" y="98"/>
                  </a:lnTo>
                  <a:lnTo>
                    <a:pt x="168" y="94"/>
                  </a:lnTo>
                  <a:lnTo>
                    <a:pt x="172" y="94"/>
                  </a:lnTo>
                  <a:lnTo>
                    <a:pt x="176" y="94"/>
                  </a:lnTo>
                  <a:lnTo>
                    <a:pt x="180" y="90"/>
                  </a:lnTo>
                  <a:lnTo>
                    <a:pt x="183" y="90"/>
                  </a:lnTo>
                  <a:lnTo>
                    <a:pt x="187" y="86"/>
                  </a:lnTo>
                  <a:lnTo>
                    <a:pt x="195" y="86"/>
                  </a:lnTo>
                  <a:lnTo>
                    <a:pt x="199" y="82"/>
                  </a:lnTo>
                  <a:lnTo>
                    <a:pt x="203" y="78"/>
                  </a:lnTo>
                  <a:lnTo>
                    <a:pt x="207" y="78"/>
                  </a:lnTo>
                  <a:lnTo>
                    <a:pt x="211" y="74"/>
                  </a:lnTo>
                  <a:lnTo>
                    <a:pt x="215" y="71"/>
                  </a:lnTo>
                  <a:lnTo>
                    <a:pt x="223" y="67"/>
                  </a:lnTo>
                  <a:lnTo>
                    <a:pt x="226" y="67"/>
                  </a:lnTo>
                  <a:lnTo>
                    <a:pt x="230" y="63"/>
                  </a:lnTo>
                  <a:lnTo>
                    <a:pt x="234" y="59"/>
                  </a:lnTo>
                  <a:lnTo>
                    <a:pt x="238" y="55"/>
                  </a:lnTo>
                  <a:lnTo>
                    <a:pt x="242" y="51"/>
                  </a:lnTo>
                  <a:lnTo>
                    <a:pt x="246" y="47"/>
                  </a:lnTo>
                  <a:lnTo>
                    <a:pt x="254" y="43"/>
                  </a:lnTo>
                  <a:lnTo>
                    <a:pt x="258" y="35"/>
                  </a:lnTo>
                  <a:lnTo>
                    <a:pt x="262" y="31"/>
                  </a:lnTo>
                  <a:lnTo>
                    <a:pt x="266" y="28"/>
                  </a:lnTo>
                  <a:lnTo>
                    <a:pt x="269" y="20"/>
                  </a:lnTo>
                  <a:lnTo>
                    <a:pt x="273" y="16"/>
                  </a:lnTo>
                  <a:lnTo>
                    <a:pt x="281" y="12"/>
                  </a:lnTo>
                  <a:lnTo>
                    <a:pt x="285" y="8"/>
                  </a:lnTo>
                  <a:lnTo>
                    <a:pt x="289" y="8"/>
                  </a:lnTo>
                  <a:lnTo>
                    <a:pt x="293" y="4"/>
                  </a:lnTo>
                  <a:lnTo>
                    <a:pt x="297" y="4"/>
                  </a:lnTo>
                  <a:lnTo>
                    <a:pt x="301" y="8"/>
                  </a:lnTo>
                  <a:lnTo>
                    <a:pt x="309" y="8"/>
                  </a:lnTo>
                  <a:lnTo>
                    <a:pt x="312" y="8"/>
                  </a:lnTo>
                  <a:lnTo>
                    <a:pt x="316" y="4"/>
                  </a:lnTo>
                  <a:lnTo>
                    <a:pt x="320" y="0"/>
                  </a:lnTo>
                  <a:lnTo>
                    <a:pt x="324" y="8"/>
                  </a:lnTo>
                  <a:lnTo>
                    <a:pt x="328" y="16"/>
                  </a:lnTo>
                  <a:lnTo>
                    <a:pt x="336" y="16"/>
                  </a:lnTo>
                  <a:lnTo>
                    <a:pt x="340" y="16"/>
                  </a:lnTo>
                  <a:lnTo>
                    <a:pt x="344" y="20"/>
                  </a:lnTo>
                  <a:lnTo>
                    <a:pt x="348" y="24"/>
                  </a:lnTo>
                  <a:lnTo>
                    <a:pt x="352" y="24"/>
                  </a:lnTo>
                  <a:lnTo>
                    <a:pt x="355" y="28"/>
                  </a:lnTo>
                  <a:lnTo>
                    <a:pt x="359" y="31"/>
                  </a:lnTo>
                  <a:lnTo>
                    <a:pt x="367" y="35"/>
                  </a:lnTo>
                  <a:lnTo>
                    <a:pt x="371" y="31"/>
                  </a:lnTo>
                  <a:lnTo>
                    <a:pt x="375" y="24"/>
                  </a:lnTo>
                  <a:lnTo>
                    <a:pt x="379" y="31"/>
                  </a:lnTo>
                  <a:lnTo>
                    <a:pt x="383" y="47"/>
                  </a:lnTo>
                  <a:lnTo>
                    <a:pt x="387" y="63"/>
                  </a:lnTo>
                  <a:lnTo>
                    <a:pt x="395" y="67"/>
                  </a:lnTo>
                  <a:lnTo>
                    <a:pt x="398" y="71"/>
                  </a:lnTo>
                  <a:lnTo>
                    <a:pt x="402" y="74"/>
                  </a:lnTo>
                  <a:lnTo>
                    <a:pt x="406" y="78"/>
                  </a:lnTo>
                  <a:lnTo>
                    <a:pt x="410" y="82"/>
                  </a:lnTo>
                  <a:lnTo>
                    <a:pt x="414" y="86"/>
                  </a:lnTo>
                  <a:lnTo>
                    <a:pt x="422" y="90"/>
                  </a:lnTo>
                  <a:lnTo>
                    <a:pt x="426" y="94"/>
                  </a:lnTo>
                  <a:lnTo>
                    <a:pt x="430" y="98"/>
                  </a:lnTo>
                  <a:lnTo>
                    <a:pt x="434" y="102"/>
                  </a:lnTo>
                  <a:lnTo>
                    <a:pt x="438" y="106"/>
                  </a:lnTo>
                  <a:lnTo>
                    <a:pt x="441" y="106"/>
                  </a:lnTo>
                  <a:lnTo>
                    <a:pt x="449" y="110"/>
                  </a:lnTo>
                  <a:lnTo>
                    <a:pt x="453" y="114"/>
                  </a:lnTo>
                  <a:lnTo>
                    <a:pt x="457" y="117"/>
                  </a:lnTo>
                  <a:lnTo>
                    <a:pt x="461" y="117"/>
                  </a:lnTo>
                  <a:lnTo>
                    <a:pt x="465" y="121"/>
                  </a:lnTo>
                  <a:lnTo>
                    <a:pt x="469" y="125"/>
                  </a:lnTo>
                  <a:lnTo>
                    <a:pt x="473" y="129"/>
                  </a:lnTo>
                  <a:lnTo>
                    <a:pt x="481" y="129"/>
                  </a:lnTo>
                  <a:lnTo>
                    <a:pt x="484" y="133"/>
                  </a:lnTo>
                  <a:lnTo>
                    <a:pt x="488" y="133"/>
                  </a:lnTo>
                  <a:lnTo>
                    <a:pt x="492" y="133"/>
                  </a:lnTo>
                  <a:lnTo>
                    <a:pt x="496" y="133"/>
                  </a:lnTo>
                  <a:lnTo>
                    <a:pt x="500" y="137"/>
                  </a:lnTo>
                  <a:lnTo>
                    <a:pt x="508" y="137"/>
                  </a:lnTo>
                  <a:lnTo>
                    <a:pt x="512" y="137"/>
                  </a:lnTo>
                  <a:lnTo>
                    <a:pt x="516" y="137"/>
                  </a:lnTo>
                  <a:lnTo>
                    <a:pt x="520" y="141"/>
                  </a:lnTo>
                  <a:lnTo>
                    <a:pt x="524" y="141"/>
                  </a:lnTo>
                  <a:lnTo>
                    <a:pt x="527" y="141"/>
                  </a:lnTo>
                  <a:lnTo>
                    <a:pt x="535" y="141"/>
                  </a:lnTo>
                  <a:lnTo>
                    <a:pt x="539" y="141"/>
                  </a:lnTo>
                  <a:lnTo>
                    <a:pt x="543" y="141"/>
                  </a:lnTo>
                  <a:lnTo>
                    <a:pt x="547" y="141"/>
                  </a:lnTo>
                  <a:lnTo>
                    <a:pt x="551" y="145"/>
                  </a:lnTo>
                  <a:lnTo>
                    <a:pt x="555" y="145"/>
                  </a:lnTo>
                  <a:lnTo>
                    <a:pt x="563" y="145"/>
                  </a:lnTo>
                  <a:lnTo>
                    <a:pt x="567" y="145"/>
                  </a:lnTo>
                  <a:lnTo>
                    <a:pt x="570" y="145"/>
                  </a:lnTo>
                  <a:lnTo>
                    <a:pt x="574" y="145"/>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39" name="Freeform 220"/>
            <p:cNvSpPr>
              <a:spLocks/>
            </p:cNvSpPr>
            <p:nvPr/>
          </p:nvSpPr>
          <p:spPr bwMode="auto">
            <a:xfrm>
              <a:off x="4111626" y="5580063"/>
              <a:ext cx="912813" cy="204788"/>
            </a:xfrm>
            <a:custGeom>
              <a:avLst/>
              <a:gdLst>
                <a:gd name="T0" fmla="*/ 8 w 575"/>
                <a:gd name="T1" fmla="*/ 31 h 129"/>
                <a:gd name="T2" fmla="*/ 24 w 575"/>
                <a:gd name="T3" fmla="*/ 35 h 129"/>
                <a:gd name="T4" fmla="*/ 36 w 575"/>
                <a:gd name="T5" fmla="*/ 35 h 129"/>
                <a:gd name="T6" fmla="*/ 51 w 575"/>
                <a:gd name="T7" fmla="*/ 39 h 129"/>
                <a:gd name="T8" fmla="*/ 63 w 575"/>
                <a:gd name="T9" fmla="*/ 43 h 129"/>
                <a:gd name="T10" fmla="*/ 79 w 575"/>
                <a:gd name="T11" fmla="*/ 50 h 129"/>
                <a:gd name="T12" fmla="*/ 90 w 575"/>
                <a:gd name="T13" fmla="*/ 50 h 129"/>
                <a:gd name="T14" fmla="*/ 106 w 575"/>
                <a:gd name="T15" fmla="*/ 58 h 129"/>
                <a:gd name="T16" fmla="*/ 118 w 575"/>
                <a:gd name="T17" fmla="*/ 66 h 129"/>
                <a:gd name="T18" fmla="*/ 133 w 575"/>
                <a:gd name="T19" fmla="*/ 74 h 129"/>
                <a:gd name="T20" fmla="*/ 145 w 575"/>
                <a:gd name="T21" fmla="*/ 86 h 129"/>
                <a:gd name="T22" fmla="*/ 161 w 575"/>
                <a:gd name="T23" fmla="*/ 93 h 129"/>
                <a:gd name="T24" fmla="*/ 172 w 575"/>
                <a:gd name="T25" fmla="*/ 105 h 129"/>
                <a:gd name="T26" fmla="*/ 188 w 575"/>
                <a:gd name="T27" fmla="*/ 117 h 129"/>
                <a:gd name="T28" fmla="*/ 200 w 575"/>
                <a:gd name="T29" fmla="*/ 125 h 129"/>
                <a:gd name="T30" fmla="*/ 215 w 575"/>
                <a:gd name="T31" fmla="*/ 125 h 129"/>
                <a:gd name="T32" fmla="*/ 227 w 575"/>
                <a:gd name="T33" fmla="*/ 117 h 129"/>
                <a:gd name="T34" fmla="*/ 239 w 575"/>
                <a:gd name="T35" fmla="*/ 109 h 129"/>
                <a:gd name="T36" fmla="*/ 254 w 575"/>
                <a:gd name="T37" fmla="*/ 105 h 129"/>
                <a:gd name="T38" fmla="*/ 266 w 575"/>
                <a:gd name="T39" fmla="*/ 97 h 129"/>
                <a:gd name="T40" fmla="*/ 282 w 575"/>
                <a:gd name="T41" fmla="*/ 82 h 129"/>
                <a:gd name="T42" fmla="*/ 294 w 575"/>
                <a:gd name="T43" fmla="*/ 70 h 129"/>
                <a:gd name="T44" fmla="*/ 309 w 575"/>
                <a:gd name="T45" fmla="*/ 58 h 129"/>
                <a:gd name="T46" fmla="*/ 321 w 575"/>
                <a:gd name="T47" fmla="*/ 50 h 129"/>
                <a:gd name="T48" fmla="*/ 337 w 575"/>
                <a:gd name="T49" fmla="*/ 43 h 129"/>
                <a:gd name="T50" fmla="*/ 348 w 575"/>
                <a:gd name="T51" fmla="*/ 35 h 129"/>
                <a:gd name="T52" fmla="*/ 364 w 575"/>
                <a:gd name="T53" fmla="*/ 27 h 129"/>
                <a:gd name="T54" fmla="*/ 376 w 575"/>
                <a:gd name="T55" fmla="*/ 23 h 129"/>
                <a:gd name="T56" fmla="*/ 391 w 575"/>
                <a:gd name="T57" fmla="*/ 19 h 129"/>
                <a:gd name="T58" fmla="*/ 403 w 575"/>
                <a:gd name="T59" fmla="*/ 19 h 129"/>
                <a:gd name="T60" fmla="*/ 419 w 575"/>
                <a:gd name="T61" fmla="*/ 15 h 129"/>
                <a:gd name="T62" fmla="*/ 430 w 575"/>
                <a:gd name="T63" fmla="*/ 15 h 129"/>
                <a:gd name="T64" fmla="*/ 446 w 575"/>
                <a:gd name="T65" fmla="*/ 15 h 129"/>
                <a:gd name="T66" fmla="*/ 458 w 575"/>
                <a:gd name="T67" fmla="*/ 11 h 129"/>
                <a:gd name="T68" fmla="*/ 473 w 575"/>
                <a:gd name="T69" fmla="*/ 11 h 129"/>
                <a:gd name="T70" fmla="*/ 485 w 575"/>
                <a:gd name="T71" fmla="*/ 11 h 129"/>
                <a:gd name="T72" fmla="*/ 501 w 575"/>
                <a:gd name="T73" fmla="*/ 11 h 129"/>
                <a:gd name="T74" fmla="*/ 512 w 575"/>
                <a:gd name="T75" fmla="*/ 7 h 129"/>
                <a:gd name="T76" fmla="*/ 528 w 575"/>
                <a:gd name="T77" fmla="*/ 7 h 129"/>
                <a:gd name="T78" fmla="*/ 540 w 575"/>
                <a:gd name="T79" fmla="*/ 7 h 129"/>
                <a:gd name="T80" fmla="*/ 555 w 575"/>
                <a:gd name="T81" fmla="*/ 3 h 129"/>
                <a:gd name="T82" fmla="*/ 567 w 575"/>
                <a:gd name="T8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29">
                  <a:moveTo>
                    <a:pt x="0" y="31"/>
                  </a:moveTo>
                  <a:lnTo>
                    <a:pt x="4" y="31"/>
                  </a:lnTo>
                  <a:lnTo>
                    <a:pt x="8" y="31"/>
                  </a:lnTo>
                  <a:lnTo>
                    <a:pt x="12" y="35"/>
                  </a:lnTo>
                  <a:lnTo>
                    <a:pt x="20" y="35"/>
                  </a:lnTo>
                  <a:lnTo>
                    <a:pt x="24" y="35"/>
                  </a:lnTo>
                  <a:lnTo>
                    <a:pt x="28" y="35"/>
                  </a:lnTo>
                  <a:lnTo>
                    <a:pt x="32" y="35"/>
                  </a:lnTo>
                  <a:lnTo>
                    <a:pt x="36" y="35"/>
                  </a:lnTo>
                  <a:lnTo>
                    <a:pt x="39" y="39"/>
                  </a:lnTo>
                  <a:lnTo>
                    <a:pt x="47" y="39"/>
                  </a:lnTo>
                  <a:lnTo>
                    <a:pt x="51" y="39"/>
                  </a:lnTo>
                  <a:lnTo>
                    <a:pt x="55" y="39"/>
                  </a:lnTo>
                  <a:lnTo>
                    <a:pt x="59" y="43"/>
                  </a:lnTo>
                  <a:lnTo>
                    <a:pt x="63" y="43"/>
                  </a:lnTo>
                  <a:lnTo>
                    <a:pt x="67" y="43"/>
                  </a:lnTo>
                  <a:lnTo>
                    <a:pt x="75" y="46"/>
                  </a:lnTo>
                  <a:lnTo>
                    <a:pt x="79" y="50"/>
                  </a:lnTo>
                  <a:lnTo>
                    <a:pt x="82" y="50"/>
                  </a:lnTo>
                  <a:lnTo>
                    <a:pt x="86" y="50"/>
                  </a:lnTo>
                  <a:lnTo>
                    <a:pt x="90" y="50"/>
                  </a:lnTo>
                  <a:lnTo>
                    <a:pt x="94" y="54"/>
                  </a:lnTo>
                  <a:lnTo>
                    <a:pt x="102" y="58"/>
                  </a:lnTo>
                  <a:lnTo>
                    <a:pt x="106" y="58"/>
                  </a:lnTo>
                  <a:lnTo>
                    <a:pt x="110" y="62"/>
                  </a:lnTo>
                  <a:lnTo>
                    <a:pt x="114" y="62"/>
                  </a:lnTo>
                  <a:lnTo>
                    <a:pt x="118" y="66"/>
                  </a:lnTo>
                  <a:lnTo>
                    <a:pt x="122" y="70"/>
                  </a:lnTo>
                  <a:lnTo>
                    <a:pt x="125" y="70"/>
                  </a:lnTo>
                  <a:lnTo>
                    <a:pt x="133" y="74"/>
                  </a:lnTo>
                  <a:lnTo>
                    <a:pt x="137" y="78"/>
                  </a:lnTo>
                  <a:lnTo>
                    <a:pt x="141" y="82"/>
                  </a:lnTo>
                  <a:lnTo>
                    <a:pt x="145" y="86"/>
                  </a:lnTo>
                  <a:lnTo>
                    <a:pt x="149" y="86"/>
                  </a:lnTo>
                  <a:lnTo>
                    <a:pt x="153" y="89"/>
                  </a:lnTo>
                  <a:lnTo>
                    <a:pt x="161" y="93"/>
                  </a:lnTo>
                  <a:lnTo>
                    <a:pt x="165" y="97"/>
                  </a:lnTo>
                  <a:lnTo>
                    <a:pt x="168" y="101"/>
                  </a:lnTo>
                  <a:lnTo>
                    <a:pt x="172" y="105"/>
                  </a:lnTo>
                  <a:lnTo>
                    <a:pt x="176" y="109"/>
                  </a:lnTo>
                  <a:lnTo>
                    <a:pt x="180" y="113"/>
                  </a:lnTo>
                  <a:lnTo>
                    <a:pt x="188" y="117"/>
                  </a:lnTo>
                  <a:lnTo>
                    <a:pt x="192" y="117"/>
                  </a:lnTo>
                  <a:lnTo>
                    <a:pt x="196" y="121"/>
                  </a:lnTo>
                  <a:lnTo>
                    <a:pt x="200" y="125"/>
                  </a:lnTo>
                  <a:lnTo>
                    <a:pt x="204" y="129"/>
                  </a:lnTo>
                  <a:lnTo>
                    <a:pt x="208" y="129"/>
                  </a:lnTo>
                  <a:lnTo>
                    <a:pt x="215" y="125"/>
                  </a:lnTo>
                  <a:lnTo>
                    <a:pt x="219" y="121"/>
                  </a:lnTo>
                  <a:lnTo>
                    <a:pt x="223" y="121"/>
                  </a:lnTo>
                  <a:lnTo>
                    <a:pt x="227" y="117"/>
                  </a:lnTo>
                  <a:lnTo>
                    <a:pt x="231" y="117"/>
                  </a:lnTo>
                  <a:lnTo>
                    <a:pt x="235" y="113"/>
                  </a:lnTo>
                  <a:lnTo>
                    <a:pt x="239" y="109"/>
                  </a:lnTo>
                  <a:lnTo>
                    <a:pt x="247" y="109"/>
                  </a:lnTo>
                  <a:lnTo>
                    <a:pt x="251" y="105"/>
                  </a:lnTo>
                  <a:lnTo>
                    <a:pt x="254" y="105"/>
                  </a:lnTo>
                  <a:lnTo>
                    <a:pt x="258" y="105"/>
                  </a:lnTo>
                  <a:lnTo>
                    <a:pt x="262" y="105"/>
                  </a:lnTo>
                  <a:lnTo>
                    <a:pt x="266" y="97"/>
                  </a:lnTo>
                  <a:lnTo>
                    <a:pt x="274" y="89"/>
                  </a:lnTo>
                  <a:lnTo>
                    <a:pt x="278" y="82"/>
                  </a:lnTo>
                  <a:lnTo>
                    <a:pt x="282" y="82"/>
                  </a:lnTo>
                  <a:lnTo>
                    <a:pt x="286" y="78"/>
                  </a:lnTo>
                  <a:lnTo>
                    <a:pt x="290" y="74"/>
                  </a:lnTo>
                  <a:lnTo>
                    <a:pt x="294" y="70"/>
                  </a:lnTo>
                  <a:lnTo>
                    <a:pt x="301" y="66"/>
                  </a:lnTo>
                  <a:lnTo>
                    <a:pt x="305" y="62"/>
                  </a:lnTo>
                  <a:lnTo>
                    <a:pt x="309" y="58"/>
                  </a:lnTo>
                  <a:lnTo>
                    <a:pt x="313" y="58"/>
                  </a:lnTo>
                  <a:lnTo>
                    <a:pt x="317" y="54"/>
                  </a:lnTo>
                  <a:lnTo>
                    <a:pt x="321" y="50"/>
                  </a:lnTo>
                  <a:lnTo>
                    <a:pt x="329" y="46"/>
                  </a:lnTo>
                  <a:lnTo>
                    <a:pt x="333" y="46"/>
                  </a:lnTo>
                  <a:lnTo>
                    <a:pt x="337" y="43"/>
                  </a:lnTo>
                  <a:lnTo>
                    <a:pt x="340" y="39"/>
                  </a:lnTo>
                  <a:lnTo>
                    <a:pt x="344" y="39"/>
                  </a:lnTo>
                  <a:lnTo>
                    <a:pt x="348" y="35"/>
                  </a:lnTo>
                  <a:lnTo>
                    <a:pt x="352" y="31"/>
                  </a:lnTo>
                  <a:lnTo>
                    <a:pt x="360" y="31"/>
                  </a:lnTo>
                  <a:lnTo>
                    <a:pt x="364" y="27"/>
                  </a:lnTo>
                  <a:lnTo>
                    <a:pt x="368" y="27"/>
                  </a:lnTo>
                  <a:lnTo>
                    <a:pt x="372" y="27"/>
                  </a:lnTo>
                  <a:lnTo>
                    <a:pt x="376" y="23"/>
                  </a:lnTo>
                  <a:lnTo>
                    <a:pt x="380" y="23"/>
                  </a:lnTo>
                  <a:lnTo>
                    <a:pt x="387" y="23"/>
                  </a:lnTo>
                  <a:lnTo>
                    <a:pt x="391" y="19"/>
                  </a:lnTo>
                  <a:lnTo>
                    <a:pt x="395" y="19"/>
                  </a:lnTo>
                  <a:lnTo>
                    <a:pt x="399" y="19"/>
                  </a:lnTo>
                  <a:lnTo>
                    <a:pt x="403" y="19"/>
                  </a:lnTo>
                  <a:lnTo>
                    <a:pt x="407" y="19"/>
                  </a:lnTo>
                  <a:lnTo>
                    <a:pt x="415" y="15"/>
                  </a:lnTo>
                  <a:lnTo>
                    <a:pt x="419" y="15"/>
                  </a:lnTo>
                  <a:lnTo>
                    <a:pt x="422" y="15"/>
                  </a:lnTo>
                  <a:lnTo>
                    <a:pt x="426" y="15"/>
                  </a:lnTo>
                  <a:lnTo>
                    <a:pt x="430" y="15"/>
                  </a:lnTo>
                  <a:lnTo>
                    <a:pt x="434" y="15"/>
                  </a:lnTo>
                  <a:lnTo>
                    <a:pt x="442" y="15"/>
                  </a:lnTo>
                  <a:lnTo>
                    <a:pt x="446" y="15"/>
                  </a:lnTo>
                  <a:lnTo>
                    <a:pt x="450" y="15"/>
                  </a:lnTo>
                  <a:lnTo>
                    <a:pt x="454" y="11"/>
                  </a:lnTo>
                  <a:lnTo>
                    <a:pt x="458" y="11"/>
                  </a:lnTo>
                  <a:lnTo>
                    <a:pt x="462" y="11"/>
                  </a:lnTo>
                  <a:lnTo>
                    <a:pt x="465" y="11"/>
                  </a:lnTo>
                  <a:lnTo>
                    <a:pt x="473" y="11"/>
                  </a:lnTo>
                  <a:lnTo>
                    <a:pt x="477" y="11"/>
                  </a:lnTo>
                  <a:lnTo>
                    <a:pt x="481" y="11"/>
                  </a:lnTo>
                  <a:lnTo>
                    <a:pt x="485" y="11"/>
                  </a:lnTo>
                  <a:lnTo>
                    <a:pt x="489" y="11"/>
                  </a:lnTo>
                  <a:lnTo>
                    <a:pt x="493" y="11"/>
                  </a:lnTo>
                  <a:lnTo>
                    <a:pt x="501" y="11"/>
                  </a:lnTo>
                  <a:lnTo>
                    <a:pt x="505" y="11"/>
                  </a:lnTo>
                  <a:lnTo>
                    <a:pt x="508" y="7"/>
                  </a:lnTo>
                  <a:lnTo>
                    <a:pt x="512" y="7"/>
                  </a:lnTo>
                  <a:lnTo>
                    <a:pt x="516" y="7"/>
                  </a:lnTo>
                  <a:lnTo>
                    <a:pt x="520" y="7"/>
                  </a:lnTo>
                  <a:lnTo>
                    <a:pt x="528" y="7"/>
                  </a:lnTo>
                  <a:lnTo>
                    <a:pt x="532" y="7"/>
                  </a:lnTo>
                  <a:lnTo>
                    <a:pt x="536" y="7"/>
                  </a:lnTo>
                  <a:lnTo>
                    <a:pt x="540" y="7"/>
                  </a:lnTo>
                  <a:lnTo>
                    <a:pt x="544" y="7"/>
                  </a:lnTo>
                  <a:lnTo>
                    <a:pt x="548" y="3"/>
                  </a:lnTo>
                  <a:lnTo>
                    <a:pt x="555" y="3"/>
                  </a:lnTo>
                  <a:lnTo>
                    <a:pt x="559" y="3"/>
                  </a:lnTo>
                  <a:lnTo>
                    <a:pt x="563" y="3"/>
                  </a:lnTo>
                  <a:lnTo>
                    <a:pt x="567" y="3"/>
                  </a:lnTo>
                  <a:lnTo>
                    <a:pt x="571" y="0"/>
                  </a:lnTo>
                  <a:lnTo>
                    <a:pt x="575"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0" name="Freeform 221"/>
            <p:cNvSpPr>
              <a:spLocks/>
            </p:cNvSpPr>
            <p:nvPr/>
          </p:nvSpPr>
          <p:spPr bwMode="auto">
            <a:xfrm>
              <a:off x="5024438" y="5430838"/>
              <a:ext cx="917575" cy="273050"/>
            </a:xfrm>
            <a:custGeom>
              <a:avLst/>
              <a:gdLst>
                <a:gd name="T0" fmla="*/ 12 w 578"/>
                <a:gd name="T1" fmla="*/ 94 h 172"/>
                <a:gd name="T2" fmla="*/ 23 w 578"/>
                <a:gd name="T3" fmla="*/ 90 h 172"/>
                <a:gd name="T4" fmla="*/ 39 w 578"/>
                <a:gd name="T5" fmla="*/ 86 h 172"/>
                <a:gd name="T6" fmla="*/ 51 w 578"/>
                <a:gd name="T7" fmla="*/ 78 h 172"/>
                <a:gd name="T8" fmla="*/ 66 w 578"/>
                <a:gd name="T9" fmla="*/ 70 h 172"/>
                <a:gd name="T10" fmla="*/ 78 w 578"/>
                <a:gd name="T11" fmla="*/ 58 h 172"/>
                <a:gd name="T12" fmla="*/ 94 w 578"/>
                <a:gd name="T13" fmla="*/ 51 h 172"/>
                <a:gd name="T14" fmla="*/ 105 w 578"/>
                <a:gd name="T15" fmla="*/ 39 h 172"/>
                <a:gd name="T16" fmla="*/ 121 w 578"/>
                <a:gd name="T17" fmla="*/ 23 h 172"/>
                <a:gd name="T18" fmla="*/ 133 w 578"/>
                <a:gd name="T19" fmla="*/ 4 h 172"/>
                <a:gd name="T20" fmla="*/ 145 w 578"/>
                <a:gd name="T21" fmla="*/ 11 h 172"/>
                <a:gd name="T22" fmla="*/ 160 w 578"/>
                <a:gd name="T23" fmla="*/ 23 h 172"/>
                <a:gd name="T24" fmla="*/ 172 w 578"/>
                <a:gd name="T25" fmla="*/ 31 h 172"/>
                <a:gd name="T26" fmla="*/ 188 w 578"/>
                <a:gd name="T27" fmla="*/ 39 h 172"/>
                <a:gd name="T28" fmla="*/ 199 w 578"/>
                <a:gd name="T29" fmla="*/ 47 h 172"/>
                <a:gd name="T30" fmla="*/ 215 w 578"/>
                <a:gd name="T31" fmla="*/ 51 h 172"/>
                <a:gd name="T32" fmla="*/ 227 w 578"/>
                <a:gd name="T33" fmla="*/ 58 h 172"/>
                <a:gd name="T34" fmla="*/ 242 w 578"/>
                <a:gd name="T35" fmla="*/ 74 h 172"/>
                <a:gd name="T36" fmla="*/ 254 w 578"/>
                <a:gd name="T37" fmla="*/ 86 h 172"/>
                <a:gd name="T38" fmla="*/ 270 w 578"/>
                <a:gd name="T39" fmla="*/ 97 h 172"/>
                <a:gd name="T40" fmla="*/ 281 w 578"/>
                <a:gd name="T41" fmla="*/ 109 h 172"/>
                <a:gd name="T42" fmla="*/ 297 w 578"/>
                <a:gd name="T43" fmla="*/ 117 h 172"/>
                <a:gd name="T44" fmla="*/ 309 w 578"/>
                <a:gd name="T45" fmla="*/ 121 h 172"/>
                <a:gd name="T46" fmla="*/ 324 w 578"/>
                <a:gd name="T47" fmla="*/ 133 h 172"/>
                <a:gd name="T48" fmla="*/ 336 w 578"/>
                <a:gd name="T49" fmla="*/ 133 h 172"/>
                <a:gd name="T50" fmla="*/ 352 w 578"/>
                <a:gd name="T51" fmla="*/ 133 h 172"/>
                <a:gd name="T52" fmla="*/ 363 w 578"/>
                <a:gd name="T53" fmla="*/ 133 h 172"/>
                <a:gd name="T54" fmla="*/ 379 w 578"/>
                <a:gd name="T55" fmla="*/ 129 h 172"/>
                <a:gd name="T56" fmla="*/ 391 w 578"/>
                <a:gd name="T57" fmla="*/ 129 h 172"/>
                <a:gd name="T58" fmla="*/ 406 w 578"/>
                <a:gd name="T59" fmla="*/ 129 h 172"/>
                <a:gd name="T60" fmla="*/ 418 w 578"/>
                <a:gd name="T61" fmla="*/ 129 h 172"/>
                <a:gd name="T62" fmla="*/ 434 w 578"/>
                <a:gd name="T63" fmla="*/ 129 h 172"/>
                <a:gd name="T64" fmla="*/ 446 w 578"/>
                <a:gd name="T65" fmla="*/ 129 h 172"/>
                <a:gd name="T66" fmla="*/ 461 w 578"/>
                <a:gd name="T67" fmla="*/ 133 h 172"/>
                <a:gd name="T68" fmla="*/ 473 w 578"/>
                <a:gd name="T69" fmla="*/ 133 h 172"/>
                <a:gd name="T70" fmla="*/ 485 w 578"/>
                <a:gd name="T71" fmla="*/ 137 h 172"/>
                <a:gd name="T72" fmla="*/ 500 w 578"/>
                <a:gd name="T73" fmla="*/ 137 h 172"/>
                <a:gd name="T74" fmla="*/ 512 w 578"/>
                <a:gd name="T75" fmla="*/ 140 h 172"/>
                <a:gd name="T76" fmla="*/ 528 w 578"/>
                <a:gd name="T77" fmla="*/ 144 h 172"/>
                <a:gd name="T78" fmla="*/ 539 w 578"/>
                <a:gd name="T79" fmla="*/ 152 h 172"/>
                <a:gd name="T80" fmla="*/ 555 w 578"/>
                <a:gd name="T81" fmla="*/ 156 h 172"/>
                <a:gd name="T82" fmla="*/ 567 w 578"/>
                <a:gd name="T83" fmla="*/ 16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172">
                  <a:moveTo>
                    <a:pt x="0" y="94"/>
                  </a:moveTo>
                  <a:lnTo>
                    <a:pt x="8" y="94"/>
                  </a:lnTo>
                  <a:lnTo>
                    <a:pt x="12" y="94"/>
                  </a:lnTo>
                  <a:lnTo>
                    <a:pt x="16" y="90"/>
                  </a:lnTo>
                  <a:lnTo>
                    <a:pt x="19" y="90"/>
                  </a:lnTo>
                  <a:lnTo>
                    <a:pt x="23" y="90"/>
                  </a:lnTo>
                  <a:lnTo>
                    <a:pt x="27" y="86"/>
                  </a:lnTo>
                  <a:lnTo>
                    <a:pt x="31" y="86"/>
                  </a:lnTo>
                  <a:lnTo>
                    <a:pt x="39" y="86"/>
                  </a:lnTo>
                  <a:lnTo>
                    <a:pt x="43" y="82"/>
                  </a:lnTo>
                  <a:lnTo>
                    <a:pt x="47" y="82"/>
                  </a:lnTo>
                  <a:lnTo>
                    <a:pt x="51" y="78"/>
                  </a:lnTo>
                  <a:lnTo>
                    <a:pt x="55" y="78"/>
                  </a:lnTo>
                  <a:lnTo>
                    <a:pt x="59" y="74"/>
                  </a:lnTo>
                  <a:lnTo>
                    <a:pt x="66" y="70"/>
                  </a:lnTo>
                  <a:lnTo>
                    <a:pt x="70" y="66"/>
                  </a:lnTo>
                  <a:lnTo>
                    <a:pt x="74" y="62"/>
                  </a:lnTo>
                  <a:lnTo>
                    <a:pt x="78" y="58"/>
                  </a:lnTo>
                  <a:lnTo>
                    <a:pt x="82" y="54"/>
                  </a:lnTo>
                  <a:lnTo>
                    <a:pt x="86" y="54"/>
                  </a:lnTo>
                  <a:lnTo>
                    <a:pt x="94" y="51"/>
                  </a:lnTo>
                  <a:lnTo>
                    <a:pt x="98" y="47"/>
                  </a:lnTo>
                  <a:lnTo>
                    <a:pt x="102" y="43"/>
                  </a:lnTo>
                  <a:lnTo>
                    <a:pt x="105" y="39"/>
                  </a:lnTo>
                  <a:lnTo>
                    <a:pt x="109" y="35"/>
                  </a:lnTo>
                  <a:lnTo>
                    <a:pt x="113" y="27"/>
                  </a:lnTo>
                  <a:lnTo>
                    <a:pt x="121" y="23"/>
                  </a:lnTo>
                  <a:lnTo>
                    <a:pt x="125" y="19"/>
                  </a:lnTo>
                  <a:lnTo>
                    <a:pt x="129" y="11"/>
                  </a:lnTo>
                  <a:lnTo>
                    <a:pt x="133" y="4"/>
                  </a:lnTo>
                  <a:lnTo>
                    <a:pt x="137" y="0"/>
                  </a:lnTo>
                  <a:lnTo>
                    <a:pt x="141" y="4"/>
                  </a:lnTo>
                  <a:lnTo>
                    <a:pt x="145" y="11"/>
                  </a:lnTo>
                  <a:lnTo>
                    <a:pt x="152" y="19"/>
                  </a:lnTo>
                  <a:lnTo>
                    <a:pt x="156" y="19"/>
                  </a:lnTo>
                  <a:lnTo>
                    <a:pt x="160" y="23"/>
                  </a:lnTo>
                  <a:lnTo>
                    <a:pt x="164" y="23"/>
                  </a:lnTo>
                  <a:lnTo>
                    <a:pt x="168" y="27"/>
                  </a:lnTo>
                  <a:lnTo>
                    <a:pt x="172" y="31"/>
                  </a:lnTo>
                  <a:lnTo>
                    <a:pt x="180" y="35"/>
                  </a:lnTo>
                  <a:lnTo>
                    <a:pt x="184" y="35"/>
                  </a:lnTo>
                  <a:lnTo>
                    <a:pt x="188" y="39"/>
                  </a:lnTo>
                  <a:lnTo>
                    <a:pt x="191" y="43"/>
                  </a:lnTo>
                  <a:lnTo>
                    <a:pt x="195" y="47"/>
                  </a:lnTo>
                  <a:lnTo>
                    <a:pt x="199" y="47"/>
                  </a:lnTo>
                  <a:lnTo>
                    <a:pt x="207" y="51"/>
                  </a:lnTo>
                  <a:lnTo>
                    <a:pt x="211" y="51"/>
                  </a:lnTo>
                  <a:lnTo>
                    <a:pt x="215" y="51"/>
                  </a:lnTo>
                  <a:lnTo>
                    <a:pt x="219" y="47"/>
                  </a:lnTo>
                  <a:lnTo>
                    <a:pt x="223" y="51"/>
                  </a:lnTo>
                  <a:lnTo>
                    <a:pt x="227" y="58"/>
                  </a:lnTo>
                  <a:lnTo>
                    <a:pt x="234" y="62"/>
                  </a:lnTo>
                  <a:lnTo>
                    <a:pt x="238" y="66"/>
                  </a:lnTo>
                  <a:lnTo>
                    <a:pt x="242" y="74"/>
                  </a:lnTo>
                  <a:lnTo>
                    <a:pt x="246" y="78"/>
                  </a:lnTo>
                  <a:lnTo>
                    <a:pt x="250" y="82"/>
                  </a:lnTo>
                  <a:lnTo>
                    <a:pt x="254" y="86"/>
                  </a:lnTo>
                  <a:lnTo>
                    <a:pt x="258" y="90"/>
                  </a:lnTo>
                  <a:lnTo>
                    <a:pt x="266" y="94"/>
                  </a:lnTo>
                  <a:lnTo>
                    <a:pt x="270" y="97"/>
                  </a:lnTo>
                  <a:lnTo>
                    <a:pt x="274" y="101"/>
                  </a:lnTo>
                  <a:lnTo>
                    <a:pt x="277" y="105"/>
                  </a:lnTo>
                  <a:lnTo>
                    <a:pt x="281" y="109"/>
                  </a:lnTo>
                  <a:lnTo>
                    <a:pt x="285" y="109"/>
                  </a:lnTo>
                  <a:lnTo>
                    <a:pt x="293" y="113"/>
                  </a:lnTo>
                  <a:lnTo>
                    <a:pt x="297" y="117"/>
                  </a:lnTo>
                  <a:lnTo>
                    <a:pt x="301" y="117"/>
                  </a:lnTo>
                  <a:lnTo>
                    <a:pt x="305" y="121"/>
                  </a:lnTo>
                  <a:lnTo>
                    <a:pt x="309" y="121"/>
                  </a:lnTo>
                  <a:lnTo>
                    <a:pt x="313" y="125"/>
                  </a:lnTo>
                  <a:lnTo>
                    <a:pt x="320" y="129"/>
                  </a:lnTo>
                  <a:lnTo>
                    <a:pt x="324" y="133"/>
                  </a:lnTo>
                  <a:lnTo>
                    <a:pt x="328" y="133"/>
                  </a:lnTo>
                  <a:lnTo>
                    <a:pt x="332" y="133"/>
                  </a:lnTo>
                  <a:lnTo>
                    <a:pt x="336" y="133"/>
                  </a:lnTo>
                  <a:lnTo>
                    <a:pt x="340" y="133"/>
                  </a:lnTo>
                  <a:lnTo>
                    <a:pt x="348" y="133"/>
                  </a:lnTo>
                  <a:lnTo>
                    <a:pt x="352" y="133"/>
                  </a:lnTo>
                  <a:lnTo>
                    <a:pt x="356" y="133"/>
                  </a:lnTo>
                  <a:lnTo>
                    <a:pt x="360" y="133"/>
                  </a:lnTo>
                  <a:lnTo>
                    <a:pt x="363" y="133"/>
                  </a:lnTo>
                  <a:lnTo>
                    <a:pt x="367" y="133"/>
                  </a:lnTo>
                  <a:lnTo>
                    <a:pt x="371" y="129"/>
                  </a:lnTo>
                  <a:lnTo>
                    <a:pt x="379" y="129"/>
                  </a:lnTo>
                  <a:lnTo>
                    <a:pt x="383" y="129"/>
                  </a:lnTo>
                  <a:lnTo>
                    <a:pt x="387" y="129"/>
                  </a:lnTo>
                  <a:lnTo>
                    <a:pt x="391" y="129"/>
                  </a:lnTo>
                  <a:lnTo>
                    <a:pt x="395" y="129"/>
                  </a:lnTo>
                  <a:lnTo>
                    <a:pt x="399" y="129"/>
                  </a:lnTo>
                  <a:lnTo>
                    <a:pt x="406" y="129"/>
                  </a:lnTo>
                  <a:lnTo>
                    <a:pt x="410" y="129"/>
                  </a:lnTo>
                  <a:lnTo>
                    <a:pt x="414" y="129"/>
                  </a:lnTo>
                  <a:lnTo>
                    <a:pt x="418" y="129"/>
                  </a:lnTo>
                  <a:lnTo>
                    <a:pt x="422" y="129"/>
                  </a:lnTo>
                  <a:lnTo>
                    <a:pt x="426" y="129"/>
                  </a:lnTo>
                  <a:lnTo>
                    <a:pt x="434" y="129"/>
                  </a:lnTo>
                  <a:lnTo>
                    <a:pt x="438" y="129"/>
                  </a:lnTo>
                  <a:lnTo>
                    <a:pt x="442" y="129"/>
                  </a:lnTo>
                  <a:lnTo>
                    <a:pt x="446" y="129"/>
                  </a:lnTo>
                  <a:lnTo>
                    <a:pt x="449" y="129"/>
                  </a:lnTo>
                  <a:lnTo>
                    <a:pt x="453" y="133"/>
                  </a:lnTo>
                  <a:lnTo>
                    <a:pt x="461" y="133"/>
                  </a:lnTo>
                  <a:lnTo>
                    <a:pt x="465" y="133"/>
                  </a:lnTo>
                  <a:lnTo>
                    <a:pt x="469" y="133"/>
                  </a:lnTo>
                  <a:lnTo>
                    <a:pt x="473" y="133"/>
                  </a:lnTo>
                  <a:lnTo>
                    <a:pt x="477" y="133"/>
                  </a:lnTo>
                  <a:lnTo>
                    <a:pt x="481" y="137"/>
                  </a:lnTo>
                  <a:lnTo>
                    <a:pt x="485" y="137"/>
                  </a:lnTo>
                  <a:lnTo>
                    <a:pt x="492" y="137"/>
                  </a:lnTo>
                  <a:lnTo>
                    <a:pt x="496" y="137"/>
                  </a:lnTo>
                  <a:lnTo>
                    <a:pt x="500" y="137"/>
                  </a:lnTo>
                  <a:lnTo>
                    <a:pt x="504" y="140"/>
                  </a:lnTo>
                  <a:lnTo>
                    <a:pt x="508" y="140"/>
                  </a:lnTo>
                  <a:lnTo>
                    <a:pt x="512" y="140"/>
                  </a:lnTo>
                  <a:lnTo>
                    <a:pt x="520" y="144"/>
                  </a:lnTo>
                  <a:lnTo>
                    <a:pt x="524" y="144"/>
                  </a:lnTo>
                  <a:lnTo>
                    <a:pt x="528" y="144"/>
                  </a:lnTo>
                  <a:lnTo>
                    <a:pt x="532" y="148"/>
                  </a:lnTo>
                  <a:lnTo>
                    <a:pt x="535" y="148"/>
                  </a:lnTo>
                  <a:lnTo>
                    <a:pt x="539" y="152"/>
                  </a:lnTo>
                  <a:lnTo>
                    <a:pt x="547" y="152"/>
                  </a:lnTo>
                  <a:lnTo>
                    <a:pt x="551" y="156"/>
                  </a:lnTo>
                  <a:lnTo>
                    <a:pt x="555" y="156"/>
                  </a:lnTo>
                  <a:lnTo>
                    <a:pt x="559" y="160"/>
                  </a:lnTo>
                  <a:lnTo>
                    <a:pt x="563" y="164"/>
                  </a:lnTo>
                  <a:lnTo>
                    <a:pt x="567" y="164"/>
                  </a:lnTo>
                  <a:lnTo>
                    <a:pt x="575" y="168"/>
                  </a:lnTo>
                  <a:lnTo>
                    <a:pt x="578" y="172"/>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1" name="Freeform 222"/>
            <p:cNvSpPr>
              <a:spLocks/>
            </p:cNvSpPr>
            <p:nvPr/>
          </p:nvSpPr>
          <p:spPr bwMode="auto">
            <a:xfrm>
              <a:off x="5942013" y="5622925"/>
              <a:ext cx="912813" cy="185738"/>
            </a:xfrm>
            <a:custGeom>
              <a:avLst/>
              <a:gdLst>
                <a:gd name="T0" fmla="*/ 8 w 575"/>
                <a:gd name="T1" fmla="*/ 55 h 117"/>
                <a:gd name="T2" fmla="*/ 20 w 575"/>
                <a:gd name="T3" fmla="*/ 59 h 117"/>
                <a:gd name="T4" fmla="*/ 36 w 575"/>
                <a:gd name="T5" fmla="*/ 70 h 117"/>
                <a:gd name="T6" fmla="*/ 47 w 575"/>
                <a:gd name="T7" fmla="*/ 78 h 117"/>
                <a:gd name="T8" fmla="*/ 63 w 575"/>
                <a:gd name="T9" fmla="*/ 117 h 117"/>
                <a:gd name="T10" fmla="*/ 75 w 575"/>
                <a:gd name="T11" fmla="*/ 78 h 117"/>
                <a:gd name="T12" fmla="*/ 90 w 575"/>
                <a:gd name="T13" fmla="*/ 70 h 117"/>
                <a:gd name="T14" fmla="*/ 102 w 575"/>
                <a:gd name="T15" fmla="*/ 59 h 117"/>
                <a:gd name="T16" fmla="*/ 118 w 575"/>
                <a:gd name="T17" fmla="*/ 51 h 117"/>
                <a:gd name="T18" fmla="*/ 129 w 575"/>
                <a:gd name="T19" fmla="*/ 43 h 117"/>
                <a:gd name="T20" fmla="*/ 145 w 575"/>
                <a:gd name="T21" fmla="*/ 35 h 117"/>
                <a:gd name="T22" fmla="*/ 157 w 575"/>
                <a:gd name="T23" fmla="*/ 27 h 117"/>
                <a:gd name="T24" fmla="*/ 172 w 575"/>
                <a:gd name="T25" fmla="*/ 19 h 117"/>
                <a:gd name="T26" fmla="*/ 184 w 575"/>
                <a:gd name="T27" fmla="*/ 16 h 117"/>
                <a:gd name="T28" fmla="*/ 200 w 575"/>
                <a:gd name="T29" fmla="*/ 12 h 117"/>
                <a:gd name="T30" fmla="*/ 211 w 575"/>
                <a:gd name="T31" fmla="*/ 8 h 117"/>
                <a:gd name="T32" fmla="*/ 227 w 575"/>
                <a:gd name="T33" fmla="*/ 4 h 117"/>
                <a:gd name="T34" fmla="*/ 239 w 575"/>
                <a:gd name="T35" fmla="*/ 0 h 117"/>
                <a:gd name="T36" fmla="*/ 254 w 575"/>
                <a:gd name="T37" fmla="*/ 0 h 117"/>
                <a:gd name="T38" fmla="*/ 266 w 575"/>
                <a:gd name="T39" fmla="*/ 0 h 117"/>
                <a:gd name="T40" fmla="*/ 282 w 575"/>
                <a:gd name="T41" fmla="*/ 0 h 117"/>
                <a:gd name="T42" fmla="*/ 294 w 575"/>
                <a:gd name="T43" fmla="*/ 0 h 117"/>
                <a:gd name="T44" fmla="*/ 309 w 575"/>
                <a:gd name="T45" fmla="*/ 0 h 117"/>
                <a:gd name="T46" fmla="*/ 321 w 575"/>
                <a:gd name="T47" fmla="*/ 0 h 117"/>
                <a:gd name="T48" fmla="*/ 337 w 575"/>
                <a:gd name="T49" fmla="*/ 0 h 117"/>
                <a:gd name="T50" fmla="*/ 348 w 575"/>
                <a:gd name="T51" fmla="*/ 4 h 117"/>
                <a:gd name="T52" fmla="*/ 360 w 575"/>
                <a:gd name="T53" fmla="*/ 4 h 117"/>
                <a:gd name="T54" fmla="*/ 376 w 575"/>
                <a:gd name="T55" fmla="*/ 8 h 117"/>
                <a:gd name="T56" fmla="*/ 387 w 575"/>
                <a:gd name="T57" fmla="*/ 8 h 117"/>
                <a:gd name="T58" fmla="*/ 403 w 575"/>
                <a:gd name="T59" fmla="*/ 16 h 117"/>
                <a:gd name="T60" fmla="*/ 415 w 575"/>
                <a:gd name="T61" fmla="*/ 19 h 117"/>
                <a:gd name="T62" fmla="*/ 430 w 575"/>
                <a:gd name="T63" fmla="*/ 23 h 117"/>
                <a:gd name="T64" fmla="*/ 442 w 575"/>
                <a:gd name="T65" fmla="*/ 31 h 117"/>
                <a:gd name="T66" fmla="*/ 458 w 575"/>
                <a:gd name="T67" fmla="*/ 43 h 117"/>
                <a:gd name="T68" fmla="*/ 469 w 575"/>
                <a:gd name="T69" fmla="*/ 55 h 117"/>
                <a:gd name="T70" fmla="*/ 485 w 575"/>
                <a:gd name="T71" fmla="*/ 66 h 117"/>
                <a:gd name="T72" fmla="*/ 497 w 575"/>
                <a:gd name="T73" fmla="*/ 82 h 117"/>
                <a:gd name="T74" fmla="*/ 512 w 575"/>
                <a:gd name="T75" fmla="*/ 102 h 117"/>
                <a:gd name="T76" fmla="*/ 524 w 575"/>
                <a:gd name="T77" fmla="*/ 102 h 117"/>
                <a:gd name="T78" fmla="*/ 540 w 575"/>
                <a:gd name="T79" fmla="*/ 105 h 117"/>
                <a:gd name="T80" fmla="*/ 552 w 575"/>
                <a:gd name="T81" fmla="*/ 98 h 117"/>
                <a:gd name="T82" fmla="*/ 567 w 575"/>
                <a:gd name="T8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17">
                  <a:moveTo>
                    <a:pt x="0" y="51"/>
                  </a:moveTo>
                  <a:lnTo>
                    <a:pt x="4" y="51"/>
                  </a:lnTo>
                  <a:lnTo>
                    <a:pt x="8" y="55"/>
                  </a:lnTo>
                  <a:lnTo>
                    <a:pt x="12" y="55"/>
                  </a:lnTo>
                  <a:lnTo>
                    <a:pt x="16" y="59"/>
                  </a:lnTo>
                  <a:lnTo>
                    <a:pt x="20" y="59"/>
                  </a:lnTo>
                  <a:lnTo>
                    <a:pt x="28" y="62"/>
                  </a:lnTo>
                  <a:lnTo>
                    <a:pt x="32" y="66"/>
                  </a:lnTo>
                  <a:lnTo>
                    <a:pt x="36" y="70"/>
                  </a:lnTo>
                  <a:lnTo>
                    <a:pt x="40" y="74"/>
                  </a:lnTo>
                  <a:lnTo>
                    <a:pt x="43" y="74"/>
                  </a:lnTo>
                  <a:lnTo>
                    <a:pt x="47" y="78"/>
                  </a:lnTo>
                  <a:lnTo>
                    <a:pt x="55" y="94"/>
                  </a:lnTo>
                  <a:lnTo>
                    <a:pt x="59" y="113"/>
                  </a:lnTo>
                  <a:lnTo>
                    <a:pt x="63" y="117"/>
                  </a:lnTo>
                  <a:lnTo>
                    <a:pt x="67" y="102"/>
                  </a:lnTo>
                  <a:lnTo>
                    <a:pt x="71" y="82"/>
                  </a:lnTo>
                  <a:lnTo>
                    <a:pt x="75" y="78"/>
                  </a:lnTo>
                  <a:lnTo>
                    <a:pt x="83" y="78"/>
                  </a:lnTo>
                  <a:lnTo>
                    <a:pt x="86" y="74"/>
                  </a:lnTo>
                  <a:lnTo>
                    <a:pt x="90" y="70"/>
                  </a:lnTo>
                  <a:lnTo>
                    <a:pt x="94" y="66"/>
                  </a:lnTo>
                  <a:lnTo>
                    <a:pt x="98" y="62"/>
                  </a:lnTo>
                  <a:lnTo>
                    <a:pt x="102" y="59"/>
                  </a:lnTo>
                  <a:lnTo>
                    <a:pt x="110" y="55"/>
                  </a:lnTo>
                  <a:lnTo>
                    <a:pt x="114" y="55"/>
                  </a:lnTo>
                  <a:lnTo>
                    <a:pt x="118" y="51"/>
                  </a:lnTo>
                  <a:lnTo>
                    <a:pt x="122" y="47"/>
                  </a:lnTo>
                  <a:lnTo>
                    <a:pt x="126" y="47"/>
                  </a:lnTo>
                  <a:lnTo>
                    <a:pt x="129" y="43"/>
                  </a:lnTo>
                  <a:lnTo>
                    <a:pt x="133" y="39"/>
                  </a:lnTo>
                  <a:lnTo>
                    <a:pt x="141" y="39"/>
                  </a:lnTo>
                  <a:lnTo>
                    <a:pt x="145" y="35"/>
                  </a:lnTo>
                  <a:lnTo>
                    <a:pt x="149" y="31"/>
                  </a:lnTo>
                  <a:lnTo>
                    <a:pt x="153" y="31"/>
                  </a:lnTo>
                  <a:lnTo>
                    <a:pt x="157" y="27"/>
                  </a:lnTo>
                  <a:lnTo>
                    <a:pt x="161" y="27"/>
                  </a:lnTo>
                  <a:lnTo>
                    <a:pt x="168" y="23"/>
                  </a:lnTo>
                  <a:lnTo>
                    <a:pt x="172" y="19"/>
                  </a:lnTo>
                  <a:lnTo>
                    <a:pt x="176" y="19"/>
                  </a:lnTo>
                  <a:lnTo>
                    <a:pt x="180" y="16"/>
                  </a:lnTo>
                  <a:lnTo>
                    <a:pt x="184" y="16"/>
                  </a:lnTo>
                  <a:lnTo>
                    <a:pt x="188" y="12"/>
                  </a:lnTo>
                  <a:lnTo>
                    <a:pt x="196" y="12"/>
                  </a:lnTo>
                  <a:lnTo>
                    <a:pt x="200" y="12"/>
                  </a:lnTo>
                  <a:lnTo>
                    <a:pt x="204" y="8"/>
                  </a:lnTo>
                  <a:lnTo>
                    <a:pt x="208" y="8"/>
                  </a:lnTo>
                  <a:lnTo>
                    <a:pt x="211" y="8"/>
                  </a:lnTo>
                  <a:lnTo>
                    <a:pt x="215" y="4"/>
                  </a:lnTo>
                  <a:lnTo>
                    <a:pt x="223" y="4"/>
                  </a:lnTo>
                  <a:lnTo>
                    <a:pt x="227" y="4"/>
                  </a:lnTo>
                  <a:lnTo>
                    <a:pt x="231" y="4"/>
                  </a:lnTo>
                  <a:lnTo>
                    <a:pt x="235" y="0"/>
                  </a:lnTo>
                  <a:lnTo>
                    <a:pt x="239" y="0"/>
                  </a:lnTo>
                  <a:lnTo>
                    <a:pt x="243" y="0"/>
                  </a:lnTo>
                  <a:lnTo>
                    <a:pt x="247" y="0"/>
                  </a:lnTo>
                  <a:lnTo>
                    <a:pt x="254" y="0"/>
                  </a:lnTo>
                  <a:lnTo>
                    <a:pt x="258" y="0"/>
                  </a:lnTo>
                  <a:lnTo>
                    <a:pt x="262" y="0"/>
                  </a:lnTo>
                  <a:lnTo>
                    <a:pt x="266" y="0"/>
                  </a:lnTo>
                  <a:lnTo>
                    <a:pt x="270" y="0"/>
                  </a:lnTo>
                  <a:lnTo>
                    <a:pt x="274" y="0"/>
                  </a:lnTo>
                  <a:lnTo>
                    <a:pt x="282" y="0"/>
                  </a:lnTo>
                  <a:lnTo>
                    <a:pt x="286" y="0"/>
                  </a:lnTo>
                  <a:lnTo>
                    <a:pt x="290" y="0"/>
                  </a:lnTo>
                  <a:lnTo>
                    <a:pt x="294" y="0"/>
                  </a:lnTo>
                  <a:lnTo>
                    <a:pt x="297" y="0"/>
                  </a:lnTo>
                  <a:lnTo>
                    <a:pt x="301" y="0"/>
                  </a:lnTo>
                  <a:lnTo>
                    <a:pt x="309" y="0"/>
                  </a:lnTo>
                  <a:lnTo>
                    <a:pt x="313" y="0"/>
                  </a:lnTo>
                  <a:lnTo>
                    <a:pt x="317" y="0"/>
                  </a:lnTo>
                  <a:lnTo>
                    <a:pt x="321" y="0"/>
                  </a:lnTo>
                  <a:lnTo>
                    <a:pt x="325" y="0"/>
                  </a:lnTo>
                  <a:lnTo>
                    <a:pt x="329" y="0"/>
                  </a:lnTo>
                  <a:lnTo>
                    <a:pt x="337" y="0"/>
                  </a:lnTo>
                  <a:lnTo>
                    <a:pt x="340" y="0"/>
                  </a:lnTo>
                  <a:lnTo>
                    <a:pt x="344" y="0"/>
                  </a:lnTo>
                  <a:lnTo>
                    <a:pt x="348" y="4"/>
                  </a:lnTo>
                  <a:lnTo>
                    <a:pt x="352" y="4"/>
                  </a:lnTo>
                  <a:lnTo>
                    <a:pt x="356" y="4"/>
                  </a:lnTo>
                  <a:lnTo>
                    <a:pt x="360" y="4"/>
                  </a:lnTo>
                  <a:lnTo>
                    <a:pt x="368" y="4"/>
                  </a:lnTo>
                  <a:lnTo>
                    <a:pt x="372" y="4"/>
                  </a:lnTo>
                  <a:lnTo>
                    <a:pt x="376" y="8"/>
                  </a:lnTo>
                  <a:lnTo>
                    <a:pt x="380" y="8"/>
                  </a:lnTo>
                  <a:lnTo>
                    <a:pt x="383" y="8"/>
                  </a:lnTo>
                  <a:lnTo>
                    <a:pt x="387" y="8"/>
                  </a:lnTo>
                  <a:lnTo>
                    <a:pt x="395" y="12"/>
                  </a:lnTo>
                  <a:lnTo>
                    <a:pt x="399" y="12"/>
                  </a:lnTo>
                  <a:lnTo>
                    <a:pt x="403" y="16"/>
                  </a:lnTo>
                  <a:lnTo>
                    <a:pt x="407" y="16"/>
                  </a:lnTo>
                  <a:lnTo>
                    <a:pt x="411" y="16"/>
                  </a:lnTo>
                  <a:lnTo>
                    <a:pt x="415" y="19"/>
                  </a:lnTo>
                  <a:lnTo>
                    <a:pt x="423" y="19"/>
                  </a:lnTo>
                  <a:lnTo>
                    <a:pt x="426" y="23"/>
                  </a:lnTo>
                  <a:lnTo>
                    <a:pt x="430" y="23"/>
                  </a:lnTo>
                  <a:lnTo>
                    <a:pt x="434" y="27"/>
                  </a:lnTo>
                  <a:lnTo>
                    <a:pt x="438" y="31"/>
                  </a:lnTo>
                  <a:lnTo>
                    <a:pt x="442" y="31"/>
                  </a:lnTo>
                  <a:lnTo>
                    <a:pt x="450" y="35"/>
                  </a:lnTo>
                  <a:lnTo>
                    <a:pt x="454" y="39"/>
                  </a:lnTo>
                  <a:lnTo>
                    <a:pt x="458" y="43"/>
                  </a:lnTo>
                  <a:lnTo>
                    <a:pt x="462" y="47"/>
                  </a:lnTo>
                  <a:lnTo>
                    <a:pt x="466" y="51"/>
                  </a:lnTo>
                  <a:lnTo>
                    <a:pt x="469" y="55"/>
                  </a:lnTo>
                  <a:lnTo>
                    <a:pt x="473" y="59"/>
                  </a:lnTo>
                  <a:lnTo>
                    <a:pt x="481" y="62"/>
                  </a:lnTo>
                  <a:lnTo>
                    <a:pt x="485" y="66"/>
                  </a:lnTo>
                  <a:lnTo>
                    <a:pt x="489" y="70"/>
                  </a:lnTo>
                  <a:lnTo>
                    <a:pt x="493" y="74"/>
                  </a:lnTo>
                  <a:lnTo>
                    <a:pt x="497" y="82"/>
                  </a:lnTo>
                  <a:lnTo>
                    <a:pt x="501" y="86"/>
                  </a:lnTo>
                  <a:lnTo>
                    <a:pt x="509" y="94"/>
                  </a:lnTo>
                  <a:lnTo>
                    <a:pt x="512" y="102"/>
                  </a:lnTo>
                  <a:lnTo>
                    <a:pt x="516" y="105"/>
                  </a:lnTo>
                  <a:lnTo>
                    <a:pt x="520" y="105"/>
                  </a:lnTo>
                  <a:lnTo>
                    <a:pt x="524" y="102"/>
                  </a:lnTo>
                  <a:lnTo>
                    <a:pt x="528" y="105"/>
                  </a:lnTo>
                  <a:lnTo>
                    <a:pt x="536" y="105"/>
                  </a:lnTo>
                  <a:lnTo>
                    <a:pt x="540" y="105"/>
                  </a:lnTo>
                  <a:lnTo>
                    <a:pt x="544" y="102"/>
                  </a:lnTo>
                  <a:lnTo>
                    <a:pt x="548" y="102"/>
                  </a:lnTo>
                  <a:lnTo>
                    <a:pt x="552" y="98"/>
                  </a:lnTo>
                  <a:lnTo>
                    <a:pt x="555" y="94"/>
                  </a:lnTo>
                  <a:lnTo>
                    <a:pt x="563" y="90"/>
                  </a:lnTo>
                  <a:lnTo>
                    <a:pt x="567" y="86"/>
                  </a:lnTo>
                  <a:lnTo>
                    <a:pt x="571" y="82"/>
                  </a:lnTo>
                  <a:lnTo>
                    <a:pt x="575" y="7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2" name="Freeform 223"/>
            <p:cNvSpPr>
              <a:spLocks/>
            </p:cNvSpPr>
            <p:nvPr/>
          </p:nvSpPr>
          <p:spPr bwMode="auto">
            <a:xfrm>
              <a:off x="6854826" y="5746750"/>
              <a:ext cx="25400" cy="25400"/>
            </a:xfrm>
            <a:custGeom>
              <a:avLst/>
              <a:gdLst>
                <a:gd name="T0" fmla="*/ 0 w 16"/>
                <a:gd name="T1" fmla="*/ 0 h 16"/>
                <a:gd name="T2" fmla="*/ 4 w 16"/>
                <a:gd name="T3" fmla="*/ 4 h 16"/>
                <a:gd name="T4" fmla="*/ 8 w 16"/>
                <a:gd name="T5" fmla="*/ 16 h 16"/>
                <a:gd name="T6" fmla="*/ 16 w 16"/>
                <a:gd name="T7" fmla="*/ 8 h 16"/>
              </a:gdLst>
              <a:ahLst/>
              <a:cxnLst>
                <a:cxn ang="0">
                  <a:pos x="T0" y="T1"/>
                </a:cxn>
                <a:cxn ang="0">
                  <a:pos x="T2" y="T3"/>
                </a:cxn>
                <a:cxn ang="0">
                  <a:pos x="T4" y="T5"/>
                </a:cxn>
                <a:cxn ang="0">
                  <a:pos x="T6" y="T7"/>
                </a:cxn>
              </a:cxnLst>
              <a:rect l="0" t="0" r="r" b="b"/>
              <a:pathLst>
                <a:path w="16" h="16">
                  <a:moveTo>
                    <a:pt x="0" y="0"/>
                  </a:moveTo>
                  <a:lnTo>
                    <a:pt x="4" y="4"/>
                  </a:lnTo>
                  <a:lnTo>
                    <a:pt x="8" y="16"/>
                  </a:lnTo>
                  <a:lnTo>
                    <a:pt x="16" y="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3" name="Freeform 224"/>
            <p:cNvSpPr>
              <a:spLocks/>
            </p:cNvSpPr>
            <p:nvPr/>
          </p:nvSpPr>
          <p:spPr bwMode="auto">
            <a:xfrm>
              <a:off x="3200401" y="5356225"/>
              <a:ext cx="911225" cy="285750"/>
            </a:xfrm>
            <a:custGeom>
              <a:avLst/>
              <a:gdLst>
                <a:gd name="T0" fmla="*/ 8 w 574"/>
                <a:gd name="T1" fmla="*/ 144 h 180"/>
                <a:gd name="T2" fmla="*/ 19 w 574"/>
                <a:gd name="T3" fmla="*/ 141 h 180"/>
                <a:gd name="T4" fmla="*/ 35 w 574"/>
                <a:gd name="T5" fmla="*/ 133 h 180"/>
                <a:gd name="T6" fmla="*/ 47 w 574"/>
                <a:gd name="T7" fmla="*/ 137 h 180"/>
                <a:gd name="T8" fmla="*/ 62 w 574"/>
                <a:gd name="T9" fmla="*/ 137 h 180"/>
                <a:gd name="T10" fmla="*/ 74 w 574"/>
                <a:gd name="T11" fmla="*/ 137 h 180"/>
                <a:gd name="T12" fmla="*/ 90 w 574"/>
                <a:gd name="T13" fmla="*/ 133 h 180"/>
                <a:gd name="T14" fmla="*/ 101 w 574"/>
                <a:gd name="T15" fmla="*/ 129 h 180"/>
                <a:gd name="T16" fmla="*/ 117 w 574"/>
                <a:gd name="T17" fmla="*/ 125 h 180"/>
                <a:gd name="T18" fmla="*/ 129 w 574"/>
                <a:gd name="T19" fmla="*/ 121 h 180"/>
                <a:gd name="T20" fmla="*/ 144 w 574"/>
                <a:gd name="T21" fmla="*/ 117 h 180"/>
                <a:gd name="T22" fmla="*/ 156 w 574"/>
                <a:gd name="T23" fmla="*/ 109 h 180"/>
                <a:gd name="T24" fmla="*/ 172 w 574"/>
                <a:gd name="T25" fmla="*/ 101 h 180"/>
                <a:gd name="T26" fmla="*/ 183 w 574"/>
                <a:gd name="T27" fmla="*/ 90 h 180"/>
                <a:gd name="T28" fmla="*/ 199 w 574"/>
                <a:gd name="T29" fmla="*/ 82 h 180"/>
                <a:gd name="T30" fmla="*/ 211 w 574"/>
                <a:gd name="T31" fmla="*/ 70 h 180"/>
                <a:gd name="T32" fmla="*/ 226 w 574"/>
                <a:gd name="T33" fmla="*/ 55 h 180"/>
                <a:gd name="T34" fmla="*/ 238 w 574"/>
                <a:gd name="T35" fmla="*/ 39 h 180"/>
                <a:gd name="T36" fmla="*/ 254 w 574"/>
                <a:gd name="T37" fmla="*/ 19 h 180"/>
                <a:gd name="T38" fmla="*/ 266 w 574"/>
                <a:gd name="T39" fmla="*/ 8 h 180"/>
                <a:gd name="T40" fmla="*/ 281 w 574"/>
                <a:gd name="T41" fmla="*/ 0 h 180"/>
                <a:gd name="T42" fmla="*/ 293 w 574"/>
                <a:gd name="T43" fmla="*/ 4 h 180"/>
                <a:gd name="T44" fmla="*/ 309 w 574"/>
                <a:gd name="T45" fmla="*/ 19 h 180"/>
                <a:gd name="T46" fmla="*/ 320 w 574"/>
                <a:gd name="T47" fmla="*/ 15 h 180"/>
                <a:gd name="T48" fmla="*/ 336 w 574"/>
                <a:gd name="T49" fmla="*/ 35 h 180"/>
                <a:gd name="T50" fmla="*/ 348 w 574"/>
                <a:gd name="T51" fmla="*/ 51 h 180"/>
                <a:gd name="T52" fmla="*/ 359 w 574"/>
                <a:gd name="T53" fmla="*/ 66 h 180"/>
                <a:gd name="T54" fmla="*/ 375 w 574"/>
                <a:gd name="T55" fmla="*/ 66 h 180"/>
                <a:gd name="T56" fmla="*/ 387 w 574"/>
                <a:gd name="T57" fmla="*/ 117 h 180"/>
                <a:gd name="T58" fmla="*/ 402 w 574"/>
                <a:gd name="T59" fmla="*/ 144 h 180"/>
                <a:gd name="T60" fmla="*/ 414 w 574"/>
                <a:gd name="T61" fmla="*/ 156 h 180"/>
                <a:gd name="T62" fmla="*/ 430 w 574"/>
                <a:gd name="T63" fmla="*/ 172 h 180"/>
                <a:gd name="T64" fmla="*/ 441 w 574"/>
                <a:gd name="T65" fmla="*/ 176 h 180"/>
                <a:gd name="T66" fmla="*/ 457 w 574"/>
                <a:gd name="T67" fmla="*/ 180 h 180"/>
                <a:gd name="T68" fmla="*/ 469 w 574"/>
                <a:gd name="T69" fmla="*/ 180 h 180"/>
                <a:gd name="T70" fmla="*/ 484 w 574"/>
                <a:gd name="T71" fmla="*/ 176 h 180"/>
                <a:gd name="T72" fmla="*/ 496 w 574"/>
                <a:gd name="T73" fmla="*/ 176 h 180"/>
                <a:gd name="T74" fmla="*/ 512 w 574"/>
                <a:gd name="T75" fmla="*/ 176 h 180"/>
                <a:gd name="T76" fmla="*/ 524 w 574"/>
                <a:gd name="T77" fmla="*/ 176 h 180"/>
                <a:gd name="T78" fmla="*/ 539 w 574"/>
                <a:gd name="T79" fmla="*/ 176 h 180"/>
                <a:gd name="T80" fmla="*/ 551 w 574"/>
                <a:gd name="T81" fmla="*/ 176 h 180"/>
                <a:gd name="T82" fmla="*/ 567 w 574"/>
                <a:gd name="T83" fmla="*/ 17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180">
                  <a:moveTo>
                    <a:pt x="0" y="148"/>
                  </a:moveTo>
                  <a:lnTo>
                    <a:pt x="4" y="148"/>
                  </a:lnTo>
                  <a:lnTo>
                    <a:pt x="8" y="144"/>
                  </a:lnTo>
                  <a:lnTo>
                    <a:pt x="12" y="144"/>
                  </a:lnTo>
                  <a:lnTo>
                    <a:pt x="15" y="141"/>
                  </a:lnTo>
                  <a:lnTo>
                    <a:pt x="19" y="141"/>
                  </a:lnTo>
                  <a:lnTo>
                    <a:pt x="27" y="137"/>
                  </a:lnTo>
                  <a:lnTo>
                    <a:pt x="31" y="137"/>
                  </a:lnTo>
                  <a:lnTo>
                    <a:pt x="35" y="133"/>
                  </a:lnTo>
                  <a:lnTo>
                    <a:pt x="39" y="133"/>
                  </a:lnTo>
                  <a:lnTo>
                    <a:pt x="43" y="133"/>
                  </a:lnTo>
                  <a:lnTo>
                    <a:pt x="47" y="137"/>
                  </a:lnTo>
                  <a:lnTo>
                    <a:pt x="55" y="137"/>
                  </a:lnTo>
                  <a:lnTo>
                    <a:pt x="58" y="137"/>
                  </a:lnTo>
                  <a:lnTo>
                    <a:pt x="62" y="137"/>
                  </a:lnTo>
                  <a:lnTo>
                    <a:pt x="66" y="137"/>
                  </a:lnTo>
                  <a:lnTo>
                    <a:pt x="70" y="137"/>
                  </a:lnTo>
                  <a:lnTo>
                    <a:pt x="74" y="137"/>
                  </a:lnTo>
                  <a:lnTo>
                    <a:pt x="82" y="133"/>
                  </a:lnTo>
                  <a:lnTo>
                    <a:pt x="86" y="133"/>
                  </a:lnTo>
                  <a:lnTo>
                    <a:pt x="90" y="133"/>
                  </a:lnTo>
                  <a:lnTo>
                    <a:pt x="94" y="133"/>
                  </a:lnTo>
                  <a:lnTo>
                    <a:pt x="97" y="133"/>
                  </a:lnTo>
                  <a:lnTo>
                    <a:pt x="101" y="129"/>
                  </a:lnTo>
                  <a:lnTo>
                    <a:pt x="109" y="129"/>
                  </a:lnTo>
                  <a:lnTo>
                    <a:pt x="113" y="129"/>
                  </a:lnTo>
                  <a:lnTo>
                    <a:pt x="117" y="125"/>
                  </a:lnTo>
                  <a:lnTo>
                    <a:pt x="121" y="125"/>
                  </a:lnTo>
                  <a:lnTo>
                    <a:pt x="125" y="125"/>
                  </a:lnTo>
                  <a:lnTo>
                    <a:pt x="129" y="121"/>
                  </a:lnTo>
                  <a:lnTo>
                    <a:pt x="133" y="121"/>
                  </a:lnTo>
                  <a:lnTo>
                    <a:pt x="140" y="117"/>
                  </a:lnTo>
                  <a:lnTo>
                    <a:pt x="144" y="117"/>
                  </a:lnTo>
                  <a:lnTo>
                    <a:pt x="148" y="113"/>
                  </a:lnTo>
                  <a:lnTo>
                    <a:pt x="152" y="113"/>
                  </a:lnTo>
                  <a:lnTo>
                    <a:pt x="156" y="109"/>
                  </a:lnTo>
                  <a:lnTo>
                    <a:pt x="160" y="105"/>
                  </a:lnTo>
                  <a:lnTo>
                    <a:pt x="168" y="105"/>
                  </a:lnTo>
                  <a:lnTo>
                    <a:pt x="172" y="101"/>
                  </a:lnTo>
                  <a:lnTo>
                    <a:pt x="176" y="98"/>
                  </a:lnTo>
                  <a:lnTo>
                    <a:pt x="180" y="94"/>
                  </a:lnTo>
                  <a:lnTo>
                    <a:pt x="183" y="90"/>
                  </a:lnTo>
                  <a:lnTo>
                    <a:pt x="187" y="90"/>
                  </a:lnTo>
                  <a:lnTo>
                    <a:pt x="195" y="86"/>
                  </a:lnTo>
                  <a:lnTo>
                    <a:pt x="199" y="82"/>
                  </a:lnTo>
                  <a:lnTo>
                    <a:pt x="203" y="78"/>
                  </a:lnTo>
                  <a:lnTo>
                    <a:pt x="207" y="74"/>
                  </a:lnTo>
                  <a:lnTo>
                    <a:pt x="211" y="70"/>
                  </a:lnTo>
                  <a:lnTo>
                    <a:pt x="215" y="62"/>
                  </a:lnTo>
                  <a:lnTo>
                    <a:pt x="223" y="58"/>
                  </a:lnTo>
                  <a:lnTo>
                    <a:pt x="226" y="55"/>
                  </a:lnTo>
                  <a:lnTo>
                    <a:pt x="230" y="47"/>
                  </a:lnTo>
                  <a:lnTo>
                    <a:pt x="234" y="43"/>
                  </a:lnTo>
                  <a:lnTo>
                    <a:pt x="238" y="39"/>
                  </a:lnTo>
                  <a:lnTo>
                    <a:pt x="242" y="31"/>
                  </a:lnTo>
                  <a:lnTo>
                    <a:pt x="246" y="27"/>
                  </a:lnTo>
                  <a:lnTo>
                    <a:pt x="254" y="19"/>
                  </a:lnTo>
                  <a:lnTo>
                    <a:pt x="258" y="15"/>
                  </a:lnTo>
                  <a:lnTo>
                    <a:pt x="262" y="12"/>
                  </a:lnTo>
                  <a:lnTo>
                    <a:pt x="266" y="8"/>
                  </a:lnTo>
                  <a:lnTo>
                    <a:pt x="269" y="4"/>
                  </a:lnTo>
                  <a:lnTo>
                    <a:pt x="273" y="0"/>
                  </a:lnTo>
                  <a:lnTo>
                    <a:pt x="281" y="0"/>
                  </a:lnTo>
                  <a:lnTo>
                    <a:pt x="285" y="0"/>
                  </a:lnTo>
                  <a:lnTo>
                    <a:pt x="289" y="0"/>
                  </a:lnTo>
                  <a:lnTo>
                    <a:pt x="293" y="4"/>
                  </a:lnTo>
                  <a:lnTo>
                    <a:pt x="297" y="8"/>
                  </a:lnTo>
                  <a:lnTo>
                    <a:pt x="301" y="12"/>
                  </a:lnTo>
                  <a:lnTo>
                    <a:pt x="309" y="19"/>
                  </a:lnTo>
                  <a:lnTo>
                    <a:pt x="312" y="19"/>
                  </a:lnTo>
                  <a:lnTo>
                    <a:pt x="316" y="15"/>
                  </a:lnTo>
                  <a:lnTo>
                    <a:pt x="320" y="15"/>
                  </a:lnTo>
                  <a:lnTo>
                    <a:pt x="324" y="23"/>
                  </a:lnTo>
                  <a:lnTo>
                    <a:pt x="328" y="35"/>
                  </a:lnTo>
                  <a:lnTo>
                    <a:pt x="336" y="35"/>
                  </a:lnTo>
                  <a:lnTo>
                    <a:pt x="340" y="39"/>
                  </a:lnTo>
                  <a:lnTo>
                    <a:pt x="344" y="43"/>
                  </a:lnTo>
                  <a:lnTo>
                    <a:pt x="348" y="51"/>
                  </a:lnTo>
                  <a:lnTo>
                    <a:pt x="352" y="55"/>
                  </a:lnTo>
                  <a:lnTo>
                    <a:pt x="355" y="58"/>
                  </a:lnTo>
                  <a:lnTo>
                    <a:pt x="359" y="66"/>
                  </a:lnTo>
                  <a:lnTo>
                    <a:pt x="367" y="70"/>
                  </a:lnTo>
                  <a:lnTo>
                    <a:pt x="371" y="70"/>
                  </a:lnTo>
                  <a:lnTo>
                    <a:pt x="375" y="66"/>
                  </a:lnTo>
                  <a:lnTo>
                    <a:pt x="379" y="74"/>
                  </a:lnTo>
                  <a:lnTo>
                    <a:pt x="383" y="94"/>
                  </a:lnTo>
                  <a:lnTo>
                    <a:pt x="387" y="117"/>
                  </a:lnTo>
                  <a:lnTo>
                    <a:pt x="395" y="129"/>
                  </a:lnTo>
                  <a:lnTo>
                    <a:pt x="398" y="137"/>
                  </a:lnTo>
                  <a:lnTo>
                    <a:pt x="402" y="144"/>
                  </a:lnTo>
                  <a:lnTo>
                    <a:pt x="406" y="148"/>
                  </a:lnTo>
                  <a:lnTo>
                    <a:pt x="410" y="152"/>
                  </a:lnTo>
                  <a:lnTo>
                    <a:pt x="414" y="156"/>
                  </a:lnTo>
                  <a:lnTo>
                    <a:pt x="422" y="164"/>
                  </a:lnTo>
                  <a:lnTo>
                    <a:pt x="426" y="168"/>
                  </a:lnTo>
                  <a:lnTo>
                    <a:pt x="430" y="172"/>
                  </a:lnTo>
                  <a:lnTo>
                    <a:pt x="434" y="172"/>
                  </a:lnTo>
                  <a:lnTo>
                    <a:pt x="438" y="176"/>
                  </a:lnTo>
                  <a:lnTo>
                    <a:pt x="441" y="176"/>
                  </a:lnTo>
                  <a:lnTo>
                    <a:pt x="449" y="176"/>
                  </a:lnTo>
                  <a:lnTo>
                    <a:pt x="453" y="180"/>
                  </a:lnTo>
                  <a:lnTo>
                    <a:pt x="457" y="180"/>
                  </a:lnTo>
                  <a:lnTo>
                    <a:pt x="461" y="180"/>
                  </a:lnTo>
                  <a:lnTo>
                    <a:pt x="465" y="180"/>
                  </a:lnTo>
                  <a:lnTo>
                    <a:pt x="469" y="180"/>
                  </a:lnTo>
                  <a:lnTo>
                    <a:pt x="473" y="180"/>
                  </a:lnTo>
                  <a:lnTo>
                    <a:pt x="481" y="176"/>
                  </a:lnTo>
                  <a:lnTo>
                    <a:pt x="484" y="176"/>
                  </a:lnTo>
                  <a:lnTo>
                    <a:pt x="488" y="176"/>
                  </a:lnTo>
                  <a:lnTo>
                    <a:pt x="492" y="176"/>
                  </a:lnTo>
                  <a:lnTo>
                    <a:pt x="496" y="176"/>
                  </a:lnTo>
                  <a:lnTo>
                    <a:pt x="500" y="176"/>
                  </a:lnTo>
                  <a:lnTo>
                    <a:pt x="508" y="176"/>
                  </a:lnTo>
                  <a:lnTo>
                    <a:pt x="512" y="176"/>
                  </a:lnTo>
                  <a:lnTo>
                    <a:pt x="516" y="176"/>
                  </a:lnTo>
                  <a:lnTo>
                    <a:pt x="520" y="176"/>
                  </a:lnTo>
                  <a:lnTo>
                    <a:pt x="524" y="176"/>
                  </a:lnTo>
                  <a:lnTo>
                    <a:pt x="527" y="176"/>
                  </a:lnTo>
                  <a:lnTo>
                    <a:pt x="535" y="176"/>
                  </a:lnTo>
                  <a:lnTo>
                    <a:pt x="539" y="176"/>
                  </a:lnTo>
                  <a:lnTo>
                    <a:pt x="543" y="176"/>
                  </a:lnTo>
                  <a:lnTo>
                    <a:pt x="547" y="176"/>
                  </a:lnTo>
                  <a:lnTo>
                    <a:pt x="551" y="176"/>
                  </a:lnTo>
                  <a:lnTo>
                    <a:pt x="555" y="176"/>
                  </a:lnTo>
                  <a:lnTo>
                    <a:pt x="563" y="176"/>
                  </a:lnTo>
                  <a:lnTo>
                    <a:pt x="567" y="176"/>
                  </a:lnTo>
                  <a:lnTo>
                    <a:pt x="570" y="176"/>
                  </a:lnTo>
                  <a:lnTo>
                    <a:pt x="574" y="18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4" name="Freeform 225"/>
            <p:cNvSpPr>
              <a:spLocks/>
            </p:cNvSpPr>
            <p:nvPr/>
          </p:nvSpPr>
          <p:spPr bwMode="auto">
            <a:xfrm>
              <a:off x="4111626" y="5561013"/>
              <a:ext cx="912813" cy="254000"/>
            </a:xfrm>
            <a:custGeom>
              <a:avLst/>
              <a:gdLst>
                <a:gd name="T0" fmla="*/ 8 w 575"/>
                <a:gd name="T1" fmla="*/ 51 h 160"/>
                <a:gd name="T2" fmla="*/ 24 w 575"/>
                <a:gd name="T3" fmla="*/ 55 h 160"/>
                <a:gd name="T4" fmla="*/ 36 w 575"/>
                <a:gd name="T5" fmla="*/ 58 h 160"/>
                <a:gd name="T6" fmla="*/ 51 w 575"/>
                <a:gd name="T7" fmla="*/ 62 h 160"/>
                <a:gd name="T8" fmla="*/ 63 w 575"/>
                <a:gd name="T9" fmla="*/ 70 h 160"/>
                <a:gd name="T10" fmla="*/ 79 w 575"/>
                <a:gd name="T11" fmla="*/ 78 h 160"/>
                <a:gd name="T12" fmla="*/ 90 w 575"/>
                <a:gd name="T13" fmla="*/ 86 h 160"/>
                <a:gd name="T14" fmla="*/ 106 w 575"/>
                <a:gd name="T15" fmla="*/ 98 h 160"/>
                <a:gd name="T16" fmla="*/ 118 w 575"/>
                <a:gd name="T17" fmla="*/ 109 h 160"/>
                <a:gd name="T18" fmla="*/ 133 w 575"/>
                <a:gd name="T19" fmla="*/ 121 h 160"/>
                <a:gd name="T20" fmla="*/ 145 w 575"/>
                <a:gd name="T21" fmla="*/ 133 h 160"/>
                <a:gd name="T22" fmla="*/ 161 w 575"/>
                <a:gd name="T23" fmla="*/ 144 h 160"/>
                <a:gd name="T24" fmla="*/ 172 w 575"/>
                <a:gd name="T25" fmla="*/ 152 h 160"/>
                <a:gd name="T26" fmla="*/ 188 w 575"/>
                <a:gd name="T27" fmla="*/ 156 h 160"/>
                <a:gd name="T28" fmla="*/ 200 w 575"/>
                <a:gd name="T29" fmla="*/ 160 h 160"/>
                <a:gd name="T30" fmla="*/ 215 w 575"/>
                <a:gd name="T31" fmla="*/ 148 h 160"/>
                <a:gd name="T32" fmla="*/ 227 w 575"/>
                <a:gd name="T33" fmla="*/ 133 h 160"/>
                <a:gd name="T34" fmla="*/ 239 w 575"/>
                <a:gd name="T35" fmla="*/ 117 h 160"/>
                <a:gd name="T36" fmla="*/ 254 w 575"/>
                <a:gd name="T37" fmla="*/ 101 h 160"/>
                <a:gd name="T38" fmla="*/ 266 w 575"/>
                <a:gd name="T39" fmla="*/ 86 h 160"/>
                <a:gd name="T40" fmla="*/ 282 w 575"/>
                <a:gd name="T41" fmla="*/ 58 h 160"/>
                <a:gd name="T42" fmla="*/ 294 w 575"/>
                <a:gd name="T43" fmla="*/ 39 h 160"/>
                <a:gd name="T44" fmla="*/ 309 w 575"/>
                <a:gd name="T45" fmla="*/ 31 h 160"/>
                <a:gd name="T46" fmla="*/ 321 w 575"/>
                <a:gd name="T47" fmla="*/ 23 h 160"/>
                <a:gd name="T48" fmla="*/ 337 w 575"/>
                <a:gd name="T49" fmla="*/ 19 h 160"/>
                <a:gd name="T50" fmla="*/ 348 w 575"/>
                <a:gd name="T51" fmla="*/ 19 h 160"/>
                <a:gd name="T52" fmla="*/ 364 w 575"/>
                <a:gd name="T53" fmla="*/ 19 h 160"/>
                <a:gd name="T54" fmla="*/ 376 w 575"/>
                <a:gd name="T55" fmla="*/ 19 h 160"/>
                <a:gd name="T56" fmla="*/ 391 w 575"/>
                <a:gd name="T57" fmla="*/ 19 h 160"/>
                <a:gd name="T58" fmla="*/ 403 w 575"/>
                <a:gd name="T59" fmla="*/ 19 h 160"/>
                <a:gd name="T60" fmla="*/ 419 w 575"/>
                <a:gd name="T61" fmla="*/ 19 h 160"/>
                <a:gd name="T62" fmla="*/ 430 w 575"/>
                <a:gd name="T63" fmla="*/ 23 h 160"/>
                <a:gd name="T64" fmla="*/ 446 w 575"/>
                <a:gd name="T65" fmla="*/ 19 h 160"/>
                <a:gd name="T66" fmla="*/ 458 w 575"/>
                <a:gd name="T67" fmla="*/ 19 h 160"/>
                <a:gd name="T68" fmla="*/ 473 w 575"/>
                <a:gd name="T69" fmla="*/ 19 h 160"/>
                <a:gd name="T70" fmla="*/ 485 w 575"/>
                <a:gd name="T71" fmla="*/ 19 h 160"/>
                <a:gd name="T72" fmla="*/ 501 w 575"/>
                <a:gd name="T73" fmla="*/ 19 h 160"/>
                <a:gd name="T74" fmla="*/ 512 w 575"/>
                <a:gd name="T75" fmla="*/ 15 h 160"/>
                <a:gd name="T76" fmla="*/ 528 w 575"/>
                <a:gd name="T77" fmla="*/ 15 h 160"/>
                <a:gd name="T78" fmla="*/ 540 w 575"/>
                <a:gd name="T79" fmla="*/ 12 h 160"/>
                <a:gd name="T80" fmla="*/ 555 w 575"/>
                <a:gd name="T81" fmla="*/ 8 h 160"/>
                <a:gd name="T82" fmla="*/ 567 w 575"/>
                <a:gd name="T83"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60">
                  <a:moveTo>
                    <a:pt x="0" y="51"/>
                  </a:moveTo>
                  <a:lnTo>
                    <a:pt x="4" y="51"/>
                  </a:lnTo>
                  <a:lnTo>
                    <a:pt x="8" y="51"/>
                  </a:lnTo>
                  <a:lnTo>
                    <a:pt x="12" y="51"/>
                  </a:lnTo>
                  <a:lnTo>
                    <a:pt x="20" y="51"/>
                  </a:lnTo>
                  <a:lnTo>
                    <a:pt x="24" y="55"/>
                  </a:lnTo>
                  <a:lnTo>
                    <a:pt x="28" y="55"/>
                  </a:lnTo>
                  <a:lnTo>
                    <a:pt x="32" y="55"/>
                  </a:lnTo>
                  <a:lnTo>
                    <a:pt x="36" y="58"/>
                  </a:lnTo>
                  <a:lnTo>
                    <a:pt x="39" y="58"/>
                  </a:lnTo>
                  <a:lnTo>
                    <a:pt x="47" y="62"/>
                  </a:lnTo>
                  <a:lnTo>
                    <a:pt x="51" y="62"/>
                  </a:lnTo>
                  <a:lnTo>
                    <a:pt x="55" y="66"/>
                  </a:lnTo>
                  <a:lnTo>
                    <a:pt x="59" y="66"/>
                  </a:lnTo>
                  <a:lnTo>
                    <a:pt x="63" y="70"/>
                  </a:lnTo>
                  <a:lnTo>
                    <a:pt x="67" y="74"/>
                  </a:lnTo>
                  <a:lnTo>
                    <a:pt x="75" y="78"/>
                  </a:lnTo>
                  <a:lnTo>
                    <a:pt x="79" y="78"/>
                  </a:lnTo>
                  <a:lnTo>
                    <a:pt x="82" y="82"/>
                  </a:lnTo>
                  <a:lnTo>
                    <a:pt x="86" y="82"/>
                  </a:lnTo>
                  <a:lnTo>
                    <a:pt x="90" y="86"/>
                  </a:lnTo>
                  <a:lnTo>
                    <a:pt x="94" y="90"/>
                  </a:lnTo>
                  <a:lnTo>
                    <a:pt x="102" y="94"/>
                  </a:lnTo>
                  <a:lnTo>
                    <a:pt x="106" y="98"/>
                  </a:lnTo>
                  <a:lnTo>
                    <a:pt x="110" y="101"/>
                  </a:lnTo>
                  <a:lnTo>
                    <a:pt x="114" y="105"/>
                  </a:lnTo>
                  <a:lnTo>
                    <a:pt x="118" y="109"/>
                  </a:lnTo>
                  <a:lnTo>
                    <a:pt x="122" y="113"/>
                  </a:lnTo>
                  <a:lnTo>
                    <a:pt x="125" y="117"/>
                  </a:lnTo>
                  <a:lnTo>
                    <a:pt x="133" y="121"/>
                  </a:lnTo>
                  <a:lnTo>
                    <a:pt x="137" y="125"/>
                  </a:lnTo>
                  <a:lnTo>
                    <a:pt x="141" y="129"/>
                  </a:lnTo>
                  <a:lnTo>
                    <a:pt x="145" y="133"/>
                  </a:lnTo>
                  <a:lnTo>
                    <a:pt x="149" y="137"/>
                  </a:lnTo>
                  <a:lnTo>
                    <a:pt x="153" y="141"/>
                  </a:lnTo>
                  <a:lnTo>
                    <a:pt x="161" y="144"/>
                  </a:lnTo>
                  <a:lnTo>
                    <a:pt x="165" y="148"/>
                  </a:lnTo>
                  <a:lnTo>
                    <a:pt x="168" y="148"/>
                  </a:lnTo>
                  <a:lnTo>
                    <a:pt x="172" y="152"/>
                  </a:lnTo>
                  <a:lnTo>
                    <a:pt x="176" y="156"/>
                  </a:lnTo>
                  <a:lnTo>
                    <a:pt x="180" y="156"/>
                  </a:lnTo>
                  <a:lnTo>
                    <a:pt x="188" y="156"/>
                  </a:lnTo>
                  <a:lnTo>
                    <a:pt x="192" y="160"/>
                  </a:lnTo>
                  <a:lnTo>
                    <a:pt x="196" y="160"/>
                  </a:lnTo>
                  <a:lnTo>
                    <a:pt x="200" y="160"/>
                  </a:lnTo>
                  <a:lnTo>
                    <a:pt x="204" y="160"/>
                  </a:lnTo>
                  <a:lnTo>
                    <a:pt x="208" y="156"/>
                  </a:lnTo>
                  <a:lnTo>
                    <a:pt x="215" y="148"/>
                  </a:lnTo>
                  <a:lnTo>
                    <a:pt x="219" y="144"/>
                  </a:lnTo>
                  <a:lnTo>
                    <a:pt x="223" y="137"/>
                  </a:lnTo>
                  <a:lnTo>
                    <a:pt x="227" y="133"/>
                  </a:lnTo>
                  <a:lnTo>
                    <a:pt x="231" y="129"/>
                  </a:lnTo>
                  <a:lnTo>
                    <a:pt x="235" y="125"/>
                  </a:lnTo>
                  <a:lnTo>
                    <a:pt x="239" y="117"/>
                  </a:lnTo>
                  <a:lnTo>
                    <a:pt x="247" y="113"/>
                  </a:lnTo>
                  <a:lnTo>
                    <a:pt x="251" y="105"/>
                  </a:lnTo>
                  <a:lnTo>
                    <a:pt x="254" y="101"/>
                  </a:lnTo>
                  <a:lnTo>
                    <a:pt x="258" y="101"/>
                  </a:lnTo>
                  <a:lnTo>
                    <a:pt x="262" y="98"/>
                  </a:lnTo>
                  <a:lnTo>
                    <a:pt x="266" y="86"/>
                  </a:lnTo>
                  <a:lnTo>
                    <a:pt x="274" y="74"/>
                  </a:lnTo>
                  <a:lnTo>
                    <a:pt x="278" y="62"/>
                  </a:lnTo>
                  <a:lnTo>
                    <a:pt x="282" y="58"/>
                  </a:lnTo>
                  <a:lnTo>
                    <a:pt x="286" y="51"/>
                  </a:lnTo>
                  <a:lnTo>
                    <a:pt x="290" y="47"/>
                  </a:lnTo>
                  <a:lnTo>
                    <a:pt x="294" y="39"/>
                  </a:lnTo>
                  <a:lnTo>
                    <a:pt x="301" y="35"/>
                  </a:lnTo>
                  <a:lnTo>
                    <a:pt x="305" y="35"/>
                  </a:lnTo>
                  <a:lnTo>
                    <a:pt x="309" y="31"/>
                  </a:lnTo>
                  <a:lnTo>
                    <a:pt x="313" y="27"/>
                  </a:lnTo>
                  <a:lnTo>
                    <a:pt x="317" y="23"/>
                  </a:lnTo>
                  <a:lnTo>
                    <a:pt x="321" y="23"/>
                  </a:lnTo>
                  <a:lnTo>
                    <a:pt x="329" y="23"/>
                  </a:lnTo>
                  <a:lnTo>
                    <a:pt x="333" y="19"/>
                  </a:lnTo>
                  <a:lnTo>
                    <a:pt x="337" y="19"/>
                  </a:lnTo>
                  <a:lnTo>
                    <a:pt x="340" y="19"/>
                  </a:lnTo>
                  <a:lnTo>
                    <a:pt x="344" y="19"/>
                  </a:lnTo>
                  <a:lnTo>
                    <a:pt x="348" y="19"/>
                  </a:lnTo>
                  <a:lnTo>
                    <a:pt x="352" y="19"/>
                  </a:lnTo>
                  <a:lnTo>
                    <a:pt x="360" y="19"/>
                  </a:lnTo>
                  <a:lnTo>
                    <a:pt x="364" y="19"/>
                  </a:lnTo>
                  <a:lnTo>
                    <a:pt x="368" y="19"/>
                  </a:lnTo>
                  <a:lnTo>
                    <a:pt x="372" y="19"/>
                  </a:lnTo>
                  <a:lnTo>
                    <a:pt x="376" y="19"/>
                  </a:lnTo>
                  <a:lnTo>
                    <a:pt x="380" y="19"/>
                  </a:lnTo>
                  <a:lnTo>
                    <a:pt x="387" y="19"/>
                  </a:lnTo>
                  <a:lnTo>
                    <a:pt x="391" y="19"/>
                  </a:lnTo>
                  <a:lnTo>
                    <a:pt x="395" y="19"/>
                  </a:lnTo>
                  <a:lnTo>
                    <a:pt x="399" y="19"/>
                  </a:lnTo>
                  <a:lnTo>
                    <a:pt x="403" y="19"/>
                  </a:lnTo>
                  <a:lnTo>
                    <a:pt x="407" y="19"/>
                  </a:lnTo>
                  <a:lnTo>
                    <a:pt x="415" y="19"/>
                  </a:lnTo>
                  <a:lnTo>
                    <a:pt x="419" y="19"/>
                  </a:lnTo>
                  <a:lnTo>
                    <a:pt x="422" y="19"/>
                  </a:lnTo>
                  <a:lnTo>
                    <a:pt x="426" y="23"/>
                  </a:lnTo>
                  <a:lnTo>
                    <a:pt x="430" y="23"/>
                  </a:lnTo>
                  <a:lnTo>
                    <a:pt x="434" y="23"/>
                  </a:lnTo>
                  <a:lnTo>
                    <a:pt x="442" y="19"/>
                  </a:lnTo>
                  <a:lnTo>
                    <a:pt x="446" y="19"/>
                  </a:lnTo>
                  <a:lnTo>
                    <a:pt x="450" y="19"/>
                  </a:lnTo>
                  <a:lnTo>
                    <a:pt x="454" y="19"/>
                  </a:lnTo>
                  <a:lnTo>
                    <a:pt x="458" y="19"/>
                  </a:lnTo>
                  <a:lnTo>
                    <a:pt x="462" y="19"/>
                  </a:lnTo>
                  <a:lnTo>
                    <a:pt x="465" y="19"/>
                  </a:lnTo>
                  <a:lnTo>
                    <a:pt x="473" y="19"/>
                  </a:lnTo>
                  <a:lnTo>
                    <a:pt x="477" y="19"/>
                  </a:lnTo>
                  <a:lnTo>
                    <a:pt x="481" y="19"/>
                  </a:lnTo>
                  <a:lnTo>
                    <a:pt x="485" y="19"/>
                  </a:lnTo>
                  <a:lnTo>
                    <a:pt x="489" y="19"/>
                  </a:lnTo>
                  <a:lnTo>
                    <a:pt x="493" y="19"/>
                  </a:lnTo>
                  <a:lnTo>
                    <a:pt x="501" y="19"/>
                  </a:lnTo>
                  <a:lnTo>
                    <a:pt x="505" y="15"/>
                  </a:lnTo>
                  <a:lnTo>
                    <a:pt x="508" y="15"/>
                  </a:lnTo>
                  <a:lnTo>
                    <a:pt x="512" y="15"/>
                  </a:lnTo>
                  <a:lnTo>
                    <a:pt x="516" y="15"/>
                  </a:lnTo>
                  <a:lnTo>
                    <a:pt x="520" y="15"/>
                  </a:lnTo>
                  <a:lnTo>
                    <a:pt x="528" y="15"/>
                  </a:lnTo>
                  <a:lnTo>
                    <a:pt x="532" y="12"/>
                  </a:lnTo>
                  <a:lnTo>
                    <a:pt x="536" y="12"/>
                  </a:lnTo>
                  <a:lnTo>
                    <a:pt x="540" y="12"/>
                  </a:lnTo>
                  <a:lnTo>
                    <a:pt x="544" y="12"/>
                  </a:lnTo>
                  <a:lnTo>
                    <a:pt x="548" y="8"/>
                  </a:lnTo>
                  <a:lnTo>
                    <a:pt x="555" y="8"/>
                  </a:lnTo>
                  <a:lnTo>
                    <a:pt x="559" y="8"/>
                  </a:lnTo>
                  <a:lnTo>
                    <a:pt x="563" y="4"/>
                  </a:lnTo>
                  <a:lnTo>
                    <a:pt x="567" y="4"/>
                  </a:lnTo>
                  <a:lnTo>
                    <a:pt x="571" y="0"/>
                  </a:lnTo>
                  <a:lnTo>
                    <a:pt x="575"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5" name="Freeform 226"/>
            <p:cNvSpPr>
              <a:spLocks/>
            </p:cNvSpPr>
            <p:nvPr/>
          </p:nvSpPr>
          <p:spPr bwMode="auto">
            <a:xfrm>
              <a:off x="5024438" y="5386388"/>
              <a:ext cx="917575" cy="360363"/>
            </a:xfrm>
            <a:custGeom>
              <a:avLst/>
              <a:gdLst>
                <a:gd name="T0" fmla="*/ 12 w 578"/>
                <a:gd name="T1" fmla="*/ 106 h 227"/>
                <a:gd name="T2" fmla="*/ 23 w 578"/>
                <a:gd name="T3" fmla="*/ 98 h 227"/>
                <a:gd name="T4" fmla="*/ 39 w 578"/>
                <a:gd name="T5" fmla="*/ 90 h 227"/>
                <a:gd name="T6" fmla="*/ 51 w 578"/>
                <a:gd name="T7" fmla="*/ 79 h 227"/>
                <a:gd name="T8" fmla="*/ 66 w 578"/>
                <a:gd name="T9" fmla="*/ 63 h 227"/>
                <a:gd name="T10" fmla="*/ 78 w 578"/>
                <a:gd name="T11" fmla="*/ 47 h 227"/>
                <a:gd name="T12" fmla="*/ 94 w 578"/>
                <a:gd name="T13" fmla="*/ 36 h 227"/>
                <a:gd name="T14" fmla="*/ 105 w 578"/>
                <a:gd name="T15" fmla="*/ 20 h 227"/>
                <a:gd name="T16" fmla="*/ 121 w 578"/>
                <a:gd name="T17" fmla="*/ 8 h 227"/>
                <a:gd name="T18" fmla="*/ 133 w 578"/>
                <a:gd name="T19" fmla="*/ 0 h 227"/>
                <a:gd name="T20" fmla="*/ 145 w 578"/>
                <a:gd name="T21" fmla="*/ 24 h 227"/>
                <a:gd name="T22" fmla="*/ 160 w 578"/>
                <a:gd name="T23" fmla="*/ 47 h 227"/>
                <a:gd name="T24" fmla="*/ 172 w 578"/>
                <a:gd name="T25" fmla="*/ 71 h 227"/>
                <a:gd name="T26" fmla="*/ 188 w 578"/>
                <a:gd name="T27" fmla="*/ 90 h 227"/>
                <a:gd name="T28" fmla="*/ 199 w 578"/>
                <a:gd name="T29" fmla="*/ 106 h 227"/>
                <a:gd name="T30" fmla="*/ 215 w 578"/>
                <a:gd name="T31" fmla="*/ 102 h 227"/>
                <a:gd name="T32" fmla="*/ 227 w 578"/>
                <a:gd name="T33" fmla="*/ 129 h 227"/>
                <a:gd name="T34" fmla="*/ 242 w 578"/>
                <a:gd name="T35" fmla="*/ 161 h 227"/>
                <a:gd name="T36" fmla="*/ 254 w 578"/>
                <a:gd name="T37" fmla="*/ 168 h 227"/>
                <a:gd name="T38" fmla="*/ 270 w 578"/>
                <a:gd name="T39" fmla="*/ 176 h 227"/>
                <a:gd name="T40" fmla="*/ 281 w 578"/>
                <a:gd name="T41" fmla="*/ 176 h 227"/>
                <a:gd name="T42" fmla="*/ 297 w 578"/>
                <a:gd name="T43" fmla="*/ 172 h 227"/>
                <a:gd name="T44" fmla="*/ 309 w 578"/>
                <a:gd name="T45" fmla="*/ 172 h 227"/>
                <a:gd name="T46" fmla="*/ 324 w 578"/>
                <a:gd name="T47" fmla="*/ 172 h 227"/>
                <a:gd name="T48" fmla="*/ 336 w 578"/>
                <a:gd name="T49" fmla="*/ 161 h 227"/>
                <a:gd name="T50" fmla="*/ 352 w 578"/>
                <a:gd name="T51" fmla="*/ 157 h 227"/>
                <a:gd name="T52" fmla="*/ 363 w 578"/>
                <a:gd name="T53" fmla="*/ 157 h 227"/>
                <a:gd name="T54" fmla="*/ 379 w 578"/>
                <a:gd name="T55" fmla="*/ 157 h 227"/>
                <a:gd name="T56" fmla="*/ 391 w 578"/>
                <a:gd name="T57" fmla="*/ 157 h 227"/>
                <a:gd name="T58" fmla="*/ 406 w 578"/>
                <a:gd name="T59" fmla="*/ 157 h 227"/>
                <a:gd name="T60" fmla="*/ 418 w 578"/>
                <a:gd name="T61" fmla="*/ 157 h 227"/>
                <a:gd name="T62" fmla="*/ 434 w 578"/>
                <a:gd name="T63" fmla="*/ 161 h 227"/>
                <a:gd name="T64" fmla="*/ 446 w 578"/>
                <a:gd name="T65" fmla="*/ 161 h 227"/>
                <a:gd name="T66" fmla="*/ 461 w 578"/>
                <a:gd name="T67" fmla="*/ 165 h 227"/>
                <a:gd name="T68" fmla="*/ 473 w 578"/>
                <a:gd name="T69" fmla="*/ 168 h 227"/>
                <a:gd name="T70" fmla="*/ 485 w 578"/>
                <a:gd name="T71" fmla="*/ 176 h 227"/>
                <a:gd name="T72" fmla="*/ 500 w 578"/>
                <a:gd name="T73" fmla="*/ 180 h 227"/>
                <a:gd name="T74" fmla="*/ 512 w 578"/>
                <a:gd name="T75" fmla="*/ 184 h 227"/>
                <a:gd name="T76" fmla="*/ 528 w 578"/>
                <a:gd name="T77" fmla="*/ 192 h 227"/>
                <a:gd name="T78" fmla="*/ 539 w 578"/>
                <a:gd name="T79" fmla="*/ 200 h 227"/>
                <a:gd name="T80" fmla="*/ 555 w 578"/>
                <a:gd name="T81" fmla="*/ 211 h 227"/>
                <a:gd name="T82" fmla="*/ 567 w 578"/>
                <a:gd name="T83" fmla="*/ 22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227">
                  <a:moveTo>
                    <a:pt x="0" y="110"/>
                  </a:moveTo>
                  <a:lnTo>
                    <a:pt x="8" y="106"/>
                  </a:lnTo>
                  <a:lnTo>
                    <a:pt x="12" y="106"/>
                  </a:lnTo>
                  <a:lnTo>
                    <a:pt x="16" y="106"/>
                  </a:lnTo>
                  <a:lnTo>
                    <a:pt x="19" y="102"/>
                  </a:lnTo>
                  <a:lnTo>
                    <a:pt x="23" y="98"/>
                  </a:lnTo>
                  <a:lnTo>
                    <a:pt x="27" y="98"/>
                  </a:lnTo>
                  <a:lnTo>
                    <a:pt x="31" y="94"/>
                  </a:lnTo>
                  <a:lnTo>
                    <a:pt x="39" y="90"/>
                  </a:lnTo>
                  <a:lnTo>
                    <a:pt x="43" y="86"/>
                  </a:lnTo>
                  <a:lnTo>
                    <a:pt x="47" y="82"/>
                  </a:lnTo>
                  <a:lnTo>
                    <a:pt x="51" y="79"/>
                  </a:lnTo>
                  <a:lnTo>
                    <a:pt x="55" y="75"/>
                  </a:lnTo>
                  <a:lnTo>
                    <a:pt x="59" y="71"/>
                  </a:lnTo>
                  <a:lnTo>
                    <a:pt x="66" y="63"/>
                  </a:lnTo>
                  <a:lnTo>
                    <a:pt x="70" y="59"/>
                  </a:lnTo>
                  <a:lnTo>
                    <a:pt x="74" y="55"/>
                  </a:lnTo>
                  <a:lnTo>
                    <a:pt x="78" y="47"/>
                  </a:lnTo>
                  <a:lnTo>
                    <a:pt x="82" y="47"/>
                  </a:lnTo>
                  <a:lnTo>
                    <a:pt x="86" y="43"/>
                  </a:lnTo>
                  <a:lnTo>
                    <a:pt x="94" y="36"/>
                  </a:lnTo>
                  <a:lnTo>
                    <a:pt x="98" y="32"/>
                  </a:lnTo>
                  <a:lnTo>
                    <a:pt x="102" y="24"/>
                  </a:lnTo>
                  <a:lnTo>
                    <a:pt x="105" y="20"/>
                  </a:lnTo>
                  <a:lnTo>
                    <a:pt x="109" y="16"/>
                  </a:lnTo>
                  <a:lnTo>
                    <a:pt x="113" y="12"/>
                  </a:lnTo>
                  <a:lnTo>
                    <a:pt x="121" y="8"/>
                  </a:lnTo>
                  <a:lnTo>
                    <a:pt x="125" y="4"/>
                  </a:lnTo>
                  <a:lnTo>
                    <a:pt x="129" y="4"/>
                  </a:lnTo>
                  <a:lnTo>
                    <a:pt x="133" y="0"/>
                  </a:lnTo>
                  <a:lnTo>
                    <a:pt x="137" y="4"/>
                  </a:lnTo>
                  <a:lnTo>
                    <a:pt x="141" y="12"/>
                  </a:lnTo>
                  <a:lnTo>
                    <a:pt x="145" y="24"/>
                  </a:lnTo>
                  <a:lnTo>
                    <a:pt x="152" y="36"/>
                  </a:lnTo>
                  <a:lnTo>
                    <a:pt x="156" y="43"/>
                  </a:lnTo>
                  <a:lnTo>
                    <a:pt x="160" y="47"/>
                  </a:lnTo>
                  <a:lnTo>
                    <a:pt x="164" y="55"/>
                  </a:lnTo>
                  <a:lnTo>
                    <a:pt x="168" y="63"/>
                  </a:lnTo>
                  <a:lnTo>
                    <a:pt x="172" y="71"/>
                  </a:lnTo>
                  <a:lnTo>
                    <a:pt x="180" y="79"/>
                  </a:lnTo>
                  <a:lnTo>
                    <a:pt x="184" y="82"/>
                  </a:lnTo>
                  <a:lnTo>
                    <a:pt x="188" y="90"/>
                  </a:lnTo>
                  <a:lnTo>
                    <a:pt x="191" y="94"/>
                  </a:lnTo>
                  <a:lnTo>
                    <a:pt x="195" y="98"/>
                  </a:lnTo>
                  <a:lnTo>
                    <a:pt x="199" y="106"/>
                  </a:lnTo>
                  <a:lnTo>
                    <a:pt x="207" y="110"/>
                  </a:lnTo>
                  <a:lnTo>
                    <a:pt x="211" y="110"/>
                  </a:lnTo>
                  <a:lnTo>
                    <a:pt x="215" y="102"/>
                  </a:lnTo>
                  <a:lnTo>
                    <a:pt x="219" y="106"/>
                  </a:lnTo>
                  <a:lnTo>
                    <a:pt x="223" y="114"/>
                  </a:lnTo>
                  <a:lnTo>
                    <a:pt x="227" y="129"/>
                  </a:lnTo>
                  <a:lnTo>
                    <a:pt x="234" y="149"/>
                  </a:lnTo>
                  <a:lnTo>
                    <a:pt x="238" y="153"/>
                  </a:lnTo>
                  <a:lnTo>
                    <a:pt x="242" y="161"/>
                  </a:lnTo>
                  <a:lnTo>
                    <a:pt x="246" y="165"/>
                  </a:lnTo>
                  <a:lnTo>
                    <a:pt x="250" y="165"/>
                  </a:lnTo>
                  <a:lnTo>
                    <a:pt x="254" y="168"/>
                  </a:lnTo>
                  <a:lnTo>
                    <a:pt x="258" y="172"/>
                  </a:lnTo>
                  <a:lnTo>
                    <a:pt x="266" y="172"/>
                  </a:lnTo>
                  <a:lnTo>
                    <a:pt x="270" y="176"/>
                  </a:lnTo>
                  <a:lnTo>
                    <a:pt x="274" y="176"/>
                  </a:lnTo>
                  <a:lnTo>
                    <a:pt x="277" y="176"/>
                  </a:lnTo>
                  <a:lnTo>
                    <a:pt x="281" y="176"/>
                  </a:lnTo>
                  <a:lnTo>
                    <a:pt x="285" y="172"/>
                  </a:lnTo>
                  <a:lnTo>
                    <a:pt x="293" y="172"/>
                  </a:lnTo>
                  <a:lnTo>
                    <a:pt x="297" y="172"/>
                  </a:lnTo>
                  <a:lnTo>
                    <a:pt x="301" y="172"/>
                  </a:lnTo>
                  <a:lnTo>
                    <a:pt x="305" y="172"/>
                  </a:lnTo>
                  <a:lnTo>
                    <a:pt x="309" y="172"/>
                  </a:lnTo>
                  <a:lnTo>
                    <a:pt x="313" y="172"/>
                  </a:lnTo>
                  <a:lnTo>
                    <a:pt x="320" y="172"/>
                  </a:lnTo>
                  <a:lnTo>
                    <a:pt x="324" y="172"/>
                  </a:lnTo>
                  <a:lnTo>
                    <a:pt x="328" y="168"/>
                  </a:lnTo>
                  <a:lnTo>
                    <a:pt x="332" y="165"/>
                  </a:lnTo>
                  <a:lnTo>
                    <a:pt x="336" y="161"/>
                  </a:lnTo>
                  <a:lnTo>
                    <a:pt x="340" y="161"/>
                  </a:lnTo>
                  <a:lnTo>
                    <a:pt x="348" y="157"/>
                  </a:lnTo>
                  <a:lnTo>
                    <a:pt x="352" y="157"/>
                  </a:lnTo>
                  <a:lnTo>
                    <a:pt x="356" y="157"/>
                  </a:lnTo>
                  <a:lnTo>
                    <a:pt x="360" y="157"/>
                  </a:lnTo>
                  <a:lnTo>
                    <a:pt x="363" y="157"/>
                  </a:lnTo>
                  <a:lnTo>
                    <a:pt x="367" y="157"/>
                  </a:lnTo>
                  <a:lnTo>
                    <a:pt x="371" y="157"/>
                  </a:lnTo>
                  <a:lnTo>
                    <a:pt x="379" y="157"/>
                  </a:lnTo>
                  <a:lnTo>
                    <a:pt x="383" y="153"/>
                  </a:lnTo>
                  <a:lnTo>
                    <a:pt x="387" y="157"/>
                  </a:lnTo>
                  <a:lnTo>
                    <a:pt x="391" y="157"/>
                  </a:lnTo>
                  <a:lnTo>
                    <a:pt x="395" y="157"/>
                  </a:lnTo>
                  <a:lnTo>
                    <a:pt x="399" y="157"/>
                  </a:lnTo>
                  <a:lnTo>
                    <a:pt x="406" y="157"/>
                  </a:lnTo>
                  <a:lnTo>
                    <a:pt x="410" y="157"/>
                  </a:lnTo>
                  <a:lnTo>
                    <a:pt x="414" y="157"/>
                  </a:lnTo>
                  <a:lnTo>
                    <a:pt x="418" y="157"/>
                  </a:lnTo>
                  <a:lnTo>
                    <a:pt x="422" y="157"/>
                  </a:lnTo>
                  <a:lnTo>
                    <a:pt x="426" y="157"/>
                  </a:lnTo>
                  <a:lnTo>
                    <a:pt x="434" y="161"/>
                  </a:lnTo>
                  <a:lnTo>
                    <a:pt x="438" y="161"/>
                  </a:lnTo>
                  <a:lnTo>
                    <a:pt x="442" y="161"/>
                  </a:lnTo>
                  <a:lnTo>
                    <a:pt x="446" y="161"/>
                  </a:lnTo>
                  <a:lnTo>
                    <a:pt x="449" y="161"/>
                  </a:lnTo>
                  <a:lnTo>
                    <a:pt x="453" y="165"/>
                  </a:lnTo>
                  <a:lnTo>
                    <a:pt x="461" y="165"/>
                  </a:lnTo>
                  <a:lnTo>
                    <a:pt x="465" y="165"/>
                  </a:lnTo>
                  <a:lnTo>
                    <a:pt x="469" y="168"/>
                  </a:lnTo>
                  <a:lnTo>
                    <a:pt x="473" y="168"/>
                  </a:lnTo>
                  <a:lnTo>
                    <a:pt x="477" y="172"/>
                  </a:lnTo>
                  <a:lnTo>
                    <a:pt x="481" y="172"/>
                  </a:lnTo>
                  <a:lnTo>
                    <a:pt x="485" y="176"/>
                  </a:lnTo>
                  <a:lnTo>
                    <a:pt x="492" y="176"/>
                  </a:lnTo>
                  <a:lnTo>
                    <a:pt x="496" y="176"/>
                  </a:lnTo>
                  <a:lnTo>
                    <a:pt x="500" y="180"/>
                  </a:lnTo>
                  <a:lnTo>
                    <a:pt x="504" y="180"/>
                  </a:lnTo>
                  <a:lnTo>
                    <a:pt x="508" y="184"/>
                  </a:lnTo>
                  <a:lnTo>
                    <a:pt x="512" y="184"/>
                  </a:lnTo>
                  <a:lnTo>
                    <a:pt x="520" y="188"/>
                  </a:lnTo>
                  <a:lnTo>
                    <a:pt x="524" y="188"/>
                  </a:lnTo>
                  <a:lnTo>
                    <a:pt x="528" y="192"/>
                  </a:lnTo>
                  <a:lnTo>
                    <a:pt x="532" y="196"/>
                  </a:lnTo>
                  <a:lnTo>
                    <a:pt x="535" y="200"/>
                  </a:lnTo>
                  <a:lnTo>
                    <a:pt x="539" y="200"/>
                  </a:lnTo>
                  <a:lnTo>
                    <a:pt x="547" y="204"/>
                  </a:lnTo>
                  <a:lnTo>
                    <a:pt x="551" y="208"/>
                  </a:lnTo>
                  <a:lnTo>
                    <a:pt x="555" y="211"/>
                  </a:lnTo>
                  <a:lnTo>
                    <a:pt x="559" y="215"/>
                  </a:lnTo>
                  <a:lnTo>
                    <a:pt x="563" y="219"/>
                  </a:lnTo>
                  <a:lnTo>
                    <a:pt x="567" y="223"/>
                  </a:lnTo>
                  <a:lnTo>
                    <a:pt x="575" y="227"/>
                  </a:lnTo>
                  <a:lnTo>
                    <a:pt x="578" y="227"/>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6" name="Freeform 227"/>
            <p:cNvSpPr>
              <a:spLocks/>
            </p:cNvSpPr>
            <p:nvPr/>
          </p:nvSpPr>
          <p:spPr bwMode="auto">
            <a:xfrm>
              <a:off x="5942013" y="5610225"/>
              <a:ext cx="912813" cy="236538"/>
            </a:xfrm>
            <a:custGeom>
              <a:avLst/>
              <a:gdLst>
                <a:gd name="T0" fmla="*/ 8 w 575"/>
                <a:gd name="T1" fmla="*/ 94 h 149"/>
                <a:gd name="T2" fmla="*/ 20 w 575"/>
                <a:gd name="T3" fmla="*/ 102 h 149"/>
                <a:gd name="T4" fmla="*/ 36 w 575"/>
                <a:gd name="T5" fmla="*/ 110 h 149"/>
                <a:gd name="T6" fmla="*/ 47 w 575"/>
                <a:gd name="T7" fmla="*/ 117 h 149"/>
                <a:gd name="T8" fmla="*/ 63 w 575"/>
                <a:gd name="T9" fmla="*/ 141 h 149"/>
                <a:gd name="T10" fmla="*/ 75 w 575"/>
                <a:gd name="T11" fmla="*/ 94 h 149"/>
                <a:gd name="T12" fmla="*/ 90 w 575"/>
                <a:gd name="T13" fmla="*/ 70 h 149"/>
                <a:gd name="T14" fmla="*/ 102 w 575"/>
                <a:gd name="T15" fmla="*/ 47 h 149"/>
                <a:gd name="T16" fmla="*/ 118 w 575"/>
                <a:gd name="T17" fmla="*/ 31 h 149"/>
                <a:gd name="T18" fmla="*/ 129 w 575"/>
                <a:gd name="T19" fmla="*/ 20 h 149"/>
                <a:gd name="T20" fmla="*/ 145 w 575"/>
                <a:gd name="T21" fmla="*/ 12 h 149"/>
                <a:gd name="T22" fmla="*/ 157 w 575"/>
                <a:gd name="T23" fmla="*/ 4 h 149"/>
                <a:gd name="T24" fmla="*/ 172 w 575"/>
                <a:gd name="T25" fmla="*/ 0 h 149"/>
                <a:gd name="T26" fmla="*/ 184 w 575"/>
                <a:gd name="T27" fmla="*/ 0 h 149"/>
                <a:gd name="T28" fmla="*/ 200 w 575"/>
                <a:gd name="T29" fmla="*/ 0 h 149"/>
                <a:gd name="T30" fmla="*/ 211 w 575"/>
                <a:gd name="T31" fmla="*/ 0 h 149"/>
                <a:gd name="T32" fmla="*/ 227 w 575"/>
                <a:gd name="T33" fmla="*/ 0 h 149"/>
                <a:gd name="T34" fmla="*/ 239 w 575"/>
                <a:gd name="T35" fmla="*/ 0 h 149"/>
                <a:gd name="T36" fmla="*/ 254 w 575"/>
                <a:gd name="T37" fmla="*/ 4 h 149"/>
                <a:gd name="T38" fmla="*/ 266 w 575"/>
                <a:gd name="T39" fmla="*/ 4 h 149"/>
                <a:gd name="T40" fmla="*/ 282 w 575"/>
                <a:gd name="T41" fmla="*/ 4 h 149"/>
                <a:gd name="T42" fmla="*/ 294 w 575"/>
                <a:gd name="T43" fmla="*/ 8 h 149"/>
                <a:gd name="T44" fmla="*/ 309 w 575"/>
                <a:gd name="T45" fmla="*/ 8 h 149"/>
                <a:gd name="T46" fmla="*/ 321 w 575"/>
                <a:gd name="T47" fmla="*/ 12 h 149"/>
                <a:gd name="T48" fmla="*/ 337 w 575"/>
                <a:gd name="T49" fmla="*/ 16 h 149"/>
                <a:gd name="T50" fmla="*/ 348 w 575"/>
                <a:gd name="T51" fmla="*/ 16 h 149"/>
                <a:gd name="T52" fmla="*/ 360 w 575"/>
                <a:gd name="T53" fmla="*/ 20 h 149"/>
                <a:gd name="T54" fmla="*/ 376 w 575"/>
                <a:gd name="T55" fmla="*/ 27 h 149"/>
                <a:gd name="T56" fmla="*/ 387 w 575"/>
                <a:gd name="T57" fmla="*/ 31 h 149"/>
                <a:gd name="T58" fmla="*/ 403 w 575"/>
                <a:gd name="T59" fmla="*/ 39 h 149"/>
                <a:gd name="T60" fmla="*/ 415 w 575"/>
                <a:gd name="T61" fmla="*/ 51 h 149"/>
                <a:gd name="T62" fmla="*/ 430 w 575"/>
                <a:gd name="T63" fmla="*/ 63 h 149"/>
                <a:gd name="T64" fmla="*/ 442 w 575"/>
                <a:gd name="T65" fmla="*/ 74 h 149"/>
                <a:gd name="T66" fmla="*/ 458 w 575"/>
                <a:gd name="T67" fmla="*/ 90 h 149"/>
                <a:gd name="T68" fmla="*/ 469 w 575"/>
                <a:gd name="T69" fmla="*/ 106 h 149"/>
                <a:gd name="T70" fmla="*/ 485 w 575"/>
                <a:gd name="T71" fmla="*/ 121 h 149"/>
                <a:gd name="T72" fmla="*/ 497 w 575"/>
                <a:gd name="T73" fmla="*/ 137 h 149"/>
                <a:gd name="T74" fmla="*/ 512 w 575"/>
                <a:gd name="T75" fmla="*/ 149 h 149"/>
                <a:gd name="T76" fmla="*/ 524 w 575"/>
                <a:gd name="T77" fmla="*/ 141 h 149"/>
                <a:gd name="T78" fmla="*/ 540 w 575"/>
                <a:gd name="T79" fmla="*/ 133 h 149"/>
                <a:gd name="T80" fmla="*/ 552 w 575"/>
                <a:gd name="T81" fmla="*/ 113 h 149"/>
                <a:gd name="T82" fmla="*/ 567 w 575"/>
                <a:gd name="T83" fmla="*/ 9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149">
                  <a:moveTo>
                    <a:pt x="0" y="86"/>
                  </a:moveTo>
                  <a:lnTo>
                    <a:pt x="4" y="90"/>
                  </a:lnTo>
                  <a:lnTo>
                    <a:pt x="8" y="94"/>
                  </a:lnTo>
                  <a:lnTo>
                    <a:pt x="12" y="94"/>
                  </a:lnTo>
                  <a:lnTo>
                    <a:pt x="16" y="98"/>
                  </a:lnTo>
                  <a:lnTo>
                    <a:pt x="20" y="102"/>
                  </a:lnTo>
                  <a:lnTo>
                    <a:pt x="28" y="106"/>
                  </a:lnTo>
                  <a:lnTo>
                    <a:pt x="32" y="110"/>
                  </a:lnTo>
                  <a:lnTo>
                    <a:pt x="36" y="110"/>
                  </a:lnTo>
                  <a:lnTo>
                    <a:pt x="40" y="113"/>
                  </a:lnTo>
                  <a:lnTo>
                    <a:pt x="43" y="117"/>
                  </a:lnTo>
                  <a:lnTo>
                    <a:pt x="47" y="117"/>
                  </a:lnTo>
                  <a:lnTo>
                    <a:pt x="55" y="129"/>
                  </a:lnTo>
                  <a:lnTo>
                    <a:pt x="59" y="141"/>
                  </a:lnTo>
                  <a:lnTo>
                    <a:pt x="63" y="141"/>
                  </a:lnTo>
                  <a:lnTo>
                    <a:pt x="67" y="125"/>
                  </a:lnTo>
                  <a:lnTo>
                    <a:pt x="71" y="106"/>
                  </a:lnTo>
                  <a:lnTo>
                    <a:pt x="75" y="94"/>
                  </a:lnTo>
                  <a:lnTo>
                    <a:pt x="83" y="86"/>
                  </a:lnTo>
                  <a:lnTo>
                    <a:pt x="86" y="78"/>
                  </a:lnTo>
                  <a:lnTo>
                    <a:pt x="90" y="70"/>
                  </a:lnTo>
                  <a:lnTo>
                    <a:pt x="94" y="63"/>
                  </a:lnTo>
                  <a:lnTo>
                    <a:pt x="98" y="55"/>
                  </a:lnTo>
                  <a:lnTo>
                    <a:pt x="102" y="47"/>
                  </a:lnTo>
                  <a:lnTo>
                    <a:pt x="110" y="39"/>
                  </a:lnTo>
                  <a:lnTo>
                    <a:pt x="114" y="31"/>
                  </a:lnTo>
                  <a:lnTo>
                    <a:pt x="118" y="31"/>
                  </a:lnTo>
                  <a:lnTo>
                    <a:pt x="122" y="27"/>
                  </a:lnTo>
                  <a:lnTo>
                    <a:pt x="126" y="24"/>
                  </a:lnTo>
                  <a:lnTo>
                    <a:pt x="129" y="20"/>
                  </a:lnTo>
                  <a:lnTo>
                    <a:pt x="133" y="16"/>
                  </a:lnTo>
                  <a:lnTo>
                    <a:pt x="141" y="16"/>
                  </a:lnTo>
                  <a:lnTo>
                    <a:pt x="145" y="12"/>
                  </a:lnTo>
                  <a:lnTo>
                    <a:pt x="149" y="8"/>
                  </a:lnTo>
                  <a:lnTo>
                    <a:pt x="153" y="4"/>
                  </a:lnTo>
                  <a:lnTo>
                    <a:pt x="157" y="4"/>
                  </a:lnTo>
                  <a:lnTo>
                    <a:pt x="161" y="4"/>
                  </a:lnTo>
                  <a:lnTo>
                    <a:pt x="168" y="0"/>
                  </a:lnTo>
                  <a:lnTo>
                    <a:pt x="172" y="0"/>
                  </a:lnTo>
                  <a:lnTo>
                    <a:pt x="176" y="0"/>
                  </a:lnTo>
                  <a:lnTo>
                    <a:pt x="180" y="0"/>
                  </a:lnTo>
                  <a:lnTo>
                    <a:pt x="184" y="0"/>
                  </a:lnTo>
                  <a:lnTo>
                    <a:pt x="188" y="0"/>
                  </a:lnTo>
                  <a:lnTo>
                    <a:pt x="196" y="0"/>
                  </a:lnTo>
                  <a:lnTo>
                    <a:pt x="200" y="0"/>
                  </a:lnTo>
                  <a:lnTo>
                    <a:pt x="204" y="0"/>
                  </a:lnTo>
                  <a:lnTo>
                    <a:pt x="208" y="0"/>
                  </a:lnTo>
                  <a:lnTo>
                    <a:pt x="211" y="0"/>
                  </a:lnTo>
                  <a:lnTo>
                    <a:pt x="215" y="0"/>
                  </a:lnTo>
                  <a:lnTo>
                    <a:pt x="223" y="0"/>
                  </a:lnTo>
                  <a:lnTo>
                    <a:pt x="227" y="0"/>
                  </a:lnTo>
                  <a:lnTo>
                    <a:pt x="231" y="0"/>
                  </a:lnTo>
                  <a:lnTo>
                    <a:pt x="235" y="0"/>
                  </a:lnTo>
                  <a:lnTo>
                    <a:pt x="239" y="0"/>
                  </a:lnTo>
                  <a:lnTo>
                    <a:pt x="243" y="0"/>
                  </a:lnTo>
                  <a:lnTo>
                    <a:pt x="247" y="0"/>
                  </a:lnTo>
                  <a:lnTo>
                    <a:pt x="254" y="4"/>
                  </a:lnTo>
                  <a:lnTo>
                    <a:pt x="258" y="4"/>
                  </a:lnTo>
                  <a:lnTo>
                    <a:pt x="262" y="4"/>
                  </a:lnTo>
                  <a:lnTo>
                    <a:pt x="266" y="4"/>
                  </a:lnTo>
                  <a:lnTo>
                    <a:pt x="270" y="4"/>
                  </a:lnTo>
                  <a:lnTo>
                    <a:pt x="274" y="4"/>
                  </a:lnTo>
                  <a:lnTo>
                    <a:pt x="282" y="4"/>
                  </a:lnTo>
                  <a:lnTo>
                    <a:pt x="286" y="4"/>
                  </a:lnTo>
                  <a:lnTo>
                    <a:pt x="290" y="8"/>
                  </a:lnTo>
                  <a:lnTo>
                    <a:pt x="294" y="8"/>
                  </a:lnTo>
                  <a:lnTo>
                    <a:pt x="297" y="8"/>
                  </a:lnTo>
                  <a:lnTo>
                    <a:pt x="301" y="8"/>
                  </a:lnTo>
                  <a:lnTo>
                    <a:pt x="309" y="8"/>
                  </a:lnTo>
                  <a:lnTo>
                    <a:pt x="313" y="8"/>
                  </a:lnTo>
                  <a:lnTo>
                    <a:pt x="317" y="12"/>
                  </a:lnTo>
                  <a:lnTo>
                    <a:pt x="321" y="12"/>
                  </a:lnTo>
                  <a:lnTo>
                    <a:pt x="325" y="12"/>
                  </a:lnTo>
                  <a:lnTo>
                    <a:pt x="329" y="12"/>
                  </a:lnTo>
                  <a:lnTo>
                    <a:pt x="337" y="16"/>
                  </a:lnTo>
                  <a:lnTo>
                    <a:pt x="340" y="16"/>
                  </a:lnTo>
                  <a:lnTo>
                    <a:pt x="344" y="16"/>
                  </a:lnTo>
                  <a:lnTo>
                    <a:pt x="348" y="16"/>
                  </a:lnTo>
                  <a:lnTo>
                    <a:pt x="352" y="20"/>
                  </a:lnTo>
                  <a:lnTo>
                    <a:pt x="356" y="20"/>
                  </a:lnTo>
                  <a:lnTo>
                    <a:pt x="360" y="20"/>
                  </a:lnTo>
                  <a:lnTo>
                    <a:pt x="368" y="24"/>
                  </a:lnTo>
                  <a:lnTo>
                    <a:pt x="372" y="24"/>
                  </a:lnTo>
                  <a:lnTo>
                    <a:pt x="376" y="27"/>
                  </a:lnTo>
                  <a:lnTo>
                    <a:pt x="380" y="27"/>
                  </a:lnTo>
                  <a:lnTo>
                    <a:pt x="383" y="31"/>
                  </a:lnTo>
                  <a:lnTo>
                    <a:pt x="387" y="31"/>
                  </a:lnTo>
                  <a:lnTo>
                    <a:pt x="395" y="35"/>
                  </a:lnTo>
                  <a:lnTo>
                    <a:pt x="399" y="39"/>
                  </a:lnTo>
                  <a:lnTo>
                    <a:pt x="403" y="39"/>
                  </a:lnTo>
                  <a:lnTo>
                    <a:pt x="407" y="43"/>
                  </a:lnTo>
                  <a:lnTo>
                    <a:pt x="411" y="47"/>
                  </a:lnTo>
                  <a:lnTo>
                    <a:pt x="415" y="51"/>
                  </a:lnTo>
                  <a:lnTo>
                    <a:pt x="423" y="55"/>
                  </a:lnTo>
                  <a:lnTo>
                    <a:pt x="426" y="59"/>
                  </a:lnTo>
                  <a:lnTo>
                    <a:pt x="430" y="63"/>
                  </a:lnTo>
                  <a:lnTo>
                    <a:pt x="434" y="67"/>
                  </a:lnTo>
                  <a:lnTo>
                    <a:pt x="438" y="70"/>
                  </a:lnTo>
                  <a:lnTo>
                    <a:pt x="442" y="74"/>
                  </a:lnTo>
                  <a:lnTo>
                    <a:pt x="450" y="78"/>
                  </a:lnTo>
                  <a:lnTo>
                    <a:pt x="454" y="86"/>
                  </a:lnTo>
                  <a:lnTo>
                    <a:pt x="458" y="90"/>
                  </a:lnTo>
                  <a:lnTo>
                    <a:pt x="462" y="94"/>
                  </a:lnTo>
                  <a:lnTo>
                    <a:pt x="466" y="102"/>
                  </a:lnTo>
                  <a:lnTo>
                    <a:pt x="469" y="106"/>
                  </a:lnTo>
                  <a:lnTo>
                    <a:pt x="473" y="113"/>
                  </a:lnTo>
                  <a:lnTo>
                    <a:pt x="481" y="117"/>
                  </a:lnTo>
                  <a:lnTo>
                    <a:pt x="485" y="121"/>
                  </a:lnTo>
                  <a:lnTo>
                    <a:pt x="489" y="129"/>
                  </a:lnTo>
                  <a:lnTo>
                    <a:pt x="493" y="133"/>
                  </a:lnTo>
                  <a:lnTo>
                    <a:pt x="497" y="137"/>
                  </a:lnTo>
                  <a:lnTo>
                    <a:pt x="501" y="141"/>
                  </a:lnTo>
                  <a:lnTo>
                    <a:pt x="509" y="145"/>
                  </a:lnTo>
                  <a:lnTo>
                    <a:pt x="512" y="149"/>
                  </a:lnTo>
                  <a:lnTo>
                    <a:pt x="516" y="149"/>
                  </a:lnTo>
                  <a:lnTo>
                    <a:pt x="520" y="145"/>
                  </a:lnTo>
                  <a:lnTo>
                    <a:pt x="524" y="141"/>
                  </a:lnTo>
                  <a:lnTo>
                    <a:pt x="528" y="137"/>
                  </a:lnTo>
                  <a:lnTo>
                    <a:pt x="536" y="137"/>
                  </a:lnTo>
                  <a:lnTo>
                    <a:pt x="540" y="133"/>
                  </a:lnTo>
                  <a:lnTo>
                    <a:pt x="544" y="125"/>
                  </a:lnTo>
                  <a:lnTo>
                    <a:pt x="548" y="121"/>
                  </a:lnTo>
                  <a:lnTo>
                    <a:pt x="552" y="113"/>
                  </a:lnTo>
                  <a:lnTo>
                    <a:pt x="555" y="106"/>
                  </a:lnTo>
                  <a:lnTo>
                    <a:pt x="563" y="98"/>
                  </a:lnTo>
                  <a:lnTo>
                    <a:pt x="567" y="90"/>
                  </a:lnTo>
                  <a:lnTo>
                    <a:pt x="571" y="86"/>
                  </a:lnTo>
                  <a:lnTo>
                    <a:pt x="575" y="78"/>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7" name="Freeform 228"/>
            <p:cNvSpPr>
              <a:spLocks/>
            </p:cNvSpPr>
            <p:nvPr/>
          </p:nvSpPr>
          <p:spPr bwMode="auto">
            <a:xfrm>
              <a:off x="6854826" y="5734050"/>
              <a:ext cx="25400" cy="12700"/>
            </a:xfrm>
            <a:custGeom>
              <a:avLst/>
              <a:gdLst>
                <a:gd name="T0" fmla="*/ 0 w 16"/>
                <a:gd name="T1" fmla="*/ 0 h 8"/>
                <a:gd name="T2" fmla="*/ 4 w 16"/>
                <a:gd name="T3" fmla="*/ 0 h 8"/>
                <a:gd name="T4" fmla="*/ 8 w 16"/>
                <a:gd name="T5" fmla="*/ 8 h 8"/>
                <a:gd name="T6" fmla="*/ 16 w 16"/>
                <a:gd name="T7" fmla="*/ 0 h 8"/>
              </a:gdLst>
              <a:ahLst/>
              <a:cxnLst>
                <a:cxn ang="0">
                  <a:pos x="T0" y="T1"/>
                </a:cxn>
                <a:cxn ang="0">
                  <a:pos x="T2" y="T3"/>
                </a:cxn>
                <a:cxn ang="0">
                  <a:pos x="T4" y="T5"/>
                </a:cxn>
                <a:cxn ang="0">
                  <a:pos x="T6" y="T7"/>
                </a:cxn>
              </a:cxnLst>
              <a:rect l="0" t="0" r="r" b="b"/>
              <a:pathLst>
                <a:path w="16" h="8">
                  <a:moveTo>
                    <a:pt x="0" y="0"/>
                  </a:moveTo>
                  <a:lnTo>
                    <a:pt x="4" y="0"/>
                  </a:lnTo>
                  <a:lnTo>
                    <a:pt x="8" y="8"/>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8" name="Freeform 229"/>
            <p:cNvSpPr>
              <a:spLocks/>
            </p:cNvSpPr>
            <p:nvPr/>
          </p:nvSpPr>
          <p:spPr bwMode="auto">
            <a:xfrm>
              <a:off x="3200401" y="4878388"/>
              <a:ext cx="911225" cy="712788"/>
            </a:xfrm>
            <a:custGeom>
              <a:avLst/>
              <a:gdLst>
                <a:gd name="T0" fmla="*/ 8 w 574"/>
                <a:gd name="T1" fmla="*/ 449 h 449"/>
                <a:gd name="T2" fmla="*/ 19 w 574"/>
                <a:gd name="T3" fmla="*/ 442 h 449"/>
                <a:gd name="T4" fmla="*/ 35 w 574"/>
                <a:gd name="T5" fmla="*/ 250 h 449"/>
                <a:gd name="T6" fmla="*/ 47 w 574"/>
                <a:gd name="T7" fmla="*/ 187 h 449"/>
                <a:gd name="T8" fmla="*/ 62 w 574"/>
                <a:gd name="T9" fmla="*/ 238 h 449"/>
                <a:gd name="T10" fmla="*/ 74 w 574"/>
                <a:gd name="T11" fmla="*/ 250 h 449"/>
                <a:gd name="T12" fmla="*/ 90 w 574"/>
                <a:gd name="T13" fmla="*/ 266 h 449"/>
                <a:gd name="T14" fmla="*/ 101 w 574"/>
                <a:gd name="T15" fmla="*/ 273 h 449"/>
                <a:gd name="T16" fmla="*/ 117 w 574"/>
                <a:gd name="T17" fmla="*/ 285 h 449"/>
                <a:gd name="T18" fmla="*/ 129 w 574"/>
                <a:gd name="T19" fmla="*/ 293 h 449"/>
                <a:gd name="T20" fmla="*/ 144 w 574"/>
                <a:gd name="T21" fmla="*/ 293 h 449"/>
                <a:gd name="T22" fmla="*/ 156 w 574"/>
                <a:gd name="T23" fmla="*/ 305 h 449"/>
                <a:gd name="T24" fmla="*/ 172 w 574"/>
                <a:gd name="T25" fmla="*/ 309 h 449"/>
                <a:gd name="T26" fmla="*/ 183 w 574"/>
                <a:gd name="T27" fmla="*/ 309 h 449"/>
                <a:gd name="T28" fmla="*/ 199 w 574"/>
                <a:gd name="T29" fmla="*/ 309 h 449"/>
                <a:gd name="T30" fmla="*/ 211 w 574"/>
                <a:gd name="T31" fmla="*/ 309 h 449"/>
                <a:gd name="T32" fmla="*/ 226 w 574"/>
                <a:gd name="T33" fmla="*/ 316 h 449"/>
                <a:gd name="T34" fmla="*/ 238 w 574"/>
                <a:gd name="T35" fmla="*/ 316 h 449"/>
                <a:gd name="T36" fmla="*/ 254 w 574"/>
                <a:gd name="T37" fmla="*/ 305 h 449"/>
                <a:gd name="T38" fmla="*/ 266 w 574"/>
                <a:gd name="T39" fmla="*/ 270 h 449"/>
                <a:gd name="T40" fmla="*/ 281 w 574"/>
                <a:gd name="T41" fmla="*/ 230 h 449"/>
                <a:gd name="T42" fmla="*/ 293 w 574"/>
                <a:gd name="T43" fmla="*/ 191 h 449"/>
                <a:gd name="T44" fmla="*/ 309 w 574"/>
                <a:gd name="T45" fmla="*/ 184 h 449"/>
                <a:gd name="T46" fmla="*/ 320 w 574"/>
                <a:gd name="T47" fmla="*/ 180 h 449"/>
                <a:gd name="T48" fmla="*/ 336 w 574"/>
                <a:gd name="T49" fmla="*/ 176 h 449"/>
                <a:gd name="T50" fmla="*/ 348 w 574"/>
                <a:gd name="T51" fmla="*/ 160 h 449"/>
                <a:gd name="T52" fmla="*/ 359 w 574"/>
                <a:gd name="T53" fmla="*/ 152 h 449"/>
                <a:gd name="T54" fmla="*/ 375 w 574"/>
                <a:gd name="T55" fmla="*/ 58 h 449"/>
                <a:gd name="T56" fmla="*/ 387 w 574"/>
                <a:gd name="T57" fmla="*/ 27 h 449"/>
                <a:gd name="T58" fmla="*/ 402 w 574"/>
                <a:gd name="T59" fmla="*/ 94 h 449"/>
                <a:gd name="T60" fmla="*/ 414 w 574"/>
                <a:gd name="T61" fmla="*/ 105 h 449"/>
                <a:gd name="T62" fmla="*/ 430 w 574"/>
                <a:gd name="T63" fmla="*/ 125 h 449"/>
                <a:gd name="T64" fmla="*/ 441 w 574"/>
                <a:gd name="T65" fmla="*/ 148 h 449"/>
                <a:gd name="T66" fmla="*/ 457 w 574"/>
                <a:gd name="T67" fmla="*/ 168 h 449"/>
                <a:gd name="T68" fmla="*/ 469 w 574"/>
                <a:gd name="T69" fmla="*/ 180 h 449"/>
                <a:gd name="T70" fmla="*/ 484 w 574"/>
                <a:gd name="T71" fmla="*/ 137 h 449"/>
                <a:gd name="T72" fmla="*/ 496 w 574"/>
                <a:gd name="T73" fmla="*/ 187 h 449"/>
                <a:gd name="T74" fmla="*/ 512 w 574"/>
                <a:gd name="T75" fmla="*/ 207 h 449"/>
                <a:gd name="T76" fmla="*/ 524 w 574"/>
                <a:gd name="T77" fmla="*/ 219 h 449"/>
                <a:gd name="T78" fmla="*/ 539 w 574"/>
                <a:gd name="T79" fmla="*/ 234 h 449"/>
                <a:gd name="T80" fmla="*/ 551 w 574"/>
                <a:gd name="T81" fmla="*/ 246 h 449"/>
                <a:gd name="T82" fmla="*/ 567 w 574"/>
                <a:gd name="T83" fmla="*/ 2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4" h="449">
                  <a:moveTo>
                    <a:pt x="0" y="449"/>
                  </a:moveTo>
                  <a:lnTo>
                    <a:pt x="4" y="449"/>
                  </a:lnTo>
                  <a:lnTo>
                    <a:pt x="8" y="449"/>
                  </a:lnTo>
                  <a:lnTo>
                    <a:pt x="12" y="449"/>
                  </a:lnTo>
                  <a:lnTo>
                    <a:pt x="15" y="445"/>
                  </a:lnTo>
                  <a:lnTo>
                    <a:pt x="19" y="442"/>
                  </a:lnTo>
                  <a:lnTo>
                    <a:pt x="27" y="410"/>
                  </a:lnTo>
                  <a:lnTo>
                    <a:pt x="31" y="332"/>
                  </a:lnTo>
                  <a:lnTo>
                    <a:pt x="35" y="250"/>
                  </a:lnTo>
                  <a:lnTo>
                    <a:pt x="39" y="199"/>
                  </a:lnTo>
                  <a:lnTo>
                    <a:pt x="43" y="180"/>
                  </a:lnTo>
                  <a:lnTo>
                    <a:pt x="47" y="187"/>
                  </a:lnTo>
                  <a:lnTo>
                    <a:pt x="55" y="219"/>
                  </a:lnTo>
                  <a:lnTo>
                    <a:pt x="58" y="230"/>
                  </a:lnTo>
                  <a:lnTo>
                    <a:pt x="62" y="238"/>
                  </a:lnTo>
                  <a:lnTo>
                    <a:pt x="66" y="242"/>
                  </a:lnTo>
                  <a:lnTo>
                    <a:pt x="70" y="246"/>
                  </a:lnTo>
                  <a:lnTo>
                    <a:pt x="74" y="250"/>
                  </a:lnTo>
                  <a:lnTo>
                    <a:pt x="82" y="258"/>
                  </a:lnTo>
                  <a:lnTo>
                    <a:pt x="86" y="262"/>
                  </a:lnTo>
                  <a:lnTo>
                    <a:pt x="90" y="266"/>
                  </a:lnTo>
                  <a:lnTo>
                    <a:pt x="94" y="270"/>
                  </a:lnTo>
                  <a:lnTo>
                    <a:pt x="97" y="273"/>
                  </a:lnTo>
                  <a:lnTo>
                    <a:pt x="101" y="273"/>
                  </a:lnTo>
                  <a:lnTo>
                    <a:pt x="109" y="277"/>
                  </a:lnTo>
                  <a:lnTo>
                    <a:pt x="113" y="281"/>
                  </a:lnTo>
                  <a:lnTo>
                    <a:pt x="117" y="285"/>
                  </a:lnTo>
                  <a:lnTo>
                    <a:pt x="121" y="289"/>
                  </a:lnTo>
                  <a:lnTo>
                    <a:pt x="125" y="293"/>
                  </a:lnTo>
                  <a:lnTo>
                    <a:pt x="129" y="293"/>
                  </a:lnTo>
                  <a:lnTo>
                    <a:pt x="133" y="289"/>
                  </a:lnTo>
                  <a:lnTo>
                    <a:pt x="140" y="289"/>
                  </a:lnTo>
                  <a:lnTo>
                    <a:pt x="144" y="293"/>
                  </a:lnTo>
                  <a:lnTo>
                    <a:pt x="148" y="301"/>
                  </a:lnTo>
                  <a:lnTo>
                    <a:pt x="152" y="301"/>
                  </a:lnTo>
                  <a:lnTo>
                    <a:pt x="156" y="305"/>
                  </a:lnTo>
                  <a:lnTo>
                    <a:pt x="160" y="305"/>
                  </a:lnTo>
                  <a:lnTo>
                    <a:pt x="168" y="309"/>
                  </a:lnTo>
                  <a:lnTo>
                    <a:pt x="172" y="309"/>
                  </a:lnTo>
                  <a:lnTo>
                    <a:pt x="176" y="309"/>
                  </a:lnTo>
                  <a:lnTo>
                    <a:pt x="180" y="309"/>
                  </a:lnTo>
                  <a:lnTo>
                    <a:pt x="183" y="309"/>
                  </a:lnTo>
                  <a:lnTo>
                    <a:pt x="187" y="309"/>
                  </a:lnTo>
                  <a:lnTo>
                    <a:pt x="195" y="309"/>
                  </a:lnTo>
                  <a:lnTo>
                    <a:pt x="199" y="309"/>
                  </a:lnTo>
                  <a:lnTo>
                    <a:pt x="203" y="309"/>
                  </a:lnTo>
                  <a:lnTo>
                    <a:pt x="207" y="309"/>
                  </a:lnTo>
                  <a:lnTo>
                    <a:pt x="211" y="309"/>
                  </a:lnTo>
                  <a:lnTo>
                    <a:pt x="215" y="309"/>
                  </a:lnTo>
                  <a:lnTo>
                    <a:pt x="223" y="313"/>
                  </a:lnTo>
                  <a:lnTo>
                    <a:pt x="226" y="316"/>
                  </a:lnTo>
                  <a:lnTo>
                    <a:pt x="230" y="320"/>
                  </a:lnTo>
                  <a:lnTo>
                    <a:pt x="234" y="316"/>
                  </a:lnTo>
                  <a:lnTo>
                    <a:pt x="238" y="316"/>
                  </a:lnTo>
                  <a:lnTo>
                    <a:pt x="242" y="316"/>
                  </a:lnTo>
                  <a:lnTo>
                    <a:pt x="246" y="313"/>
                  </a:lnTo>
                  <a:lnTo>
                    <a:pt x="254" y="305"/>
                  </a:lnTo>
                  <a:lnTo>
                    <a:pt x="258" y="293"/>
                  </a:lnTo>
                  <a:lnTo>
                    <a:pt x="262" y="285"/>
                  </a:lnTo>
                  <a:lnTo>
                    <a:pt x="266" y="270"/>
                  </a:lnTo>
                  <a:lnTo>
                    <a:pt x="269" y="258"/>
                  </a:lnTo>
                  <a:lnTo>
                    <a:pt x="273" y="246"/>
                  </a:lnTo>
                  <a:lnTo>
                    <a:pt x="281" y="230"/>
                  </a:lnTo>
                  <a:lnTo>
                    <a:pt x="285" y="215"/>
                  </a:lnTo>
                  <a:lnTo>
                    <a:pt x="289" y="203"/>
                  </a:lnTo>
                  <a:lnTo>
                    <a:pt x="293" y="191"/>
                  </a:lnTo>
                  <a:lnTo>
                    <a:pt x="297" y="180"/>
                  </a:lnTo>
                  <a:lnTo>
                    <a:pt x="301" y="176"/>
                  </a:lnTo>
                  <a:lnTo>
                    <a:pt x="309" y="184"/>
                  </a:lnTo>
                  <a:lnTo>
                    <a:pt x="312" y="203"/>
                  </a:lnTo>
                  <a:lnTo>
                    <a:pt x="316" y="199"/>
                  </a:lnTo>
                  <a:lnTo>
                    <a:pt x="320" y="180"/>
                  </a:lnTo>
                  <a:lnTo>
                    <a:pt x="324" y="168"/>
                  </a:lnTo>
                  <a:lnTo>
                    <a:pt x="328" y="176"/>
                  </a:lnTo>
                  <a:lnTo>
                    <a:pt x="336" y="176"/>
                  </a:lnTo>
                  <a:lnTo>
                    <a:pt x="340" y="168"/>
                  </a:lnTo>
                  <a:lnTo>
                    <a:pt x="344" y="164"/>
                  </a:lnTo>
                  <a:lnTo>
                    <a:pt x="348" y="160"/>
                  </a:lnTo>
                  <a:lnTo>
                    <a:pt x="352" y="156"/>
                  </a:lnTo>
                  <a:lnTo>
                    <a:pt x="355" y="152"/>
                  </a:lnTo>
                  <a:lnTo>
                    <a:pt x="359" y="152"/>
                  </a:lnTo>
                  <a:lnTo>
                    <a:pt x="367" y="156"/>
                  </a:lnTo>
                  <a:lnTo>
                    <a:pt x="371" y="125"/>
                  </a:lnTo>
                  <a:lnTo>
                    <a:pt x="375" y="58"/>
                  </a:lnTo>
                  <a:lnTo>
                    <a:pt x="379" y="15"/>
                  </a:lnTo>
                  <a:lnTo>
                    <a:pt x="383" y="0"/>
                  </a:lnTo>
                  <a:lnTo>
                    <a:pt x="387" y="27"/>
                  </a:lnTo>
                  <a:lnTo>
                    <a:pt x="395" y="74"/>
                  </a:lnTo>
                  <a:lnTo>
                    <a:pt x="398" y="82"/>
                  </a:lnTo>
                  <a:lnTo>
                    <a:pt x="402" y="94"/>
                  </a:lnTo>
                  <a:lnTo>
                    <a:pt x="406" y="105"/>
                  </a:lnTo>
                  <a:lnTo>
                    <a:pt x="410" y="109"/>
                  </a:lnTo>
                  <a:lnTo>
                    <a:pt x="414" y="105"/>
                  </a:lnTo>
                  <a:lnTo>
                    <a:pt x="422" y="101"/>
                  </a:lnTo>
                  <a:lnTo>
                    <a:pt x="426" y="113"/>
                  </a:lnTo>
                  <a:lnTo>
                    <a:pt x="430" y="125"/>
                  </a:lnTo>
                  <a:lnTo>
                    <a:pt x="434" y="137"/>
                  </a:lnTo>
                  <a:lnTo>
                    <a:pt x="438" y="141"/>
                  </a:lnTo>
                  <a:lnTo>
                    <a:pt x="441" y="148"/>
                  </a:lnTo>
                  <a:lnTo>
                    <a:pt x="449" y="156"/>
                  </a:lnTo>
                  <a:lnTo>
                    <a:pt x="453" y="164"/>
                  </a:lnTo>
                  <a:lnTo>
                    <a:pt x="457" y="168"/>
                  </a:lnTo>
                  <a:lnTo>
                    <a:pt x="461" y="180"/>
                  </a:lnTo>
                  <a:lnTo>
                    <a:pt x="465" y="187"/>
                  </a:lnTo>
                  <a:lnTo>
                    <a:pt x="469" y="180"/>
                  </a:lnTo>
                  <a:lnTo>
                    <a:pt x="473" y="152"/>
                  </a:lnTo>
                  <a:lnTo>
                    <a:pt x="481" y="137"/>
                  </a:lnTo>
                  <a:lnTo>
                    <a:pt x="484" y="137"/>
                  </a:lnTo>
                  <a:lnTo>
                    <a:pt x="488" y="164"/>
                  </a:lnTo>
                  <a:lnTo>
                    <a:pt x="492" y="180"/>
                  </a:lnTo>
                  <a:lnTo>
                    <a:pt x="496" y="187"/>
                  </a:lnTo>
                  <a:lnTo>
                    <a:pt x="500" y="195"/>
                  </a:lnTo>
                  <a:lnTo>
                    <a:pt x="508" y="203"/>
                  </a:lnTo>
                  <a:lnTo>
                    <a:pt x="512" y="207"/>
                  </a:lnTo>
                  <a:lnTo>
                    <a:pt x="516" y="215"/>
                  </a:lnTo>
                  <a:lnTo>
                    <a:pt x="520" y="215"/>
                  </a:lnTo>
                  <a:lnTo>
                    <a:pt x="524" y="219"/>
                  </a:lnTo>
                  <a:lnTo>
                    <a:pt x="527" y="223"/>
                  </a:lnTo>
                  <a:lnTo>
                    <a:pt x="535" y="227"/>
                  </a:lnTo>
                  <a:lnTo>
                    <a:pt x="539" y="234"/>
                  </a:lnTo>
                  <a:lnTo>
                    <a:pt x="543" y="238"/>
                  </a:lnTo>
                  <a:lnTo>
                    <a:pt x="547" y="242"/>
                  </a:lnTo>
                  <a:lnTo>
                    <a:pt x="551" y="246"/>
                  </a:lnTo>
                  <a:lnTo>
                    <a:pt x="555" y="250"/>
                  </a:lnTo>
                  <a:lnTo>
                    <a:pt x="563" y="254"/>
                  </a:lnTo>
                  <a:lnTo>
                    <a:pt x="567" y="262"/>
                  </a:lnTo>
                  <a:lnTo>
                    <a:pt x="570" y="266"/>
                  </a:lnTo>
                  <a:lnTo>
                    <a:pt x="574" y="266"/>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49" name="Freeform 230"/>
            <p:cNvSpPr>
              <a:spLocks/>
            </p:cNvSpPr>
            <p:nvPr/>
          </p:nvSpPr>
          <p:spPr bwMode="auto">
            <a:xfrm>
              <a:off x="4111626" y="5008563"/>
              <a:ext cx="912813" cy="428625"/>
            </a:xfrm>
            <a:custGeom>
              <a:avLst/>
              <a:gdLst>
                <a:gd name="T0" fmla="*/ 8 w 575"/>
                <a:gd name="T1" fmla="*/ 188 h 270"/>
                <a:gd name="T2" fmla="*/ 24 w 575"/>
                <a:gd name="T3" fmla="*/ 203 h 270"/>
                <a:gd name="T4" fmla="*/ 36 w 575"/>
                <a:gd name="T5" fmla="*/ 215 h 270"/>
                <a:gd name="T6" fmla="*/ 51 w 575"/>
                <a:gd name="T7" fmla="*/ 234 h 270"/>
                <a:gd name="T8" fmla="*/ 63 w 575"/>
                <a:gd name="T9" fmla="*/ 238 h 270"/>
                <a:gd name="T10" fmla="*/ 79 w 575"/>
                <a:gd name="T11" fmla="*/ 223 h 270"/>
                <a:gd name="T12" fmla="*/ 90 w 575"/>
                <a:gd name="T13" fmla="*/ 234 h 270"/>
                <a:gd name="T14" fmla="*/ 106 w 575"/>
                <a:gd name="T15" fmla="*/ 227 h 270"/>
                <a:gd name="T16" fmla="*/ 118 w 575"/>
                <a:gd name="T17" fmla="*/ 227 h 270"/>
                <a:gd name="T18" fmla="*/ 133 w 575"/>
                <a:gd name="T19" fmla="*/ 219 h 270"/>
                <a:gd name="T20" fmla="*/ 145 w 575"/>
                <a:gd name="T21" fmla="*/ 211 h 270"/>
                <a:gd name="T22" fmla="*/ 161 w 575"/>
                <a:gd name="T23" fmla="*/ 195 h 270"/>
                <a:gd name="T24" fmla="*/ 172 w 575"/>
                <a:gd name="T25" fmla="*/ 176 h 270"/>
                <a:gd name="T26" fmla="*/ 188 w 575"/>
                <a:gd name="T27" fmla="*/ 152 h 270"/>
                <a:gd name="T28" fmla="*/ 200 w 575"/>
                <a:gd name="T29" fmla="*/ 125 h 270"/>
                <a:gd name="T30" fmla="*/ 215 w 575"/>
                <a:gd name="T31" fmla="*/ 86 h 270"/>
                <a:gd name="T32" fmla="*/ 227 w 575"/>
                <a:gd name="T33" fmla="*/ 74 h 270"/>
                <a:gd name="T34" fmla="*/ 239 w 575"/>
                <a:gd name="T35" fmla="*/ 62 h 270"/>
                <a:gd name="T36" fmla="*/ 254 w 575"/>
                <a:gd name="T37" fmla="*/ 62 h 270"/>
                <a:gd name="T38" fmla="*/ 266 w 575"/>
                <a:gd name="T39" fmla="*/ 0 h 270"/>
                <a:gd name="T40" fmla="*/ 282 w 575"/>
                <a:gd name="T41" fmla="*/ 31 h 270"/>
                <a:gd name="T42" fmla="*/ 294 w 575"/>
                <a:gd name="T43" fmla="*/ 51 h 270"/>
                <a:gd name="T44" fmla="*/ 309 w 575"/>
                <a:gd name="T45" fmla="*/ 62 h 270"/>
                <a:gd name="T46" fmla="*/ 321 w 575"/>
                <a:gd name="T47" fmla="*/ 86 h 270"/>
                <a:gd name="T48" fmla="*/ 337 w 575"/>
                <a:gd name="T49" fmla="*/ 102 h 270"/>
                <a:gd name="T50" fmla="*/ 348 w 575"/>
                <a:gd name="T51" fmla="*/ 117 h 270"/>
                <a:gd name="T52" fmla="*/ 364 w 575"/>
                <a:gd name="T53" fmla="*/ 129 h 270"/>
                <a:gd name="T54" fmla="*/ 376 w 575"/>
                <a:gd name="T55" fmla="*/ 117 h 270"/>
                <a:gd name="T56" fmla="*/ 391 w 575"/>
                <a:gd name="T57" fmla="*/ 141 h 270"/>
                <a:gd name="T58" fmla="*/ 403 w 575"/>
                <a:gd name="T59" fmla="*/ 156 h 270"/>
                <a:gd name="T60" fmla="*/ 419 w 575"/>
                <a:gd name="T61" fmla="*/ 168 h 270"/>
                <a:gd name="T62" fmla="*/ 430 w 575"/>
                <a:gd name="T63" fmla="*/ 180 h 270"/>
                <a:gd name="T64" fmla="*/ 446 w 575"/>
                <a:gd name="T65" fmla="*/ 191 h 270"/>
                <a:gd name="T66" fmla="*/ 458 w 575"/>
                <a:gd name="T67" fmla="*/ 203 h 270"/>
                <a:gd name="T68" fmla="*/ 473 w 575"/>
                <a:gd name="T69" fmla="*/ 215 h 270"/>
                <a:gd name="T70" fmla="*/ 485 w 575"/>
                <a:gd name="T71" fmla="*/ 223 h 270"/>
                <a:gd name="T72" fmla="*/ 501 w 575"/>
                <a:gd name="T73" fmla="*/ 231 h 270"/>
                <a:gd name="T74" fmla="*/ 512 w 575"/>
                <a:gd name="T75" fmla="*/ 238 h 270"/>
                <a:gd name="T76" fmla="*/ 528 w 575"/>
                <a:gd name="T77" fmla="*/ 246 h 270"/>
                <a:gd name="T78" fmla="*/ 540 w 575"/>
                <a:gd name="T79" fmla="*/ 254 h 270"/>
                <a:gd name="T80" fmla="*/ 555 w 575"/>
                <a:gd name="T81" fmla="*/ 262 h 270"/>
                <a:gd name="T82" fmla="*/ 567 w 575"/>
                <a:gd name="T83" fmla="*/ 26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70">
                  <a:moveTo>
                    <a:pt x="0" y="184"/>
                  </a:moveTo>
                  <a:lnTo>
                    <a:pt x="4" y="184"/>
                  </a:lnTo>
                  <a:lnTo>
                    <a:pt x="8" y="188"/>
                  </a:lnTo>
                  <a:lnTo>
                    <a:pt x="12" y="195"/>
                  </a:lnTo>
                  <a:lnTo>
                    <a:pt x="20" y="199"/>
                  </a:lnTo>
                  <a:lnTo>
                    <a:pt x="24" y="203"/>
                  </a:lnTo>
                  <a:lnTo>
                    <a:pt x="28" y="207"/>
                  </a:lnTo>
                  <a:lnTo>
                    <a:pt x="32" y="211"/>
                  </a:lnTo>
                  <a:lnTo>
                    <a:pt x="36" y="215"/>
                  </a:lnTo>
                  <a:lnTo>
                    <a:pt x="39" y="219"/>
                  </a:lnTo>
                  <a:lnTo>
                    <a:pt x="47" y="234"/>
                  </a:lnTo>
                  <a:lnTo>
                    <a:pt x="51" y="234"/>
                  </a:lnTo>
                  <a:lnTo>
                    <a:pt x="55" y="234"/>
                  </a:lnTo>
                  <a:lnTo>
                    <a:pt x="59" y="238"/>
                  </a:lnTo>
                  <a:lnTo>
                    <a:pt x="63" y="238"/>
                  </a:lnTo>
                  <a:lnTo>
                    <a:pt x="67" y="238"/>
                  </a:lnTo>
                  <a:lnTo>
                    <a:pt x="75" y="231"/>
                  </a:lnTo>
                  <a:lnTo>
                    <a:pt x="79" y="223"/>
                  </a:lnTo>
                  <a:lnTo>
                    <a:pt x="82" y="215"/>
                  </a:lnTo>
                  <a:lnTo>
                    <a:pt x="86" y="219"/>
                  </a:lnTo>
                  <a:lnTo>
                    <a:pt x="90" y="234"/>
                  </a:lnTo>
                  <a:lnTo>
                    <a:pt x="94" y="223"/>
                  </a:lnTo>
                  <a:lnTo>
                    <a:pt x="102" y="227"/>
                  </a:lnTo>
                  <a:lnTo>
                    <a:pt x="106" y="227"/>
                  </a:lnTo>
                  <a:lnTo>
                    <a:pt x="110" y="227"/>
                  </a:lnTo>
                  <a:lnTo>
                    <a:pt x="114" y="227"/>
                  </a:lnTo>
                  <a:lnTo>
                    <a:pt x="118" y="227"/>
                  </a:lnTo>
                  <a:lnTo>
                    <a:pt x="122" y="223"/>
                  </a:lnTo>
                  <a:lnTo>
                    <a:pt x="125" y="223"/>
                  </a:lnTo>
                  <a:lnTo>
                    <a:pt x="133" y="219"/>
                  </a:lnTo>
                  <a:lnTo>
                    <a:pt x="137" y="219"/>
                  </a:lnTo>
                  <a:lnTo>
                    <a:pt x="141" y="215"/>
                  </a:lnTo>
                  <a:lnTo>
                    <a:pt x="145" y="211"/>
                  </a:lnTo>
                  <a:lnTo>
                    <a:pt x="149" y="207"/>
                  </a:lnTo>
                  <a:lnTo>
                    <a:pt x="153" y="199"/>
                  </a:lnTo>
                  <a:lnTo>
                    <a:pt x="161" y="195"/>
                  </a:lnTo>
                  <a:lnTo>
                    <a:pt x="165" y="188"/>
                  </a:lnTo>
                  <a:lnTo>
                    <a:pt x="168" y="184"/>
                  </a:lnTo>
                  <a:lnTo>
                    <a:pt x="172" y="176"/>
                  </a:lnTo>
                  <a:lnTo>
                    <a:pt x="176" y="168"/>
                  </a:lnTo>
                  <a:lnTo>
                    <a:pt x="180" y="160"/>
                  </a:lnTo>
                  <a:lnTo>
                    <a:pt x="188" y="152"/>
                  </a:lnTo>
                  <a:lnTo>
                    <a:pt x="192" y="145"/>
                  </a:lnTo>
                  <a:lnTo>
                    <a:pt x="196" y="133"/>
                  </a:lnTo>
                  <a:lnTo>
                    <a:pt x="200" y="125"/>
                  </a:lnTo>
                  <a:lnTo>
                    <a:pt x="204" y="109"/>
                  </a:lnTo>
                  <a:lnTo>
                    <a:pt x="208" y="98"/>
                  </a:lnTo>
                  <a:lnTo>
                    <a:pt x="215" y="86"/>
                  </a:lnTo>
                  <a:lnTo>
                    <a:pt x="219" y="78"/>
                  </a:lnTo>
                  <a:lnTo>
                    <a:pt x="223" y="78"/>
                  </a:lnTo>
                  <a:lnTo>
                    <a:pt x="227" y="74"/>
                  </a:lnTo>
                  <a:lnTo>
                    <a:pt x="231" y="70"/>
                  </a:lnTo>
                  <a:lnTo>
                    <a:pt x="235" y="66"/>
                  </a:lnTo>
                  <a:lnTo>
                    <a:pt x="239" y="62"/>
                  </a:lnTo>
                  <a:lnTo>
                    <a:pt x="247" y="62"/>
                  </a:lnTo>
                  <a:lnTo>
                    <a:pt x="251" y="66"/>
                  </a:lnTo>
                  <a:lnTo>
                    <a:pt x="254" y="62"/>
                  </a:lnTo>
                  <a:lnTo>
                    <a:pt x="258" y="47"/>
                  </a:lnTo>
                  <a:lnTo>
                    <a:pt x="262" y="19"/>
                  </a:lnTo>
                  <a:lnTo>
                    <a:pt x="266" y="0"/>
                  </a:lnTo>
                  <a:lnTo>
                    <a:pt x="274" y="0"/>
                  </a:lnTo>
                  <a:lnTo>
                    <a:pt x="278" y="16"/>
                  </a:lnTo>
                  <a:lnTo>
                    <a:pt x="282" y="31"/>
                  </a:lnTo>
                  <a:lnTo>
                    <a:pt x="286" y="35"/>
                  </a:lnTo>
                  <a:lnTo>
                    <a:pt x="290" y="43"/>
                  </a:lnTo>
                  <a:lnTo>
                    <a:pt x="294" y="51"/>
                  </a:lnTo>
                  <a:lnTo>
                    <a:pt x="301" y="59"/>
                  </a:lnTo>
                  <a:lnTo>
                    <a:pt x="305" y="62"/>
                  </a:lnTo>
                  <a:lnTo>
                    <a:pt x="309" y="62"/>
                  </a:lnTo>
                  <a:lnTo>
                    <a:pt x="313" y="66"/>
                  </a:lnTo>
                  <a:lnTo>
                    <a:pt x="317" y="74"/>
                  </a:lnTo>
                  <a:lnTo>
                    <a:pt x="321" y="86"/>
                  </a:lnTo>
                  <a:lnTo>
                    <a:pt x="329" y="90"/>
                  </a:lnTo>
                  <a:lnTo>
                    <a:pt x="333" y="94"/>
                  </a:lnTo>
                  <a:lnTo>
                    <a:pt x="337" y="102"/>
                  </a:lnTo>
                  <a:lnTo>
                    <a:pt x="340" y="105"/>
                  </a:lnTo>
                  <a:lnTo>
                    <a:pt x="344" y="113"/>
                  </a:lnTo>
                  <a:lnTo>
                    <a:pt x="348" y="117"/>
                  </a:lnTo>
                  <a:lnTo>
                    <a:pt x="352" y="125"/>
                  </a:lnTo>
                  <a:lnTo>
                    <a:pt x="360" y="129"/>
                  </a:lnTo>
                  <a:lnTo>
                    <a:pt x="364" y="129"/>
                  </a:lnTo>
                  <a:lnTo>
                    <a:pt x="368" y="121"/>
                  </a:lnTo>
                  <a:lnTo>
                    <a:pt x="372" y="113"/>
                  </a:lnTo>
                  <a:lnTo>
                    <a:pt x="376" y="117"/>
                  </a:lnTo>
                  <a:lnTo>
                    <a:pt x="380" y="129"/>
                  </a:lnTo>
                  <a:lnTo>
                    <a:pt x="387" y="137"/>
                  </a:lnTo>
                  <a:lnTo>
                    <a:pt x="391" y="141"/>
                  </a:lnTo>
                  <a:lnTo>
                    <a:pt x="395" y="145"/>
                  </a:lnTo>
                  <a:lnTo>
                    <a:pt x="399" y="152"/>
                  </a:lnTo>
                  <a:lnTo>
                    <a:pt x="403" y="156"/>
                  </a:lnTo>
                  <a:lnTo>
                    <a:pt x="407" y="160"/>
                  </a:lnTo>
                  <a:lnTo>
                    <a:pt x="415" y="168"/>
                  </a:lnTo>
                  <a:lnTo>
                    <a:pt x="419" y="168"/>
                  </a:lnTo>
                  <a:lnTo>
                    <a:pt x="422" y="172"/>
                  </a:lnTo>
                  <a:lnTo>
                    <a:pt x="426" y="176"/>
                  </a:lnTo>
                  <a:lnTo>
                    <a:pt x="430" y="180"/>
                  </a:lnTo>
                  <a:lnTo>
                    <a:pt x="434" y="184"/>
                  </a:lnTo>
                  <a:lnTo>
                    <a:pt x="442" y="188"/>
                  </a:lnTo>
                  <a:lnTo>
                    <a:pt x="446" y="191"/>
                  </a:lnTo>
                  <a:lnTo>
                    <a:pt x="450" y="195"/>
                  </a:lnTo>
                  <a:lnTo>
                    <a:pt x="454" y="199"/>
                  </a:lnTo>
                  <a:lnTo>
                    <a:pt x="458" y="203"/>
                  </a:lnTo>
                  <a:lnTo>
                    <a:pt x="462" y="207"/>
                  </a:lnTo>
                  <a:lnTo>
                    <a:pt x="465" y="211"/>
                  </a:lnTo>
                  <a:lnTo>
                    <a:pt x="473" y="215"/>
                  </a:lnTo>
                  <a:lnTo>
                    <a:pt x="477" y="219"/>
                  </a:lnTo>
                  <a:lnTo>
                    <a:pt x="481" y="219"/>
                  </a:lnTo>
                  <a:lnTo>
                    <a:pt x="485" y="223"/>
                  </a:lnTo>
                  <a:lnTo>
                    <a:pt x="489" y="223"/>
                  </a:lnTo>
                  <a:lnTo>
                    <a:pt x="493" y="227"/>
                  </a:lnTo>
                  <a:lnTo>
                    <a:pt x="501" y="231"/>
                  </a:lnTo>
                  <a:lnTo>
                    <a:pt x="505" y="234"/>
                  </a:lnTo>
                  <a:lnTo>
                    <a:pt x="508" y="234"/>
                  </a:lnTo>
                  <a:lnTo>
                    <a:pt x="512" y="238"/>
                  </a:lnTo>
                  <a:lnTo>
                    <a:pt x="516" y="242"/>
                  </a:lnTo>
                  <a:lnTo>
                    <a:pt x="520" y="242"/>
                  </a:lnTo>
                  <a:lnTo>
                    <a:pt x="528" y="246"/>
                  </a:lnTo>
                  <a:lnTo>
                    <a:pt x="532" y="250"/>
                  </a:lnTo>
                  <a:lnTo>
                    <a:pt x="536" y="250"/>
                  </a:lnTo>
                  <a:lnTo>
                    <a:pt x="540" y="254"/>
                  </a:lnTo>
                  <a:lnTo>
                    <a:pt x="544" y="254"/>
                  </a:lnTo>
                  <a:lnTo>
                    <a:pt x="548" y="258"/>
                  </a:lnTo>
                  <a:lnTo>
                    <a:pt x="555" y="262"/>
                  </a:lnTo>
                  <a:lnTo>
                    <a:pt x="559" y="262"/>
                  </a:lnTo>
                  <a:lnTo>
                    <a:pt x="563" y="266"/>
                  </a:lnTo>
                  <a:lnTo>
                    <a:pt x="567" y="266"/>
                  </a:lnTo>
                  <a:lnTo>
                    <a:pt x="571" y="270"/>
                  </a:lnTo>
                  <a:lnTo>
                    <a:pt x="575" y="27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0" name="Freeform 231"/>
            <p:cNvSpPr>
              <a:spLocks/>
            </p:cNvSpPr>
            <p:nvPr/>
          </p:nvSpPr>
          <p:spPr bwMode="auto">
            <a:xfrm>
              <a:off x="5024438" y="4829175"/>
              <a:ext cx="917575" cy="644525"/>
            </a:xfrm>
            <a:custGeom>
              <a:avLst/>
              <a:gdLst>
                <a:gd name="T0" fmla="*/ 12 w 578"/>
                <a:gd name="T1" fmla="*/ 383 h 406"/>
                <a:gd name="T2" fmla="*/ 23 w 578"/>
                <a:gd name="T3" fmla="*/ 383 h 406"/>
                <a:gd name="T4" fmla="*/ 39 w 578"/>
                <a:gd name="T5" fmla="*/ 402 h 406"/>
                <a:gd name="T6" fmla="*/ 51 w 578"/>
                <a:gd name="T7" fmla="*/ 406 h 406"/>
                <a:gd name="T8" fmla="*/ 66 w 578"/>
                <a:gd name="T9" fmla="*/ 390 h 406"/>
                <a:gd name="T10" fmla="*/ 78 w 578"/>
                <a:gd name="T11" fmla="*/ 344 h 406"/>
                <a:gd name="T12" fmla="*/ 94 w 578"/>
                <a:gd name="T13" fmla="*/ 355 h 406"/>
                <a:gd name="T14" fmla="*/ 105 w 578"/>
                <a:gd name="T15" fmla="*/ 340 h 406"/>
                <a:gd name="T16" fmla="*/ 121 w 578"/>
                <a:gd name="T17" fmla="*/ 297 h 406"/>
                <a:gd name="T18" fmla="*/ 133 w 578"/>
                <a:gd name="T19" fmla="*/ 211 h 406"/>
                <a:gd name="T20" fmla="*/ 145 w 578"/>
                <a:gd name="T21" fmla="*/ 140 h 406"/>
                <a:gd name="T22" fmla="*/ 160 w 578"/>
                <a:gd name="T23" fmla="*/ 152 h 406"/>
                <a:gd name="T24" fmla="*/ 172 w 578"/>
                <a:gd name="T25" fmla="*/ 156 h 406"/>
                <a:gd name="T26" fmla="*/ 188 w 578"/>
                <a:gd name="T27" fmla="*/ 164 h 406"/>
                <a:gd name="T28" fmla="*/ 199 w 578"/>
                <a:gd name="T29" fmla="*/ 179 h 406"/>
                <a:gd name="T30" fmla="*/ 215 w 578"/>
                <a:gd name="T31" fmla="*/ 105 h 406"/>
                <a:gd name="T32" fmla="*/ 227 w 578"/>
                <a:gd name="T33" fmla="*/ 3 h 406"/>
                <a:gd name="T34" fmla="*/ 242 w 578"/>
                <a:gd name="T35" fmla="*/ 109 h 406"/>
                <a:gd name="T36" fmla="*/ 254 w 578"/>
                <a:gd name="T37" fmla="*/ 121 h 406"/>
                <a:gd name="T38" fmla="*/ 270 w 578"/>
                <a:gd name="T39" fmla="*/ 160 h 406"/>
                <a:gd name="T40" fmla="*/ 281 w 578"/>
                <a:gd name="T41" fmla="*/ 179 h 406"/>
                <a:gd name="T42" fmla="*/ 297 w 578"/>
                <a:gd name="T43" fmla="*/ 195 h 406"/>
                <a:gd name="T44" fmla="*/ 309 w 578"/>
                <a:gd name="T45" fmla="*/ 218 h 406"/>
                <a:gd name="T46" fmla="*/ 324 w 578"/>
                <a:gd name="T47" fmla="*/ 140 h 406"/>
                <a:gd name="T48" fmla="*/ 336 w 578"/>
                <a:gd name="T49" fmla="*/ 187 h 406"/>
                <a:gd name="T50" fmla="*/ 352 w 578"/>
                <a:gd name="T51" fmla="*/ 215 h 406"/>
                <a:gd name="T52" fmla="*/ 363 w 578"/>
                <a:gd name="T53" fmla="*/ 226 h 406"/>
                <a:gd name="T54" fmla="*/ 379 w 578"/>
                <a:gd name="T55" fmla="*/ 246 h 406"/>
                <a:gd name="T56" fmla="*/ 391 w 578"/>
                <a:gd name="T57" fmla="*/ 258 h 406"/>
                <a:gd name="T58" fmla="*/ 406 w 578"/>
                <a:gd name="T59" fmla="*/ 269 h 406"/>
                <a:gd name="T60" fmla="*/ 418 w 578"/>
                <a:gd name="T61" fmla="*/ 269 h 406"/>
                <a:gd name="T62" fmla="*/ 434 w 578"/>
                <a:gd name="T63" fmla="*/ 289 h 406"/>
                <a:gd name="T64" fmla="*/ 446 w 578"/>
                <a:gd name="T65" fmla="*/ 297 h 406"/>
                <a:gd name="T66" fmla="*/ 461 w 578"/>
                <a:gd name="T67" fmla="*/ 308 h 406"/>
                <a:gd name="T68" fmla="*/ 473 w 578"/>
                <a:gd name="T69" fmla="*/ 320 h 406"/>
                <a:gd name="T70" fmla="*/ 485 w 578"/>
                <a:gd name="T71" fmla="*/ 312 h 406"/>
                <a:gd name="T72" fmla="*/ 500 w 578"/>
                <a:gd name="T73" fmla="*/ 316 h 406"/>
                <a:gd name="T74" fmla="*/ 512 w 578"/>
                <a:gd name="T75" fmla="*/ 324 h 406"/>
                <a:gd name="T76" fmla="*/ 528 w 578"/>
                <a:gd name="T77" fmla="*/ 332 h 406"/>
                <a:gd name="T78" fmla="*/ 539 w 578"/>
                <a:gd name="T79" fmla="*/ 336 h 406"/>
                <a:gd name="T80" fmla="*/ 555 w 578"/>
                <a:gd name="T81" fmla="*/ 332 h 406"/>
                <a:gd name="T82" fmla="*/ 567 w 578"/>
                <a:gd name="T83" fmla="*/ 32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8" h="406">
                  <a:moveTo>
                    <a:pt x="0" y="383"/>
                  </a:moveTo>
                  <a:lnTo>
                    <a:pt x="8" y="383"/>
                  </a:lnTo>
                  <a:lnTo>
                    <a:pt x="12" y="383"/>
                  </a:lnTo>
                  <a:lnTo>
                    <a:pt x="16" y="383"/>
                  </a:lnTo>
                  <a:lnTo>
                    <a:pt x="19" y="387"/>
                  </a:lnTo>
                  <a:lnTo>
                    <a:pt x="23" y="383"/>
                  </a:lnTo>
                  <a:lnTo>
                    <a:pt x="27" y="383"/>
                  </a:lnTo>
                  <a:lnTo>
                    <a:pt x="31" y="383"/>
                  </a:lnTo>
                  <a:lnTo>
                    <a:pt x="39" y="402"/>
                  </a:lnTo>
                  <a:lnTo>
                    <a:pt x="43" y="406"/>
                  </a:lnTo>
                  <a:lnTo>
                    <a:pt x="47" y="406"/>
                  </a:lnTo>
                  <a:lnTo>
                    <a:pt x="51" y="406"/>
                  </a:lnTo>
                  <a:lnTo>
                    <a:pt x="55" y="402"/>
                  </a:lnTo>
                  <a:lnTo>
                    <a:pt x="59" y="398"/>
                  </a:lnTo>
                  <a:lnTo>
                    <a:pt x="66" y="390"/>
                  </a:lnTo>
                  <a:lnTo>
                    <a:pt x="70" y="375"/>
                  </a:lnTo>
                  <a:lnTo>
                    <a:pt x="74" y="355"/>
                  </a:lnTo>
                  <a:lnTo>
                    <a:pt x="78" y="344"/>
                  </a:lnTo>
                  <a:lnTo>
                    <a:pt x="82" y="340"/>
                  </a:lnTo>
                  <a:lnTo>
                    <a:pt x="86" y="340"/>
                  </a:lnTo>
                  <a:lnTo>
                    <a:pt x="94" y="355"/>
                  </a:lnTo>
                  <a:lnTo>
                    <a:pt x="98" y="355"/>
                  </a:lnTo>
                  <a:lnTo>
                    <a:pt x="102" y="351"/>
                  </a:lnTo>
                  <a:lnTo>
                    <a:pt x="105" y="340"/>
                  </a:lnTo>
                  <a:lnTo>
                    <a:pt x="109" y="328"/>
                  </a:lnTo>
                  <a:lnTo>
                    <a:pt x="113" y="312"/>
                  </a:lnTo>
                  <a:lnTo>
                    <a:pt x="121" y="297"/>
                  </a:lnTo>
                  <a:lnTo>
                    <a:pt x="125" y="273"/>
                  </a:lnTo>
                  <a:lnTo>
                    <a:pt x="129" y="246"/>
                  </a:lnTo>
                  <a:lnTo>
                    <a:pt x="133" y="211"/>
                  </a:lnTo>
                  <a:lnTo>
                    <a:pt x="137" y="175"/>
                  </a:lnTo>
                  <a:lnTo>
                    <a:pt x="141" y="148"/>
                  </a:lnTo>
                  <a:lnTo>
                    <a:pt x="145" y="140"/>
                  </a:lnTo>
                  <a:lnTo>
                    <a:pt x="152" y="152"/>
                  </a:lnTo>
                  <a:lnTo>
                    <a:pt x="156" y="156"/>
                  </a:lnTo>
                  <a:lnTo>
                    <a:pt x="160" y="152"/>
                  </a:lnTo>
                  <a:lnTo>
                    <a:pt x="164" y="152"/>
                  </a:lnTo>
                  <a:lnTo>
                    <a:pt x="168" y="152"/>
                  </a:lnTo>
                  <a:lnTo>
                    <a:pt x="172" y="156"/>
                  </a:lnTo>
                  <a:lnTo>
                    <a:pt x="180" y="156"/>
                  </a:lnTo>
                  <a:lnTo>
                    <a:pt x="184" y="160"/>
                  </a:lnTo>
                  <a:lnTo>
                    <a:pt x="188" y="164"/>
                  </a:lnTo>
                  <a:lnTo>
                    <a:pt x="191" y="168"/>
                  </a:lnTo>
                  <a:lnTo>
                    <a:pt x="195" y="172"/>
                  </a:lnTo>
                  <a:lnTo>
                    <a:pt x="199" y="179"/>
                  </a:lnTo>
                  <a:lnTo>
                    <a:pt x="207" y="187"/>
                  </a:lnTo>
                  <a:lnTo>
                    <a:pt x="211" y="187"/>
                  </a:lnTo>
                  <a:lnTo>
                    <a:pt x="215" y="105"/>
                  </a:lnTo>
                  <a:lnTo>
                    <a:pt x="219" y="50"/>
                  </a:lnTo>
                  <a:lnTo>
                    <a:pt x="223" y="0"/>
                  </a:lnTo>
                  <a:lnTo>
                    <a:pt x="227" y="3"/>
                  </a:lnTo>
                  <a:lnTo>
                    <a:pt x="234" y="50"/>
                  </a:lnTo>
                  <a:lnTo>
                    <a:pt x="238" y="101"/>
                  </a:lnTo>
                  <a:lnTo>
                    <a:pt x="242" y="109"/>
                  </a:lnTo>
                  <a:lnTo>
                    <a:pt x="246" y="129"/>
                  </a:lnTo>
                  <a:lnTo>
                    <a:pt x="250" y="129"/>
                  </a:lnTo>
                  <a:lnTo>
                    <a:pt x="254" y="121"/>
                  </a:lnTo>
                  <a:lnTo>
                    <a:pt x="258" y="129"/>
                  </a:lnTo>
                  <a:lnTo>
                    <a:pt x="266" y="144"/>
                  </a:lnTo>
                  <a:lnTo>
                    <a:pt x="270" y="160"/>
                  </a:lnTo>
                  <a:lnTo>
                    <a:pt x="274" y="164"/>
                  </a:lnTo>
                  <a:lnTo>
                    <a:pt x="277" y="172"/>
                  </a:lnTo>
                  <a:lnTo>
                    <a:pt x="281" y="179"/>
                  </a:lnTo>
                  <a:lnTo>
                    <a:pt x="285" y="183"/>
                  </a:lnTo>
                  <a:lnTo>
                    <a:pt x="293" y="191"/>
                  </a:lnTo>
                  <a:lnTo>
                    <a:pt x="297" y="195"/>
                  </a:lnTo>
                  <a:lnTo>
                    <a:pt x="301" y="203"/>
                  </a:lnTo>
                  <a:lnTo>
                    <a:pt x="305" y="211"/>
                  </a:lnTo>
                  <a:lnTo>
                    <a:pt x="309" y="218"/>
                  </a:lnTo>
                  <a:lnTo>
                    <a:pt x="313" y="218"/>
                  </a:lnTo>
                  <a:lnTo>
                    <a:pt x="320" y="172"/>
                  </a:lnTo>
                  <a:lnTo>
                    <a:pt x="324" y="140"/>
                  </a:lnTo>
                  <a:lnTo>
                    <a:pt x="328" y="129"/>
                  </a:lnTo>
                  <a:lnTo>
                    <a:pt x="332" y="152"/>
                  </a:lnTo>
                  <a:lnTo>
                    <a:pt x="336" y="187"/>
                  </a:lnTo>
                  <a:lnTo>
                    <a:pt x="340" y="195"/>
                  </a:lnTo>
                  <a:lnTo>
                    <a:pt x="348" y="207"/>
                  </a:lnTo>
                  <a:lnTo>
                    <a:pt x="352" y="215"/>
                  </a:lnTo>
                  <a:lnTo>
                    <a:pt x="356" y="218"/>
                  </a:lnTo>
                  <a:lnTo>
                    <a:pt x="360" y="222"/>
                  </a:lnTo>
                  <a:lnTo>
                    <a:pt x="363" y="226"/>
                  </a:lnTo>
                  <a:lnTo>
                    <a:pt x="367" y="234"/>
                  </a:lnTo>
                  <a:lnTo>
                    <a:pt x="371" y="238"/>
                  </a:lnTo>
                  <a:lnTo>
                    <a:pt x="379" y="246"/>
                  </a:lnTo>
                  <a:lnTo>
                    <a:pt x="383" y="250"/>
                  </a:lnTo>
                  <a:lnTo>
                    <a:pt x="387" y="254"/>
                  </a:lnTo>
                  <a:lnTo>
                    <a:pt x="391" y="258"/>
                  </a:lnTo>
                  <a:lnTo>
                    <a:pt x="395" y="261"/>
                  </a:lnTo>
                  <a:lnTo>
                    <a:pt x="399" y="269"/>
                  </a:lnTo>
                  <a:lnTo>
                    <a:pt x="406" y="269"/>
                  </a:lnTo>
                  <a:lnTo>
                    <a:pt x="410" y="265"/>
                  </a:lnTo>
                  <a:lnTo>
                    <a:pt x="414" y="265"/>
                  </a:lnTo>
                  <a:lnTo>
                    <a:pt x="418" y="269"/>
                  </a:lnTo>
                  <a:lnTo>
                    <a:pt x="422" y="277"/>
                  </a:lnTo>
                  <a:lnTo>
                    <a:pt x="426" y="285"/>
                  </a:lnTo>
                  <a:lnTo>
                    <a:pt x="434" y="289"/>
                  </a:lnTo>
                  <a:lnTo>
                    <a:pt x="438" y="289"/>
                  </a:lnTo>
                  <a:lnTo>
                    <a:pt x="442" y="293"/>
                  </a:lnTo>
                  <a:lnTo>
                    <a:pt x="446" y="297"/>
                  </a:lnTo>
                  <a:lnTo>
                    <a:pt x="449" y="301"/>
                  </a:lnTo>
                  <a:lnTo>
                    <a:pt x="453" y="304"/>
                  </a:lnTo>
                  <a:lnTo>
                    <a:pt x="461" y="308"/>
                  </a:lnTo>
                  <a:lnTo>
                    <a:pt x="465" y="312"/>
                  </a:lnTo>
                  <a:lnTo>
                    <a:pt x="469" y="316"/>
                  </a:lnTo>
                  <a:lnTo>
                    <a:pt x="473" y="320"/>
                  </a:lnTo>
                  <a:lnTo>
                    <a:pt x="477" y="320"/>
                  </a:lnTo>
                  <a:lnTo>
                    <a:pt x="481" y="320"/>
                  </a:lnTo>
                  <a:lnTo>
                    <a:pt x="485" y="312"/>
                  </a:lnTo>
                  <a:lnTo>
                    <a:pt x="492" y="304"/>
                  </a:lnTo>
                  <a:lnTo>
                    <a:pt x="496" y="308"/>
                  </a:lnTo>
                  <a:lnTo>
                    <a:pt x="500" y="316"/>
                  </a:lnTo>
                  <a:lnTo>
                    <a:pt x="504" y="320"/>
                  </a:lnTo>
                  <a:lnTo>
                    <a:pt x="508" y="324"/>
                  </a:lnTo>
                  <a:lnTo>
                    <a:pt x="512" y="324"/>
                  </a:lnTo>
                  <a:lnTo>
                    <a:pt x="520" y="328"/>
                  </a:lnTo>
                  <a:lnTo>
                    <a:pt x="524" y="328"/>
                  </a:lnTo>
                  <a:lnTo>
                    <a:pt x="528" y="332"/>
                  </a:lnTo>
                  <a:lnTo>
                    <a:pt x="532" y="332"/>
                  </a:lnTo>
                  <a:lnTo>
                    <a:pt x="535" y="332"/>
                  </a:lnTo>
                  <a:lnTo>
                    <a:pt x="539" y="336"/>
                  </a:lnTo>
                  <a:lnTo>
                    <a:pt x="547" y="336"/>
                  </a:lnTo>
                  <a:lnTo>
                    <a:pt x="551" y="336"/>
                  </a:lnTo>
                  <a:lnTo>
                    <a:pt x="555" y="332"/>
                  </a:lnTo>
                  <a:lnTo>
                    <a:pt x="559" y="328"/>
                  </a:lnTo>
                  <a:lnTo>
                    <a:pt x="563" y="324"/>
                  </a:lnTo>
                  <a:lnTo>
                    <a:pt x="567" y="324"/>
                  </a:lnTo>
                  <a:lnTo>
                    <a:pt x="575" y="324"/>
                  </a:lnTo>
                  <a:lnTo>
                    <a:pt x="578" y="32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1" name="Freeform 232"/>
            <p:cNvSpPr>
              <a:spLocks/>
            </p:cNvSpPr>
            <p:nvPr/>
          </p:nvSpPr>
          <p:spPr bwMode="auto">
            <a:xfrm>
              <a:off x="5942013" y="5014913"/>
              <a:ext cx="912813" cy="415925"/>
            </a:xfrm>
            <a:custGeom>
              <a:avLst/>
              <a:gdLst>
                <a:gd name="T0" fmla="*/ 8 w 575"/>
                <a:gd name="T1" fmla="*/ 199 h 262"/>
                <a:gd name="T2" fmla="*/ 20 w 575"/>
                <a:gd name="T3" fmla="*/ 191 h 262"/>
                <a:gd name="T4" fmla="*/ 36 w 575"/>
                <a:gd name="T5" fmla="*/ 180 h 262"/>
                <a:gd name="T6" fmla="*/ 47 w 575"/>
                <a:gd name="T7" fmla="*/ 164 h 262"/>
                <a:gd name="T8" fmla="*/ 63 w 575"/>
                <a:gd name="T9" fmla="*/ 35 h 262"/>
                <a:gd name="T10" fmla="*/ 75 w 575"/>
                <a:gd name="T11" fmla="*/ 15 h 262"/>
                <a:gd name="T12" fmla="*/ 90 w 575"/>
                <a:gd name="T13" fmla="*/ 27 h 262"/>
                <a:gd name="T14" fmla="*/ 102 w 575"/>
                <a:gd name="T15" fmla="*/ 27 h 262"/>
                <a:gd name="T16" fmla="*/ 118 w 575"/>
                <a:gd name="T17" fmla="*/ 66 h 262"/>
                <a:gd name="T18" fmla="*/ 129 w 575"/>
                <a:gd name="T19" fmla="*/ 62 h 262"/>
                <a:gd name="T20" fmla="*/ 145 w 575"/>
                <a:gd name="T21" fmla="*/ 66 h 262"/>
                <a:gd name="T22" fmla="*/ 157 w 575"/>
                <a:gd name="T23" fmla="*/ 86 h 262"/>
                <a:gd name="T24" fmla="*/ 172 w 575"/>
                <a:gd name="T25" fmla="*/ 101 h 262"/>
                <a:gd name="T26" fmla="*/ 184 w 575"/>
                <a:gd name="T27" fmla="*/ 121 h 262"/>
                <a:gd name="T28" fmla="*/ 200 w 575"/>
                <a:gd name="T29" fmla="*/ 109 h 262"/>
                <a:gd name="T30" fmla="*/ 211 w 575"/>
                <a:gd name="T31" fmla="*/ 125 h 262"/>
                <a:gd name="T32" fmla="*/ 227 w 575"/>
                <a:gd name="T33" fmla="*/ 141 h 262"/>
                <a:gd name="T34" fmla="*/ 239 w 575"/>
                <a:gd name="T35" fmla="*/ 156 h 262"/>
                <a:gd name="T36" fmla="*/ 254 w 575"/>
                <a:gd name="T37" fmla="*/ 168 h 262"/>
                <a:gd name="T38" fmla="*/ 266 w 575"/>
                <a:gd name="T39" fmla="*/ 180 h 262"/>
                <a:gd name="T40" fmla="*/ 282 w 575"/>
                <a:gd name="T41" fmla="*/ 191 h 262"/>
                <a:gd name="T42" fmla="*/ 294 w 575"/>
                <a:gd name="T43" fmla="*/ 199 h 262"/>
                <a:gd name="T44" fmla="*/ 309 w 575"/>
                <a:gd name="T45" fmla="*/ 211 h 262"/>
                <a:gd name="T46" fmla="*/ 321 w 575"/>
                <a:gd name="T47" fmla="*/ 219 h 262"/>
                <a:gd name="T48" fmla="*/ 337 w 575"/>
                <a:gd name="T49" fmla="*/ 223 h 262"/>
                <a:gd name="T50" fmla="*/ 348 w 575"/>
                <a:gd name="T51" fmla="*/ 230 h 262"/>
                <a:gd name="T52" fmla="*/ 360 w 575"/>
                <a:gd name="T53" fmla="*/ 238 h 262"/>
                <a:gd name="T54" fmla="*/ 376 w 575"/>
                <a:gd name="T55" fmla="*/ 246 h 262"/>
                <a:gd name="T56" fmla="*/ 387 w 575"/>
                <a:gd name="T57" fmla="*/ 250 h 262"/>
                <a:gd name="T58" fmla="*/ 403 w 575"/>
                <a:gd name="T59" fmla="*/ 258 h 262"/>
                <a:gd name="T60" fmla="*/ 415 w 575"/>
                <a:gd name="T61" fmla="*/ 258 h 262"/>
                <a:gd name="T62" fmla="*/ 430 w 575"/>
                <a:gd name="T63" fmla="*/ 258 h 262"/>
                <a:gd name="T64" fmla="*/ 442 w 575"/>
                <a:gd name="T65" fmla="*/ 258 h 262"/>
                <a:gd name="T66" fmla="*/ 458 w 575"/>
                <a:gd name="T67" fmla="*/ 250 h 262"/>
                <a:gd name="T68" fmla="*/ 469 w 575"/>
                <a:gd name="T69" fmla="*/ 238 h 262"/>
                <a:gd name="T70" fmla="*/ 485 w 575"/>
                <a:gd name="T71" fmla="*/ 223 h 262"/>
                <a:gd name="T72" fmla="*/ 497 w 575"/>
                <a:gd name="T73" fmla="*/ 195 h 262"/>
                <a:gd name="T74" fmla="*/ 512 w 575"/>
                <a:gd name="T75" fmla="*/ 152 h 262"/>
                <a:gd name="T76" fmla="*/ 524 w 575"/>
                <a:gd name="T77" fmla="*/ 101 h 262"/>
                <a:gd name="T78" fmla="*/ 540 w 575"/>
                <a:gd name="T79" fmla="*/ 74 h 262"/>
                <a:gd name="T80" fmla="*/ 552 w 575"/>
                <a:gd name="T81" fmla="*/ 55 h 262"/>
                <a:gd name="T82" fmla="*/ 567 w 575"/>
                <a:gd name="T83" fmla="*/ 4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262">
                  <a:moveTo>
                    <a:pt x="0" y="203"/>
                  </a:moveTo>
                  <a:lnTo>
                    <a:pt x="4" y="203"/>
                  </a:lnTo>
                  <a:lnTo>
                    <a:pt x="8" y="199"/>
                  </a:lnTo>
                  <a:lnTo>
                    <a:pt x="12" y="199"/>
                  </a:lnTo>
                  <a:lnTo>
                    <a:pt x="16" y="195"/>
                  </a:lnTo>
                  <a:lnTo>
                    <a:pt x="20" y="191"/>
                  </a:lnTo>
                  <a:lnTo>
                    <a:pt x="28" y="187"/>
                  </a:lnTo>
                  <a:lnTo>
                    <a:pt x="32" y="184"/>
                  </a:lnTo>
                  <a:lnTo>
                    <a:pt x="36" y="180"/>
                  </a:lnTo>
                  <a:lnTo>
                    <a:pt x="40" y="176"/>
                  </a:lnTo>
                  <a:lnTo>
                    <a:pt x="43" y="168"/>
                  </a:lnTo>
                  <a:lnTo>
                    <a:pt x="47" y="164"/>
                  </a:lnTo>
                  <a:lnTo>
                    <a:pt x="55" y="141"/>
                  </a:lnTo>
                  <a:lnTo>
                    <a:pt x="59" y="86"/>
                  </a:lnTo>
                  <a:lnTo>
                    <a:pt x="63" y="35"/>
                  </a:lnTo>
                  <a:lnTo>
                    <a:pt x="67" y="0"/>
                  </a:lnTo>
                  <a:lnTo>
                    <a:pt x="71" y="0"/>
                  </a:lnTo>
                  <a:lnTo>
                    <a:pt x="75" y="15"/>
                  </a:lnTo>
                  <a:lnTo>
                    <a:pt x="83" y="19"/>
                  </a:lnTo>
                  <a:lnTo>
                    <a:pt x="86" y="23"/>
                  </a:lnTo>
                  <a:lnTo>
                    <a:pt x="90" y="27"/>
                  </a:lnTo>
                  <a:lnTo>
                    <a:pt x="94" y="27"/>
                  </a:lnTo>
                  <a:lnTo>
                    <a:pt x="98" y="27"/>
                  </a:lnTo>
                  <a:lnTo>
                    <a:pt x="102" y="27"/>
                  </a:lnTo>
                  <a:lnTo>
                    <a:pt x="110" y="35"/>
                  </a:lnTo>
                  <a:lnTo>
                    <a:pt x="114" y="43"/>
                  </a:lnTo>
                  <a:lnTo>
                    <a:pt x="118" y="66"/>
                  </a:lnTo>
                  <a:lnTo>
                    <a:pt x="122" y="70"/>
                  </a:lnTo>
                  <a:lnTo>
                    <a:pt x="126" y="62"/>
                  </a:lnTo>
                  <a:lnTo>
                    <a:pt x="129" y="62"/>
                  </a:lnTo>
                  <a:lnTo>
                    <a:pt x="133" y="66"/>
                  </a:lnTo>
                  <a:lnTo>
                    <a:pt x="141" y="62"/>
                  </a:lnTo>
                  <a:lnTo>
                    <a:pt x="145" y="66"/>
                  </a:lnTo>
                  <a:lnTo>
                    <a:pt x="149" y="74"/>
                  </a:lnTo>
                  <a:lnTo>
                    <a:pt x="153" y="82"/>
                  </a:lnTo>
                  <a:lnTo>
                    <a:pt x="157" y="86"/>
                  </a:lnTo>
                  <a:lnTo>
                    <a:pt x="161" y="90"/>
                  </a:lnTo>
                  <a:lnTo>
                    <a:pt x="168" y="98"/>
                  </a:lnTo>
                  <a:lnTo>
                    <a:pt x="172" y="101"/>
                  </a:lnTo>
                  <a:lnTo>
                    <a:pt x="176" y="109"/>
                  </a:lnTo>
                  <a:lnTo>
                    <a:pt x="180" y="113"/>
                  </a:lnTo>
                  <a:lnTo>
                    <a:pt x="184" y="121"/>
                  </a:lnTo>
                  <a:lnTo>
                    <a:pt x="188" y="121"/>
                  </a:lnTo>
                  <a:lnTo>
                    <a:pt x="196" y="117"/>
                  </a:lnTo>
                  <a:lnTo>
                    <a:pt x="200" y="109"/>
                  </a:lnTo>
                  <a:lnTo>
                    <a:pt x="204" y="109"/>
                  </a:lnTo>
                  <a:lnTo>
                    <a:pt x="208" y="113"/>
                  </a:lnTo>
                  <a:lnTo>
                    <a:pt x="211" y="125"/>
                  </a:lnTo>
                  <a:lnTo>
                    <a:pt x="215" y="133"/>
                  </a:lnTo>
                  <a:lnTo>
                    <a:pt x="223" y="137"/>
                  </a:lnTo>
                  <a:lnTo>
                    <a:pt x="227" y="141"/>
                  </a:lnTo>
                  <a:lnTo>
                    <a:pt x="231" y="148"/>
                  </a:lnTo>
                  <a:lnTo>
                    <a:pt x="235" y="152"/>
                  </a:lnTo>
                  <a:lnTo>
                    <a:pt x="239" y="156"/>
                  </a:lnTo>
                  <a:lnTo>
                    <a:pt x="243" y="160"/>
                  </a:lnTo>
                  <a:lnTo>
                    <a:pt x="247" y="164"/>
                  </a:lnTo>
                  <a:lnTo>
                    <a:pt x="254" y="168"/>
                  </a:lnTo>
                  <a:lnTo>
                    <a:pt x="258" y="168"/>
                  </a:lnTo>
                  <a:lnTo>
                    <a:pt x="262" y="172"/>
                  </a:lnTo>
                  <a:lnTo>
                    <a:pt x="266" y="180"/>
                  </a:lnTo>
                  <a:lnTo>
                    <a:pt x="270" y="184"/>
                  </a:lnTo>
                  <a:lnTo>
                    <a:pt x="274" y="187"/>
                  </a:lnTo>
                  <a:lnTo>
                    <a:pt x="282" y="191"/>
                  </a:lnTo>
                  <a:lnTo>
                    <a:pt x="286" y="191"/>
                  </a:lnTo>
                  <a:lnTo>
                    <a:pt x="290" y="195"/>
                  </a:lnTo>
                  <a:lnTo>
                    <a:pt x="294" y="199"/>
                  </a:lnTo>
                  <a:lnTo>
                    <a:pt x="297" y="203"/>
                  </a:lnTo>
                  <a:lnTo>
                    <a:pt x="301" y="207"/>
                  </a:lnTo>
                  <a:lnTo>
                    <a:pt x="309" y="211"/>
                  </a:lnTo>
                  <a:lnTo>
                    <a:pt x="313" y="215"/>
                  </a:lnTo>
                  <a:lnTo>
                    <a:pt x="317" y="215"/>
                  </a:lnTo>
                  <a:lnTo>
                    <a:pt x="321" y="219"/>
                  </a:lnTo>
                  <a:lnTo>
                    <a:pt x="325" y="219"/>
                  </a:lnTo>
                  <a:lnTo>
                    <a:pt x="329" y="219"/>
                  </a:lnTo>
                  <a:lnTo>
                    <a:pt x="337" y="223"/>
                  </a:lnTo>
                  <a:lnTo>
                    <a:pt x="340" y="227"/>
                  </a:lnTo>
                  <a:lnTo>
                    <a:pt x="344" y="230"/>
                  </a:lnTo>
                  <a:lnTo>
                    <a:pt x="348" y="230"/>
                  </a:lnTo>
                  <a:lnTo>
                    <a:pt x="352" y="234"/>
                  </a:lnTo>
                  <a:lnTo>
                    <a:pt x="356" y="238"/>
                  </a:lnTo>
                  <a:lnTo>
                    <a:pt x="360" y="238"/>
                  </a:lnTo>
                  <a:lnTo>
                    <a:pt x="368" y="242"/>
                  </a:lnTo>
                  <a:lnTo>
                    <a:pt x="372" y="242"/>
                  </a:lnTo>
                  <a:lnTo>
                    <a:pt x="376" y="246"/>
                  </a:lnTo>
                  <a:lnTo>
                    <a:pt x="380" y="250"/>
                  </a:lnTo>
                  <a:lnTo>
                    <a:pt x="383" y="250"/>
                  </a:lnTo>
                  <a:lnTo>
                    <a:pt x="387" y="250"/>
                  </a:lnTo>
                  <a:lnTo>
                    <a:pt x="395" y="254"/>
                  </a:lnTo>
                  <a:lnTo>
                    <a:pt x="399" y="254"/>
                  </a:lnTo>
                  <a:lnTo>
                    <a:pt x="403" y="258"/>
                  </a:lnTo>
                  <a:lnTo>
                    <a:pt x="407" y="258"/>
                  </a:lnTo>
                  <a:lnTo>
                    <a:pt x="411" y="258"/>
                  </a:lnTo>
                  <a:lnTo>
                    <a:pt x="415" y="258"/>
                  </a:lnTo>
                  <a:lnTo>
                    <a:pt x="423" y="262"/>
                  </a:lnTo>
                  <a:lnTo>
                    <a:pt x="426" y="262"/>
                  </a:lnTo>
                  <a:lnTo>
                    <a:pt x="430" y="258"/>
                  </a:lnTo>
                  <a:lnTo>
                    <a:pt x="434" y="258"/>
                  </a:lnTo>
                  <a:lnTo>
                    <a:pt x="438" y="258"/>
                  </a:lnTo>
                  <a:lnTo>
                    <a:pt x="442" y="258"/>
                  </a:lnTo>
                  <a:lnTo>
                    <a:pt x="450" y="254"/>
                  </a:lnTo>
                  <a:lnTo>
                    <a:pt x="454" y="254"/>
                  </a:lnTo>
                  <a:lnTo>
                    <a:pt x="458" y="250"/>
                  </a:lnTo>
                  <a:lnTo>
                    <a:pt x="462" y="246"/>
                  </a:lnTo>
                  <a:lnTo>
                    <a:pt x="466" y="242"/>
                  </a:lnTo>
                  <a:lnTo>
                    <a:pt x="469" y="238"/>
                  </a:lnTo>
                  <a:lnTo>
                    <a:pt x="473" y="234"/>
                  </a:lnTo>
                  <a:lnTo>
                    <a:pt x="481" y="230"/>
                  </a:lnTo>
                  <a:lnTo>
                    <a:pt x="485" y="223"/>
                  </a:lnTo>
                  <a:lnTo>
                    <a:pt x="489" y="215"/>
                  </a:lnTo>
                  <a:lnTo>
                    <a:pt x="493" y="207"/>
                  </a:lnTo>
                  <a:lnTo>
                    <a:pt x="497" y="195"/>
                  </a:lnTo>
                  <a:lnTo>
                    <a:pt x="501" y="187"/>
                  </a:lnTo>
                  <a:lnTo>
                    <a:pt x="509" y="172"/>
                  </a:lnTo>
                  <a:lnTo>
                    <a:pt x="512" y="152"/>
                  </a:lnTo>
                  <a:lnTo>
                    <a:pt x="516" y="129"/>
                  </a:lnTo>
                  <a:lnTo>
                    <a:pt x="520" y="109"/>
                  </a:lnTo>
                  <a:lnTo>
                    <a:pt x="524" y="101"/>
                  </a:lnTo>
                  <a:lnTo>
                    <a:pt x="528" y="98"/>
                  </a:lnTo>
                  <a:lnTo>
                    <a:pt x="536" y="86"/>
                  </a:lnTo>
                  <a:lnTo>
                    <a:pt x="540" y="74"/>
                  </a:lnTo>
                  <a:lnTo>
                    <a:pt x="544" y="66"/>
                  </a:lnTo>
                  <a:lnTo>
                    <a:pt x="548" y="62"/>
                  </a:lnTo>
                  <a:lnTo>
                    <a:pt x="552" y="55"/>
                  </a:lnTo>
                  <a:lnTo>
                    <a:pt x="555" y="51"/>
                  </a:lnTo>
                  <a:lnTo>
                    <a:pt x="563" y="51"/>
                  </a:lnTo>
                  <a:lnTo>
                    <a:pt x="567" y="47"/>
                  </a:lnTo>
                  <a:lnTo>
                    <a:pt x="571" y="47"/>
                  </a:lnTo>
                  <a:lnTo>
                    <a:pt x="575" y="51"/>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2" name="Freeform 233"/>
            <p:cNvSpPr>
              <a:spLocks/>
            </p:cNvSpPr>
            <p:nvPr/>
          </p:nvSpPr>
          <p:spPr bwMode="auto">
            <a:xfrm>
              <a:off x="6854826" y="4897438"/>
              <a:ext cx="25400" cy="198438"/>
            </a:xfrm>
            <a:custGeom>
              <a:avLst/>
              <a:gdLst>
                <a:gd name="T0" fmla="*/ 0 w 16"/>
                <a:gd name="T1" fmla="*/ 125 h 125"/>
                <a:gd name="T2" fmla="*/ 4 w 16"/>
                <a:gd name="T3" fmla="*/ 109 h 125"/>
                <a:gd name="T4" fmla="*/ 8 w 16"/>
                <a:gd name="T5" fmla="*/ 50 h 125"/>
                <a:gd name="T6" fmla="*/ 16 w 16"/>
                <a:gd name="T7" fmla="*/ 0 h 125"/>
              </a:gdLst>
              <a:ahLst/>
              <a:cxnLst>
                <a:cxn ang="0">
                  <a:pos x="T0" y="T1"/>
                </a:cxn>
                <a:cxn ang="0">
                  <a:pos x="T2" y="T3"/>
                </a:cxn>
                <a:cxn ang="0">
                  <a:pos x="T4" y="T5"/>
                </a:cxn>
                <a:cxn ang="0">
                  <a:pos x="T6" y="T7"/>
                </a:cxn>
              </a:cxnLst>
              <a:rect l="0" t="0" r="r" b="b"/>
              <a:pathLst>
                <a:path w="16" h="125">
                  <a:moveTo>
                    <a:pt x="0" y="125"/>
                  </a:moveTo>
                  <a:lnTo>
                    <a:pt x="4" y="109"/>
                  </a:lnTo>
                  <a:lnTo>
                    <a:pt x="8" y="50"/>
                  </a:lnTo>
                  <a:lnTo>
                    <a:pt x="16" y="0"/>
                  </a:lnTo>
                </a:path>
              </a:pathLst>
            </a:custGeom>
            <a:noFill/>
            <a:ln w="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753" name="Rectangle 234"/>
            <p:cNvSpPr>
              <a:spLocks noChangeArrowheads="1"/>
            </p:cNvSpPr>
            <p:nvPr/>
          </p:nvSpPr>
          <p:spPr bwMode="auto">
            <a:xfrm>
              <a:off x="4819651" y="6224588"/>
              <a:ext cx="5032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Narrow" pitchFamily="34" charset="0"/>
                  <a:cs typeface="Arial" pitchFamily="34" charset="0"/>
                </a:rPr>
                <a:t>time (seconds)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9754" name="Rectangle 235"/>
            <p:cNvSpPr>
              <a:spLocks noChangeArrowheads="1"/>
            </p:cNvSpPr>
            <p:nvPr/>
          </p:nvSpPr>
          <p:spPr bwMode="auto">
            <a:xfrm>
              <a:off x="4000501" y="4424363"/>
              <a:ext cx="2220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Narrow" pitchFamily="34" charset="0"/>
                  <a:cs typeface="Arial" pitchFamily="34" charset="0"/>
                </a:rPr>
                <a:t>Second level expectations (hidden states)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0" name="Text Box 6"/>
            <p:cNvSpPr txBox="1">
              <a:spLocks noChangeArrowheads="1"/>
            </p:cNvSpPr>
            <p:nvPr/>
          </p:nvSpPr>
          <p:spPr bwMode="auto">
            <a:xfrm>
              <a:off x="2983236" y="1411288"/>
              <a:ext cx="4137966" cy="369332"/>
            </a:xfrm>
            <a:prstGeom prst="rect">
              <a:avLst/>
            </a:prstGeom>
            <a:noFill/>
            <a:ln w="12700">
              <a:noFill/>
              <a:miter lim="800000"/>
              <a:headEnd/>
              <a:tailEnd/>
            </a:ln>
          </p:spPr>
          <p:txBody>
            <a:bodyPr wrap="square">
              <a:spAutoFit/>
            </a:bodyPr>
            <a:lstStyle/>
            <a:p>
              <a:pPr algn="ctr" eaLnBrk="0" hangingPunct="0"/>
              <a:r>
                <a:rPr lang="en-US" dirty="0" smtClean="0">
                  <a:solidFill>
                    <a:schemeClr val="bg1"/>
                  </a:solidFill>
                  <a:latin typeface="Arial Narrow" pitchFamily="34" charset="0"/>
                </a:rPr>
                <a:t>Active inference and communication</a:t>
              </a:r>
              <a:endParaRPr lang="en-US" dirty="0">
                <a:solidFill>
                  <a:schemeClr val="bg1"/>
                </a:solidFill>
                <a:latin typeface="Arial Narrow" pitchFamily="34" charset="0"/>
              </a:endParaRPr>
            </a:p>
          </p:txBody>
        </p:sp>
      </p:grpSp>
      <p:pic>
        <p:nvPicPr>
          <p:cNvPr id="5" name="Picture 9" descr="Bird Song">
            <a:hlinkClick r:id="rId5" tooltip="weet weet weet tsee tsee"/>
          </p:cNvPr>
          <p:cNvPicPr>
            <a:picLocks noChangeAspect="1" noChangeArrowheads="1"/>
          </p:cNvPicPr>
          <p:nvPr/>
        </p:nvPicPr>
        <p:blipFill>
          <a:blip r:embed="rId6" cstate="print"/>
          <a:srcRect/>
          <a:stretch>
            <a:fillRect/>
          </a:stretch>
        </p:blipFill>
        <p:spPr bwMode="auto">
          <a:xfrm>
            <a:off x="70639" y="55354"/>
            <a:ext cx="1392237" cy="1800225"/>
          </a:xfrm>
          <a:prstGeom prst="ellipse">
            <a:avLst/>
          </a:prstGeom>
          <a:ln>
            <a:noFill/>
          </a:ln>
          <a:effectLst>
            <a:softEdge rad="112500"/>
          </a:effectLst>
        </p:spPr>
      </p:pic>
      <p:pic>
        <p:nvPicPr>
          <p:cNvPr id="7" name="Picture 2"/>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2618910"/>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622465" y="2607326"/>
            <a:ext cx="169240" cy="303144"/>
            <a:chOff x="7106966" y="2205626"/>
            <a:chExt cx="169240" cy="303144"/>
          </a:xfrm>
        </p:grpSpPr>
        <p:sp>
          <p:nvSpPr>
            <p:cNvPr id="9"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0"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pic>
        <p:nvPicPr>
          <p:cNvPr id="11" name="Picture 2"/>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265" y="4657365"/>
            <a:ext cx="2425640" cy="13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297705" y="4959170"/>
            <a:ext cx="169240" cy="303144"/>
            <a:chOff x="7106966" y="2205626"/>
            <a:chExt cx="169240" cy="303144"/>
          </a:xfrm>
        </p:grpSpPr>
        <p:sp>
          <p:nvSpPr>
            <p:cNvPr id="13" name="AutoShape 15"/>
            <p:cNvSpPr>
              <a:spLocks noChangeArrowheads="1"/>
            </p:cNvSpPr>
            <p:nvPr/>
          </p:nvSpPr>
          <p:spPr bwMode="auto">
            <a:xfrm>
              <a:off x="7106966" y="2205626"/>
              <a:ext cx="169240" cy="169240"/>
            </a:xfrm>
            <a:prstGeom prst="triangl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sp>
          <p:nvSpPr>
            <p:cNvPr id="14" name="AutoShape 19"/>
            <p:cNvSpPr>
              <a:spLocks noChangeArrowheads="1"/>
            </p:cNvSpPr>
            <p:nvPr/>
          </p:nvSpPr>
          <p:spPr bwMode="auto">
            <a:xfrm>
              <a:off x="7106966" y="2339530"/>
              <a:ext cx="169240" cy="169240"/>
            </a:xfrm>
            <a:prstGeom prst="triangle">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GB">
                <a:latin typeface="Arial Narrow" pitchFamily="34" charset="0"/>
              </a:endParaRPr>
            </a:p>
          </p:txBody>
        </p:sp>
      </p:grpSp>
      <p:pic>
        <p:nvPicPr>
          <p:cNvPr id="15" name="Picture 3"/>
          <p:cNvPicPr>
            <a:picLocks noChangeAspect="1" noChangeArrowheads="1"/>
          </p:cNvPicPr>
          <p:nvPr/>
        </p:nvPicPr>
        <p:blipFill>
          <a:blip r:embed="rId8" cstate="print">
            <a:duotone>
              <a:prstClr val="black"/>
              <a:srgbClr val="FFCCCC">
                <a:tint val="45000"/>
                <a:satMod val="400000"/>
              </a:srgbClr>
            </a:duotone>
            <a:extLst>
              <a:ext uri="{28A0092B-C50C-407E-A947-70E740481C1C}">
                <a14:useLocalDpi xmlns:a14="http://schemas.microsoft.com/office/drawing/2010/main" val="0"/>
              </a:ext>
            </a:extLst>
          </a:blip>
          <a:srcRect/>
          <a:stretch>
            <a:fillRect/>
          </a:stretch>
        </p:blipFill>
        <p:spPr bwMode="auto">
          <a:xfrm>
            <a:off x="7653302" y="2258870"/>
            <a:ext cx="916779" cy="11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8"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653303" y="3474018"/>
            <a:ext cx="916779" cy="11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AutoShape 45"/>
          <p:cNvCxnSpPr>
            <a:cxnSpLocks noChangeShapeType="1"/>
            <a:stCxn id="16" idx="3"/>
            <a:endCxn id="15" idx="3"/>
          </p:cNvCxnSpPr>
          <p:nvPr/>
        </p:nvCxnSpPr>
        <p:spPr bwMode="auto">
          <a:xfrm flipH="1" flipV="1">
            <a:off x="8570081" y="2821439"/>
            <a:ext cx="1" cy="1215148"/>
          </a:xfrm>
          <a:prstGeom prst="curvedConnector3">
            <a:avLst>
              <a:gd name="adj1" fmla="val -22860000000"/>
            </a:avLst>
          </a:prstGeom>
          <a:noFill/>
          <a:ln w="57150">
            <a:solidFill>
              <a:schemeClr val="accent5"/>
            </a:solidFill>
            <a:round/>
            <a:headEnd/>
            <a:tailEnd type="triangle" w="med" len="med"/>
          </a:ln>
        </p:spPr>
      </p:cxnSp>
      <p:cxnSp>
        <p:nvCxnSpPr>
          <p:cNvPr id="18" name="AutoShape 45"/>
          <p:cNvCxnSpPr>
            <a:cxnSpLocks noChangeShapeType="1"/>
            <a:stCxn id="15" idx="1"/>
            <a:endCxn id="16" idx="1"/>
          </p:cNvCxnSpPr>
          <p:nvPr/>
        </p:nvCxnSpPr>
        <p:spPr bwMode="auto">
          <a:xfrm rot="10800000" flipH="1" flipV="1">
            <a:off x="7653301" y="2821439"/>
            <a:ext cx="1" cy="1215148"/>
          </a:xfrm>
          <a:prstGeom prst="curvedConnector3">
            <a:avLst>
              <a:gd name="adj1" fmla="val -22860000000"/>
            </a:avLst>
          </a:prstGeom>
          <a:noFill/>
          <a:ln w="57150">
            <a:solidFill>
              <a:srgbClr val="FFCCCC"/>
            </a:solidFill>
            <a:round/>
            <a:headEnd/>
            <a:tailEnd type="triangle" w="med" len="med"/>
          </a:ln>
        </p:spPr>
      </p:cxnSp>
      <p:pic>
        <p:nvPicPr>
          <p:cNvPr id="6" name="jun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6393160" y="773705"/>
            <a:ext cx="304800" cy="304800"/>
          </a:xfrm>
          <a:prstGeom prst="rect">
            <a:avLst/>
          </a:prstGeom>
        </p:spPr>
      </p:pic>
    </p:spTree>
  </p:cSld>
  <p:clrMapOvr>
    <a:masterClrMapping/>
  </p:clrMapOvr>
  <p:transition>
    <p:fade/>
  </p:transition>
  <p:timing>
    <p:tnLst>
      <p:par>
        <p:cTn id="1" dur="indefinite" restart="never" nodeType="tmRoot">
          <p:childTnLst>
            <p:audio>
              <p:cMediaNode vol="80000">
                <p:cTn id="2" repeatCount="indefinite" fill="remove"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32992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7987" fill="hold"/>
                                        <p:tgtEl>
                                          <p:spTgt spid="6"/>
                                        </p:tgtEl>
                                      </p:cBhvr>
                                    </p:cmd>
                                  </p:childTnLst>
                                </p:cTn>
                              </p:par>
                            </p:childTnLst>
                          </p:cTn>
                        </p:par>
                      </p:childTnLst>
                    </p:cTn>
                  </p:par>
                </p:childTnLst>
              </p:cTn>
              <p:nextCondLst>
                <p:cond evt="onClick" delay="0">
                  <p:tgtEl>
                    <p:spTgt spid="32992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4"/>
          <p:cNvGrpSpPr/>
          <p:nvPr/>
        </p:nvGrpSpPr>
        <p:grpSpPr>
          <a:xfrm>
            <a:off x="1982670" y="1759453"/>
            <a:ext cx="5529456" cy="2794672"/>
            <a:chOff x="1271395" y="1088740"/>
            <a:chExt cx="5529456" cy="2794672"/>
          </a:xfrm>
        </p:grpSpPr>
        <p:sp>
          <p:nvSpPr>
            <p:cNvPr id="385033" name="Rectangle 9"/>
            <p:cNvSpPr>
              <a:spLocks noChangeArrowheads="1"/>
            </p:cNvSpPr>
            <p:nvPr/>
          </p:nvSpPr>
          <p:spPr bwMode="auto">
            <a:xfrm>
              <a:off x="4421188" y="1319213"/>
              <a:ext cx="2300288" cy="23034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5034" name="Line 10"/>
            <p:cNvSpPr>
              <a:spLocks noChangeShapeType="1"/>
            </p:cNvSpPr>
            <p:nvPr/>
          </p:nvSpPr>
          <p:spPr bwMode="auto">
            <a:xfrm>
              <a:off x="4421188" y="1319213"/>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35" name="Line 11"/>
            <p:cNvSpPr>
              <a:spLocks noChangeShapeType="1"/>
            </p:cNvSpPr>
            <p:nvPr/>
          </p:nvSpPr>
          <p:spPr bwMode="auto">
            <a:xfrm>
              <a:off x="4421188" y="3622675"/>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36" name="Line 12"/>
            <p:cNvSpPr>
              <a:spLocks noChangeShapeType="1"/>
            </p:cNvSpPr>
            <p:nvPr/>
          </p:nvSpPr>
          <p:spPr bwMode="auto">
            <a:xfrm flipV="1">
              <a:off x="6721475"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37" name="Line 13"/>
            <p:cNvSpPr>
              <a:spLocks noChangeShapeType="1"/>
            </p:cNvSpPr>
            <p:nvPr/>
          </p:nvSpPr>
          <p:spPr bwMode="auto">
            <a:xfrm flipV="1">
              <a:off x="4421188"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38" name="Line 14"/>
            <p:cNvSpPr>
              <a:spLocks noChangeShapeType="1"/>
            </p:cNvSpPr>
            <p:nvPr/>
          </p:nvSpPr>
          <p:spPr bwMode="auto">
            <a:xfrm>
              <a:off x="4421188" y="3622675"/>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39" name="Line 15"/>
            <p:cNvSpPr>
              <a:spLocks noChangeShapeType="1"/>
            </p:cNvSpPr>
            <p:nvPr/>
          </p:nvSpPr>
          <p:spPr bwMode="auto">
            <a:xfrm flipV="1">
              <a:off x="4421188"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0" name="Line 16"/>
            <p:cNvSpPr>
              <a:spLocks noChangeShapeType="1"/>
            </p:cNvSpPr>
            <p:nvPr/>
          </p:nvSpPr>
          <p:spPr bwMode="auto">
            <a:xfrm flipV="1">
              <a:off x="4421188"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1" name="Line 17"/>
            <p:cNvSpPr>
              <a:spLocks noChangeShapeType="1"/>
            </p:cNvSpPr>
            <p:nvPr/>
          </p:nvSpPr>
          <p:spPr bwMode="auto">
            <a:xfrm>
              <a:off x="4421188"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2" name="Rectangle 18"/>
            <p:cNvSpPr>
              <a:spLocks noChangeArrowheads="1"/>
            </p:cNvSpPr>
            <p:nvPr/>
          </p:nvSpPr>
          <p:spPr bwMode="auto">
            <a:xfrm>
              <a:off x="4360863" y="3641725"/>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43" name="Line 19"/>
            <p:cNvSpPr>
              <a:spLocks noChangeShapeType="1"/>
            </p:cNvSpPr>
            <p:nvPr/>
          </p:nvSpPr>
          <p:spPr bwMode="auto">
            <a:xfrm flipV="1">
              <a:off x="4708525"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4" name="Line 20"/>
            <p:cNvSpPr>
              <a:spLocks noChangeShapeType="1"/>
            </p:cNvSpPr>
            <p:nvPr/>
          </p:nvSpPr>
          <p:spPr bwMode="auto">
            <a:xfrm>
              <a:off x="4708525"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5" name="Rectangle 21"/>
            <p:cNvSpPr>
              <a:spLocks noChangeArrowheads="1"/>
            </p:cNvSpPr>
            <p:nvPr/>
          </p:nvSpPr>
          <p:spPr bwMode="auto">
            <a:xfrm>
              <a:off x="4648200" y="3641725"/>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46" name="Line 22"/>
            <p:cNvSpPr>
              <a:spLocks noChangeShapeType="1"/>
            </p:cNvSpPr>
            <p:nvPr/>
          </p:nvSpPr>
          <p:spPr bwMode="auto">
            <a:xfrm flipV="1">
              <a:off x="4995863"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7" name="Line 23"/>
            <p:cNvSpPr>
              <a:spLocks noChangeShapeType="1"/>
            </p:cNvSpPr>
            <p:nvPr/>
          </p:nvSpPr>
          <p:spPr bwMode="auto">
            <a:xfrm>
              <a:off x="4995863"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48" name="Rectangle 24"/>
            <p:cNvSpPr>
              <a:spLocks noChangeArrowheads="1"/>
            </p:cNvSpPr>
            <p:nvPr/>
          </p:nvSpPr>
          <p:spPr bwMode="auto">
            <a:xfrm>
              <a:off x="4976813" y="3641725"/>
              <a:ext cx="730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49" name="Line 25"/>
            <p:cNvSpPr>
              <a:spLocks noChangeShapeType="1"/>
            </p:cNvSpPr>
            <p:nvPr/>
          </p:nvSpPr>
          <p:spPr bwMode="auto">
            <a:xfrm flipV="1">
              <a:off x="5281613"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0" name="Line 26"/>
            <p:cNvSpPr>
              <a:spLocks noChangeShapeType="1"/>
            </p:cNvSpPr>
            <p:nvPr/>
          </p:nvSpPr>
          <p:spPr bwMode="auto">
            <a:xfrm>
              <a:off x="5281613"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1" name="Rectangle 27"/>
            <p:cNvSpPr>
              <a:spLocks noChangeArrowheads="1"/>
            </p:cNvSpPr>
            <p:nvPr/>
          </p:nvSpPr>
          <p:spPr bwMode="auto">
            <a:xfrm>
              <a:off x="5245100"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52" name="Line 28"/>
            <p:cNvSpPr>
              <a:spLocks noChangeShapeType="1"/>
            </p:cNvSpPr>
            <p:nvPr/>
          </p:nvSpPr>
          <p:spPr bwMode="auto">
            <a:xfrm flipV="1">
              <a:off x="5575300"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3" name="Line 29"/>
            <p:cNvSpPr>
              <a:spLocks noChangeShapeType="1"/>
            </p:cNvSpPr>
            <p:nvPr/>
          </p:nvSpPr>
          <p:spPr bwMode="auto">
            <a:xfrm>
              <a:off x="5575300"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4" name="Rectangle 30"/>
            <p:cNvSpPr>
              <a:spLocks noChangeArrowheads="1"/>
            </p:cNvSpPr>
            <p:nvPr/>
          </p:nvSpPr>
          <p:spPr bwMode="auto">
            <a:xfrm>
              <a:off x="5538788"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55" name="Line 31"/>
            <p:cNvSpPr>
              <a:spLocks noChangeShapeType="1"/>
            </p:cNvSpPr>
            <p:nvPr/>
          </p:nvSpPr>
          <p:spPr bwMode="auto">
            <a:xfrm flipV="1">
              <a:off x="5862638"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6" name="Line 32"/>
            <p:cNvSpPr>
              <a:spLocks noChangeShapeType="1"/>
            </p:cNvSpPr>
            <p:nvPr/>
          </p:nvSpPr>
          <p:spPr bwMode="auto">
            <a:xfrm>
              <a:off x="5862638"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7" name="Rectangle 33"/>
            <p:cNvSpPr>
              <a:spLocks noChangeArrowheads="1"/>
            </p:cNvSpPr>
            <p:nvPr/>
          </p:nvSpPr>
          <p:spPr bwMode="auto">
            <a:xfrm>
              <a:off x="5824538"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58" name="Line 34"/>
            <p:cNvSpPr>
              <a:spLocks noChangeShapeType="1"/>
            </p:cNvSpPr>
            <p:nvPr/>
          </p:nvSpPr>
          <p:spPr bwMode="auto">
            <a:xfrm flipV="1">
              <a:off x="6148388"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59" name="Line 35"/>
            <p:cNvSpPr>
              <a:spLocks noChangeShapeType="1"/>
            </p:cNvSpPr>
            <p:nvPr/>
          </p:nvSpPr>
          <p:spPr bwMode="auto">
            <a:xfrm>
              <a:off x="6148388"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0" name="Rectangle 36"/>
            <p:cNvSpPr>
              <a:spLocks noChangeArrowheads="1"/>
            </p:cNvSpPr>
            <p:nvPr/>
          </p:nvSpPr>
          <p:spPr bwMode="auto">
            <a:xfrm>
              <a:off x="6111875"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61" name="Line 37"/>
            <p:cNvSpPr>
              <a:spLocks noChangeShapeType="1"/>
            </p:cNvSpPr>
            <p:nvPr/>
          </p:nvSpPr>
          <p:spPr bwMode="auto">
            <a:xfrm flipV="1">
              <a:off x="6435725"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2" name="Line 38"/>
            <p:cNvSpPr>
              <a:spLocks noChangeShapeType="1"/>
            </p:cNvSpPr>
            <p:nvPr/>
          </p:nvSpPr>
          <p:spPr bwMode="auto">
            <a:xfrm>
              <a:off x="6435725"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3" name="Rectangle 39"/>
            <p:cNvSpPr>
              <a:spLocks noChangeArrowheads="1"/>
            </p:cNvSpPr>
            <p:nvPr/>
          </p:nvSpPr>
          <p:spPr bwMode="auto">
            <a:xfrm>
              <a:off x="6399213"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64" name="Line 40"/>
            <p:cNvSpPr>
              <a:spLocks noChangeShapeType="1"/>
            </p:cNvSpPr>
            <p:nvPr/>
          </p:nvSpPr>
          <p:spPr bwMode="auto">
            <a:xfrm flipV="1">
              <a:off x="6721475"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5" name="Line 41"/>
            <p:cNvSpPr>
              <a:spLocks noChangeShapeType="1"/>
            </p:cNvSpPr>
            <p:nvPr/>
          </p:nvSpPr>
          <p:spPr bwMode="auto">
            <a:xfrm>
              <a:off x="6721475"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6" name="Rectangle 42"/>
            <p:cNvSpPr>
              <a:spLocks noChangeArrowheads="1"/>
            </p:cNvSpPr>
            <p:nvPr/>
          </p:nvSpPr>
          <p:spPr bwMode="auto">
            <a:xfrm>
              <a:off x="6684963"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67" name="Line 43"/>
            <p:cNvSpPr>
              <a:spLocks noChangeShapeType="1"/>
            </p:cNvSpPr>
            <p:nvPr/>
          </p:nvSpPr>
          <p:spPr bwMode="auto">
            <a:xfrm>
              <a:off x="4421188" y="362267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8" name="Line 44"/>
            <p:cNvSpPr>
              <a:spLocks noChangeShapeType="1"/>
            </p:cNvSpPr>
            <p:nvPr/>
          </p:nvSpPr>
          <p:spPr bwMode="auto">
            <a:xfrm flipH="1">
              <a:off x="6697663" y="3622675"/>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69" name="Rectangle 45"/>
            <p:cNvSpPr>
              <a:spLocks noChangeArrowheads="1"/>
            </p:cNvSpPr>
            <p:nvPr/>
          </p:nvSpPr>
          <p:spPr bwMode="auto">
            <a:xfrm>
              <a:off x="4300538" y="3575050"/>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70" name="Line 46"/>
            <p:cNvSpPr>
              <a:spLocks noChangeShapeType="1"/>
            </p:cNvSpPr>
            <p:nvPr/>
          </p:nvSpPr>
          <p:spPr bwMode="auto">
            <a:xfrm>
              <a:off x="4421188" y="333057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71" name="Line 47"/>
            <p:cNvSpPr>
              <a:spLocks noChangeShapeType="1"/>
            </p:cNvSpPr>
            <p:nvPr/>
          </p:nvSpPr>
          <p:spPr bwMode="auto">
            <a:xfrm flipH="1">
              <a:off x="6697663" y="3330575"/>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72" name="Rectangle 48"/>
            <p:cNvSpPr>
              <a:spLocks noChangeArrowheads="1"/>
            </p:cNvSpPr>
            <p:nvPr/>
          </p:nvSpPr>
          <p:spPr bwMode="auto">
            <a:xfrm>
              <a:off x="4300538" y="3281363"/>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73" name="Line 49"/>
            <p:cNvSpPr>
              <a:spLocks noChangeShapeType="1"/>
            </p:cNvSpPr>
            <p:nvPr/>
          </p:nvSpPr>
          <p:spPr bwMode="auto">
            <a:xfrm>
              <a:off x="4421188" y="304482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74" name="Line 50"/>
            <p:cNvSpPr>
              <a:spLocks noChangeShapeType="1"/>
            </p:cNvSpPr>
            <p:nvPr/>
          </p:nvSpPr>
          <p:spPr bwMode="auto">
            <a:xfrm flipH="1">
              <a:off x="6697663" y="3044825"/>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75" name="Rectangle 51"/>
            <p:cNvSpPr>
              <a:spLocks noChangeArrowheads="1"/>
            </p:cNvSpPr>
            <p:nvPr/>
          </p:nvSpPr>
          <p:spPr bwMode="auto">
            <a:xfrm>
              <a:off x="4360863" y="2995613"/>
              <a:ext cx="730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76" name="Line 52"/>
            <p:cNvSpPr>
              <a:spLocks noChangeShapeType="1"/>
            </p:cNvSpPr>
            <p:nvPr/>
          </p:nvSpPr>
          <p:spPr bwMode="auto">
            <a:xfrm>
              <a:off x="4421188" y="2757488"/>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77" name="Line 53"/>
            <p:cNvSpPr>
              <a:spLocks noChangeShapeType="1"/>
            </p:cNvSpPr>
            <p:nvPr/>
          </p:nvSpPr>
          <p:spPr bwMode="auto">
            <a:xfrm flipH="1">
              <a:off x="6697663" y="2757488"/>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78" name="Rectangle 54"/>
            <p:cNvSpPr>
              <a:spLocks noChangeArrowheads="1"/>
            </p:cNvSpPr>
            <p:nvPr/>
          </p:nvSpPr>
          <p:spPr bwMode="auto">
            <a:xfrm>
              <a:off x="4324350" y="270827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79" name="Line 55"/>
            <p:cNvSpPr>
              <a:spLocks noChangeShapeType="1"/>
            </p:cNvSpPr>
            <p:nvPr/>
          </p:nvSpPr>
          <p:spPr bwMode="auto">
            <a:xfrm>
              <a:off x="4421188" y="2471738"/>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0" name="Line 56"/>
            <p:cNvSpPr>
              <a:spLocks noChangeShapeType="1"/>
            </p:cNvSpPr>
            <p:nvPr/>
          </p:nvSpPr>
          <p:spPr bwMode="auto">
            <a:xfrm flipH="1">
              <a:off x="6697663" y="2471738"/>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1" name="Rectangle 57"/>
            <p:cNvSpPr>
              <a:spLocks noChangeArrowheads="1"/>
            </p:cNvSpPr>
            <p:nvPr/>
          </p:nvSpPr>
          <p:spPr bwMode="auto">
            <a:xfrm>
              <a:off x="4324350" y="24225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82" name="Line 58"/>
            <p:cNvSpPr>
              <a:spLocks noChangeShapeType="1"/>
            </p:cNvSpPr>
            <p:nvPr/>
          </p:nvSpPr>
          <p:spPr bwMode="auto">
            <a:xfrm>
              <a:off x="4421188" y="2184400"/>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3" name="Line 59"/>
            <p:cNvSpPr>
              <a:spLocks noChangeShapeType="1"/>
            </p:cNvSpPr>
            <p:nvPr/>
          </p:nvSpPr>
          <p:spPr bwMode="auto">
            <a:xfrm flipH="1">
              <a:off x="6697663" y="2184400"/>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4" name="Rectangle 60"/>
            <p:cNvSpPr>
              <a:spLocks noChangeArrowheads="1"/>
            </p:cNvSpPr>
            <p:nvPr/>
          </p:nvSpPr>
          <p:spPr bwMode="auto">
            <a:xfrm>
              <a:off x="4324350" y="2135188"/>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85" name="Line 61"/>
            <p:cNvSpPr>
              <a:spLocks noChangeShapeType="1"/>
            </p:cNvSpPr>
            <p:nvPr/>
          </p:nvSpPr>
          <p:spPr bwMode="auto">
            <a:xfrm>
              <a:off x="4421188" y="1898650"/>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6" name="Line 62"/>
            <p:cNvSpPr>
              <a:spLocks noChangeShapeType="1"/>
            </p:cNvSpPr>
            <p:nvPr/>
          </p:nvSpPr>
          <p:spPr bwMode="auto">
            <a:xfrm flipH="1">
              <a:off x="6697663" y="1898650"/>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7" name="Rectangle 63"/>
            <p:cNvSpPr>
              <a:spLocks noChangeArrowheads="1"/>
            </p:cNvSpPr>
            <p:nvPr/>
          </p:nvSpPr>
          <p:spPr bwMode="auto">
            <a:xfrm>
              <a:off x="4324350" y="1849438"/>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88" name="Line 64"/>
            <p:cNvSpPr>
              <a:spLocks noChangeShapeType="1"/>
            </p:cNvSpPr>
            <p:nvPr/>
          </p:nvSpPr>
          <p:spPr bwMode="auto">
            <a:xfrm>
              <a:off x="4421188" y="1611313"/>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89" name="Line 65"/>
            <p:cNvSpPr>
              <a:spLocks noChangeShapeType="1"/>
            </p:cNvSpPr>
            <p:nvPr/>
          </p:nvSpPr>
          <p:spPr bwMode="auto">
            <a:xfrm flipH="1">
              <a:off x="6697663" y="1611313"/>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90" name="Rectangle 66"/>
            <p:cNvSpPr>
              <a:spLocks noChangeArrowheads="1"/>
            </p:cNvSpPr>
            <p:nvPr/>
          </p:nvSpPr>
          <p:spPr bwMode="auto">
            <a:xfrm>
              <a:off x="4324350" y="1562100"/>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91" name="Line 67"/>
            <p:cNvSpPr>
              <a:spLocks noChangeShapeType="1"/>
            </p:cNvSpPr>
            <p:nvPr/>
          </p:nvSpPr>
          <p:spPr bwMode="auto">
            <a:xfrm>
              <a:off x="4421188" y="1319213"/>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92" name="Line 68"/>
            <p:cNvSpPr>
              <a:spLocks noChangeShapeType="1"/>
            </p:cNvSpPr>
            <p:nvPr/>
          </p:nvSpPr>
          <p:spPr bwMode="auto">
            <a:xfrm flipH="1">
              <a:off x="6697663" y="1319213"/>
              <a:ext cx="23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93" name="Rectangle 69"/>
            <p:cNvSpPr>
              <a:spLocks noChangeArrowheads="1"/>
            </p:cNvSpPr>
            <p:nvPr/>
          </p:nvSpPr>
          <p:spPr bwMode="auto">
            <a:xfrm>
              <a:off x="4324350" y="1270000"/>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95" name="Line 71"/>
            <p:cNvSpPr>
              <a:spLocks noChangeShapeType="1"/>
            </p:cNvSpPr>
            <p:nvPr/>
          </p:nvSpPr>
          <p:spPr bwMode="auto">
            <a:xfrm>
              <a:off x="4421188" y="3622675"/>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97" name="Line 73"/>
            <p:cNvSpPr>
              <a:spLocks noChangeShapeType="1"/>
            </p:cNvSpPr>
            <p:nvPr/>
          </p:nvSpPr>
          <p:spPr bwMode="auto">
            <a:xfrm flipV="1">
              <a:off x="4421188"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98" name="Freeform 74"/>
            <p:cNvSpPr>
              <a:spLocks/>
            </p:cNvSpPr>
            <p:nvPr/>
          </p:nvSpPr>
          <p:spPr bwMode="auto">
            <a:xfrm>
              <a:off x="4635500" y="2568575"/>
              <a:ext cx="781050" cy="865188"/>
            </a:xfrm>
            <a:custGeom>
              <a:avLst/>
              <a:gdLst/>
              <a:ahLst/>
              <a:cxnLst>
                <a:cxn ang="0">
                  <a:pos x="250" y="269"/>
                </a:cxn>
                <a:cxn ang="0">
                  <a:pos x="254" y="246"/>
                </a:cxn>
                <a:cxn ang="0">
                  <a:pos x="261" y="234"/>
                </a:cxn>
                <a:cxn ang="0">
                  <a:pos x="265" y="223"/>
                </a:cxn>
                <a:cxn ang="0">
                  <a:pos x="273" y="211"/>
                </a:cxn>
                <a:cxn ang="0">
                  <a:pos x="277" y="200"/>
                </a:cxn>
                <a:cxn ang="0">
                  <a:pos x="288" y="184"/>
                </a:cxn>
                <a:cxn ang="0">
                  <a:pos x="300" y="165"/>
                </a:cxn>
                <a:cxn ang="0">
                  <a:pos x="315" y="138"/>
                </a:cxn>
                <a:cxn ang="0">
                  <a:pos x="327" y="115"/>
                </a:cxn>
                <a:cxn ang="0">
                  <a:pos x="350" y="84"/>
                </a:cxn>
                <a:cxn ang="0">
                  <a:pos x="373" y="46"/>
                </a:cxn>
                <a:cxn ang="0">
                  <a:pos x="400" y="19"/>
                </a:cxn>
                <a:cxn ang="0">
                  <a:pos x="430" y="12"/>
                </a:cxn>
                <a:cxn ang="0">
                  <a:pos x="477" y="19"/>
                </a:cxn>
                <a:cxn ang="0">
                  <a:pos x="484" y="19"/>
                </a:cxn>
                <a:cxn ang="0">
                  <a:pos x="492" y="38"/>
                </a:cxn>
                <a:cxn ang="0">
                  <a:pos x="477" y="58"/>
                </a:cxn>
                <a:cxn ang="0">
                  <a:pos x="457" y="81"/>
                </a:cxn>
                <a:cxn ang="0">
                  <a:pos x="454" y="69"/>
                </a:cxn>
                <a:cxn ang="0">
                  <a:pos x="384" y="154"/>
                </a:cxn>
                <a:cxn ang="0">
                  <a:pos x="357" y="180"/>
                </a:cxn>
                <a:cxn ang="0">
                  <a:pos x="334" y="207"/>
                </a:cxn>
                <a:cxn ang="0">
                  <a:pos x="307" y="230"/>
                </a:cxn>
                <a:cxn ang="0">
                  <a:pos x="284" y="253"/>
                </a:cxn>
                <a:cxn ang="0">
                  <a:pos x="261" y="276"/>
                </a:cxn>
                <a:cxn ang="0">
                  <a:pos x="242" y="296"/>
                </a:cxn>
                <a:cxn ang="0">
                  <a:pos x="231" y="303"/>
                </a:cxn>
                <a:cxn ang="0">
                  <a:pos x="223" y="315"/>
                </a:cxn>
                <a:cxn ang="0">
                  <a:pos x="211" y="326"/>
                </a:cxn>
                <a:cxn ang="0">
                  <a:pos x="200" y="334"/>
                </a:cxn>
                <a:cxn ang="0">
                  <a:pos x="188" y="346"/>
                </a:cxn>
                <a:cxn ang="0">
                  <a:pos x="177" y="357"/>
                </a:cxn>
                <a:cxn ang="0">
                  <a:pos x="161" y="372"/>
                </a:cxn>
                <a:cxn ang="0">
                  <a:pos x="146" y="384"/>
                </a:cxn>
                <a:cxn ang="0">
                  <a:pos x="131" y="403"/>
                </a:cxn>
                <a:cxn ang="0">
                  <a:pos x="119" y="419"/>
                </a:cxn>
                <a:cxn ang="0">
                  <a:pos x="100" y="438"/>
                </a:cxn>
                <a:cxn ang="0">
                  <a:pos x="81" y="461"/>
                </a:cxn>
                <a:cxn ang="0">
                  <a:pos x="58" y="484"/>
                </a:cxn>
                <a:cxn ang="0">
                  <a:pos x="35" y="507"/>
                </a:cxn>
                <a:cxn ang="0">
                  <a:pos x="12" y="534"/>
                </a:cxn>
              </a:cxnLst>
              <a:rect l="0" t="0" r="r" b="b"/>
              <a:pathLst>
                <a:path w="492" h="545">
                  <a:moveTo>
                    <a:pt x="246" y="284"/>
                  </a:moveTo>
                  <a:lnTo>
                    <a:pt x="246" y="273"/>
                  </a:lnTo>
                  <a:lnTo>
                    <a:pt x="250" y="269"/>
                  </a:lnTo>
                  <a:lnTo>
                    <a:pt x="250" y="253"/>
                  </a:lnTo>
                  <a:lnTo>
                    <a:pt x="254" y="250"/>
                  </a:lnTo>
                  <a:lnTo>
                    <a:pt x="254" y="246"/>
                  </a:lnTo>
                  <a:lnTo>
                    <a:pt x="257" y="242"/>
                  </a:lnTo>
                  <a:lnTo>
                    <a:pt x="257" y="238"/>
                  </a:lnTo>
                  <a:lnTo>
                    <a:pt x="261" y="234"/>
                  </a:lnTo>
                  <a:lnTo>
                    <a:pt x="261" y="230"/>
                  </a:lnTo>
                  <a:lnTo>
                    <a:pt x="265" y="227"/>
                  </a:lnTo>
                  <a:lnTo>
                    <a:pt x="265" y="223"/>
                  </a:lnTo>
                  <a:lnTo>
                    <a:pt x="269" y="219"/>
                  </a:lnTo>
                  <a:lnTo>
                    <a:pt x="269" y="215"/>
                  </a:lnTo>
                  <a:lnTo>
                    <a:pt x="273" y="211"/>
                  </a:lnTo>
                  <a:lnTo>
                    <a:pt x="273" y="207"/>
                  </a:lnTo>
                  <a:lnTo>
                    <a:pt x="277" y="204"/>
                  </a:lnTo>
                  <a:lnTo>
                    <a:pt x="277" y="200"/>
                  </a:lnTo>
                  <a:lnTo>
                    <a:pt x="281" y="196"/>
                  </a:lnTo>
                  <a:lnTo>
                    <a:pt x="284" y="188"/>
                  </a:lnTo>
                  <a:lnTo>
                    <a:pt x="288" y="184"/>
                  </a:lnTo>
                  <a:lnTo>
                    <a:pt x="292" y="177"/>
                  </a:lnTo>
                  <a:lnTo>
                    <a:pt x="296" y="173"/>
                  </a:lnTo>
                  <a:lnTo>
                    <a:pt x="300" y="165"/>
                  </a:lnTo>
                  <a:lnTo>
                    <a:pt x="304" y="157"/>
                  </a:lnTo>
                  <a:lnTo>
                    <a:pt x="307" y="150"/>
                  </a:lnTo>
                  <a:lnTo>
                    <a:pt x="315" y="138"/>
                  </a:lnTo>
                  <a:lnTo>
                    <a:pt x="319" y="131"/>
                  </a:lnTo>
                  <a:lnTo>
                    <a:pt x="323" y="123"/>
                  </a:lnTo>
                  <a:lnTo>
                    <a:pt x="327" y="115"/>
                  </a:lnTo>
                  <a:lnTo>
                    <a:pt x="334" y="104"/>
                  </a:lnTo>
                  <a:lnTo>
                    <a:pt x="342" y="96"/>
                  </a:lnTo>
                  <a:lnTo>
                    <a:pt x="350" y="84"/>
                  </a:lnTo>
                  <a:lnTo>
                    <a:pt x="357" y="73"/>
                  </a:lnTo>
                  <a:lnTo>
                    <a:pt x="365" y="58"/>
                  </a:lnTo>
                  <a:lnTo>
                    <a:pt x="373" y="46"/>
                  </a:lnTo>
                  <a:lnTo>
                    <a:pt x="380" y="38"/>
                  </a:lnTo>
                  <a:lnTo>
                    <a:pt x="392" y="27"/>
                  </a:lnTo>
                  <a:lnTo>
                    <a:pt x="400" y="19"/>
                  </a:lnTo>
                  <a:lnTo>
                    <a:pt x="411" y="12"/>
                  </a:lnTo>
                  <a:lnTo>
                    <a:pt x="419" y="12"/>
                  </a:lnTo>
                  <a:lnTo>
                    <a:pt x="430" y="12"/>
                  </a:lnTo>
                  <a:lnTo>
                    <a:pt x="442" y="15"/>
                  </a:lnTo>
                  <a:lnTo>
                    <a:pt x="457" y="19"/>
                  </a:lnTo>
                  <a:lnTo>
                    <a:pt x="477" y="19"/>
                  </a:lnTo>
                  <a:lnTo>
                    <a:pt x="492" y="4"/>
                  </a:lnTo>
                  <a:lnTo>
                    <a:pt x="492" y="0"/>
                  </a:lnTo>
                  <a:lnTo>
                    <a:pt x="484" y="19"/>
                  </a:lnTo>
                  <a:lnTo>
                    <a:pt x="484" y="35"/>
                  </a:lnTo>
                  <a:lnTo>
                    <a:pt x="492" y="35"/>
                  </a:lnTo>
                  <a:lnTo>
                    <a:pt x="492" y="38"/>
                  </a:lnTo>
                  <a:lnTo>
                    <a:pt x="488" y="42"/>
                  </a:lnTo>
                  <a:lnTo>
                    <a:pt x="480" y="50"/>
                  </a:lnTo>
                  <a:lnTo>
                    <a:pt x="477" y="58"/>
                  </a:lnTo>
                  <a:lnTo>
                    <a:pt x="469" y="65"/>
                  </a:lnTo>
                  <a:lnTo>
                    <a:pt x="461" y="73"/>
                  </a:lnTo>
                  <a:lnTo>
                    <a:pt x="457" y="81"/>
                  </a:lnTo>
                  <a:lnTo>
                    <a:pt x="469" y="69"/>
                  </a:lnTo>
                  <a:lnTo>
                    <a:pt x="477" y="54"/>
                  </a:lnTo>
                  <a:lnTo>
                    <a:pt x="454" y="69"/>
                  </a:lnTo>
                  <a:lnTo>
                    <a:pt x="419" y="108"/>
                  </a:lnTo>
                  <a:lnTo>
                    <a:pt x="396" y="142"/>
                  </a:lnTo>
                  <a:lnTo>
                    <a:pt x="384" y="154"/>
                  </a:lnTo>
                  <a:lnTo>
                    <a:pt x="377" y="165"/>
                  </a:lnTo>
                  <a:lnTo>
                    <a:pt x="369" y="173"/>
                  </a:lnTo>
                  <a:lnTo>
                    <a:pt x="357" y="180"/>
                  </a:lnTo>
                  <a:lnTo>
                    <a:pt x="350" y="188"/>
                  </a:lnTo>
                  <a:lnTo>
                    <a:pt x="342" y="200"/>
                  </a:lnTo>
                  <a:lnTo>
                    <a:pt x="334" y="207"/>
                  </a:lnTo>
                  <a:lnTo>
                    <a:pt x="323" y="215"/>
                  </a:lnTo>
                  <a:lnTo>
                    <a:pt x="315" y="223"/>
                  </a:lnTo>
                  <a:lnTo>
                    <a:pt x="307" y="230"/>
                  </a:lnTo>
                  <a:lnTo>
                    <a:pt x="300" y="238"/>
                  </a:lnTo>
                  <a:lnTo>
                    <a:pt x="292" y="250"/>
                  </a:lnTo>
                  <a:lnTo>
                    <a:pt x="284" y="253"/>
                  </a:lnTo>
                  <a:lnTo>
                    <a:pt x="277" y="261"/>
                  </a:lnTo>
                  <a:lnTo>
                    <a:pt x="269" y="269"/>
                  </a:lnTo>
                  <a:lnTo>
                    <a:pt x="261" y="276"/>
                  </a:lnTo>
                  <a:lnTo>
                    <a:pt x="257" y="280"/>
                  </a:lnTo>
                  <a:lnTo>
                    <a:pt x="250" y="288"/>
                  </a:lnTo>
                  <a:lnTo>
                    <a:pt x="242" y="296"/>
                  </a:lnTo>
                  <a:lnTo>
                    <a:pt x="238" y="303"/>
                  </a:lnTo>
                  <a:lnTo>
                    <a:pt x="234" y="303"/>
                  </a:lnTo>
                  <a:lnTo>
                    <a:pt x="231" y="303"/>
                  </a:lnTo>
                  <a:lnTo>
                    <a:pt x="227" y="307"/>
                  </a:lnTo>
                  <a:lnTo>
                    <a:pt x="219" y="315"/>
                  </a:lnTo>
                  <a:lnTo>
                    <a:pt x="223" y="315"/>
                  </a:lnTo>
                  <a:lnTo>
                    <a:pt x="219" y="315"/>
                  </a:lnTo>
                  <a:lnTo>
                    <a:pt x="211" y="323"/>
                  </a:lnTo>
                  <a:lnTo>
                    <a:pt x="211" y="326"/>
                  </a:lnTo>
                  <a:lnTo>
                    <a:pt x="208" y="326"/>
                  </a:lnTo>
                  <a:lnTo>
                    <a:pt x="204" y="330"/>
                  </a:lnTo>
                  <a:lnTo>
                    <a:pt x="200" y="334"/>
                  </a:lnTo>
                  <a:lnTo>
                    <a:pt x="196" y="338"/>
                  </a:lnTo>
                  <a:lnTo>
                    <a:pt x="192" y="342"/>
                  </a:lnTo>
                  <a:lnTo>
                    <a:pt x="188" y="346"/>
                  </a:lnTo>
                  <a:lnTo>
                    <a:pt x="184" y="349"/>
                  </a:lnTo>
                  <a:lnTo>
                    <a:pt x="181" y="353"/>
                  </a:lnTo>
                  <a:lnTo>
                    <a:pt x="177" y="357"/>
                  </a:lnTo>
                  <a:lnTo>
                    <a:pt x="173" y="361"/>
                  </a:lnTo>
                  <a:lnTo>
                    <a:pt x="169" y="365"/>
                  </a:lnTo>
                  <a:lnTo>
                    <a:pt x="161" y="372"/>
                  </a:lnTo>
                  <a:lnTo>
                    <a:pt x="154" y="376"/>
                  </a:lnTo>
                  <a:lnTo>
                    <a:pt x="150" y="380"/>
                  </a:lnTo>
                  <a:lnTo>
                    <a:pt x="146" y="384"/>
                  </a:lnTo>
                  <a:lnTo>
                    <a:pt x="138" y="392"/>
                  </a:lnTo>
                  <a:lnTo>
                    <a:pt x="138" y="396"/>
                  </a:lnTo>
                  <a:lnTo>
                    <a:pt x="131" y="403"/>
                  </a:lnTo>
                  <a:lnTo>
                    <a:pt x="127" y="407"/>
                  </a:lnTo>
                  <a:lnTo>
                    <a:pt x="123" y="411"/>
                  </a:lnTo>
                  <a:lnTo>
                    <a:pt x="119" y="419"/>
                  </a:lnTo>
                  <a:lnTo>
                    <a:pt x="111" y="422"/>
                  </a:lnTo>
                  <a:lnTo>
                    <a:pt x="108" y="430"/>
                  </a:lnTo>
                  <a:lnTo>
                    <a:pt x="100" y="438"/>
                  </a:lnTo>
                  <a:lnTo>
                    <a:pt x="92" y="445"/>
                  </a:lnTo>
                  <a:lnTo>
                    <a:pt x="88" y="453"/>
                  </a:lnTo>
                  <a:lnTo>
                    <a:pt x="81" y="461"/>
                  </a:lnTo>
                  <a:lnTo>
                    <a:pt x="73" y="468"/>
                  </a:lnTo>
                  <a:lnTo>
                    <a:pt x="65" y="476"/>
                  </a:lnTo>
                  <a:lnTo>
                    <a:pt x="58" y="484"/>
                  </a:lnTo>
                  <a:lnTo>
                    <a:pt x="50" y="491"/>
                  </a:lnTo>
                  <a:lnTo>
                    <a:pt x="42" y="499"/>
                  </a:lnTo>
                  <a:lnTo>
                    <a:pt x="35" y="507"/>
                  </a:lnTo>
                  <a:lnTo>
                    <a:pt x="27" y="518"/>
                  </a:lnTo>
                  <a:lnTo>
                    <a:pt x="19" y="526"/>
                  </a:lnTo>
                  <a:lnTo>
                    <a:pt x="12" y="534"/>
                  </a:lnTo>
                  <a:lnTo>
                    <a:pt x="4" y="538"/>
                  </a:lnTo>
                  <a:lnTo>
                    <a:pt x="0" y="54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099" name="Freeform 75"/>
            <p:cNvSpPr>
              <a:spLocks/>
            </p:cNvSpPr>
            <p:nvPr/>
          </p:nvSpPr>
          <p:spPr bwMode="auto">
            <a:xfrm>
              <a:off x="4598988" y="2982913"/>
              <a:ext cx="500063" cy="476250"/>
            </a:xfrm>
            <a:custGeom>
              <a:avLst/>
              <a:gdLst/>
              <a:ahLst/>
              <a:cxnLst>
                <a:cxn ang="0">
                  <a:pos x="23" y="284"/>
                </a:cxn>
                <a:cxn ang="0">
                  <a:pos x="11" y="292"/>
                </a:cxn>
                <a:cxn ang="0">
                  <a:pos x="4" y="300"/>
                </a:cxn>
                <a:cxn ang="0">
                  <a:pos x="0" y="300"/>
                </a:cxn>
                <a:cxn ang="0">
                  <a:pos x="4" y="292"/>
                </a:cxn>
                <a:cxn ang="0">
                  <a:pos x="15" y="284"/>
                </a:cxn>
                <a:cxn ang="0">
                  <a:pos x="23" y="280"/>
                </a:cxn>
                <a:cxn ang="0">
                  <a:pos x="27" y="273"/>
                </a:cxn>
                <a:cxn ang="0">
                  <a:pos x="35" y="269"/>
                </a:cxn>
                <a:cxn ang="0">
                  <a:pos x="38" y="261"/>
                </a:cxn>
                <a:cxn ang="0">
                  <a:pos x="46" y="254"/>
                </a:cxn>
                <a:cxn ang="0">
                  <a:pos x="54" y="246"/>
                </a:cxn>
                <a:cxn ang="0">
                  <a:pos x="46" y="250"/>
                </a:cxn>
                <a:cxn ang="0">
                  <a:pos x="42" y="250"/>
                </a:cxn>
                <a:cxn ang="0">
                  <a:pos x="54" y="230"/>
                </a:cxn>
                <a:cxn ang="0">
                  <a:pos x="81" y="211"/>
                </a:cxn>
                <a:cxn ang="0">
                  <a:pos x="100" y="196"/>
                </a:cxn>
                <a:cxn ang="0">
                  <a:pos x="108" y="192"/>
                </a:cxn>
                <a:cxn ang="0">
                  <a:pos x="115" y="184"/>
                </a:cxn>
                <a:cxn ang="0">
                  <a:pos x="123" y="173"/>
                </a:cxn>
                <a:cxn ang="0">
                  <a:pos x="131" y="165"/>
                </a:cxn>
                <a:cxn ang="0">
                  <a:pos x="138" y="158"/>
                </a:cxn>
                <a:cxn ang="0">
                  <a:pos x="146" y="150"/>
                </a:cxn>
                <a:cxn ang="0">
                  <a:pos x="154" y="142"/>
                </a:cxn>
                <a:cxn ang="0">
                  <a:pos x="161" y="135"/>
                </a:cxn>
                <a:cxn ang="0">
                  <a:pos x="169" y="127"/>
                </a:cxn>
                <a:cxn ang="0">
                  <a:pos x="177" y="119"/>
                </a:cxn>
                <a:cxn ang="0">
                  <a:pos x="184" y="111"/>
                </a:cxn>
                <a:cxn ang="0">
                  <a:pos x="192" y="108"/>
                </a:cxn>
                <a:cxn ang="0">
                  <a:pos x="196" y="100"/>
                </a:cxn>
                <a:cxn ang="0">
                  <a:pos x="204" y="96"/>
                </a:cxn>
                <a:cxn ang="0">
                  <a:pos x="207" y="88"/>
                </a:cxn>
                <a:cxn ang="0">
                  <a:pos x="211" y="85"/>
                </a:cxn>
                <a:cxn ang="0">
                  <a:pos x="219" y="81"/>
                </a:cxn>
                <a:cxn ang="0">
                  <a:pos x="223" y="73"/>
                </a:cxn>
                <a:cxn ang="0">
                  <a:pos x="227" y="69"/>
                </a:cxn>
                <a:cxn ang="0">
                  <a:pos x="231" y="65"/>
                </a:cxn>
                <a:cxn ang="0">
                  <a:pos x="234" y="62"/>
                </a:cxn>
                <a:cxn ang="0">
                  <a:pos x="238" y="58"/>
                </a:cxn>
                <a:cxn ang="0">
                  <a:pos x="242" y="54"/>
                </a:cxn>
                <a:cxn ang="0">
                  <a:pos x="246" y="50"/>
                </a:cxn>
                <a:cxn ang="0">
                  <a:pos x="250" y="46"/>
                </a:cxn>
                <a:cxn ang="0">
                  <a:pos x="254" y="42"/>
                </a:cxn>
                <a:cxn ang="0">
                  <a:pos x="257" y="39"/>
                </a:cxn>
                <a:cxn ang="0">
                  <a:pos x="261" y="35"/>
                </a:cxn>
                <a:cxn ang="0">
                  <a:pos x="265" y="31"/>
                </a:cxn>
                <a:cxn ang="0">
                  <a:pos x="269" y="27"/>
                </a:cxn>
                <a:cxn ang="0">
                  <a:pos x="273" y="27"/>
                </a:cxn>
                <a:cxn ang="0">
                  <a:pos x="277" y="23"/>
                </a:cxn>
                <a:cxn ang="0">
                  <a:pos x="280" y="19"/>
                </a:cxn>
                <a:cxn ang="0">
                  <a:pos x="284" y="19"/>
                </a:cxn>
                <a:cxn ang="0">
                  <a:pos x="288" y="15"/>
                </a:cxn>
                <a:cxn ang="0">
                  <a:pos x="292" y="15"/>
                </a:cxn>
                <a:cxn ang="0">
                  <a:pos x="296" y="12"/>
                </a:cxn>
                <a:cxn ang="0">
                  <a:pos x="300" y="8"/>
                </a:cxn>
                <a:cxn ang="0">
                  <a:pos x="304" y="8"/>
                </a:cxn>
                <a:cxn ang="0">
                  <a:pos x="307" y="4"/>
                </a:cxn>
                <a:cxn ang="0">
                  <a:pos x="311" y="4"/>
                </a:cxn>
                <a:cxn ang="0">
                  <a:pos x="315" y="0"/>
                </a:cxn>
              </a:cxnLst>
              <a:rect l="0" t="0" r="r" b="b"/>
              <a:pathLst>
                <a:path w="315" h="300">
                  <a:moveTo>
                    <a:pt x="23" y="284"/>
                  </a:moveTo>
                  <a:lnTo>
                    <a:pt x="11" y="292"/>
                  </a:lnTo>
                  <a:lnTo>
                    <a:pt x="4" y="300"/>
                  </a:lnTo>
                  <a:lnTo>
                    <a:pt x="0" y="300"/>
                  </a:lnTo>
                  <a:lnTo>
                    <a:pt x="4" y="292"/>
                  </a:lnTo>
                  <a:lnTo>
                    <a:pt x="15" y="284"/>
                  </a:lnTo>
                  <a:lnTo>
                    <a:pt x="23" y="280"/>
                  </a:lnTo>
                  <a:lnTo>
                    <a:pt x="27" y="273"/>
                  </a:lnTo>
                  <a:lnTo>
                    <a:pt x="35" y="269"/>
                  </a:lnTo>
                  <a:lnTo>
                    <a:pt x="38" y="261"/>
                  </a:lnTo>
                  <a:lnTo>
                    <a:pt x="46" y="254"/>
                  </a:lnTo>
                  <a:lnTo>
                    <a:pt x="54" y="246"/>
                  </a:lnTo>
                  <a:lnTo>
                    <a:pt x="46" y="250"/>
                  </a:lnTo>
                  <a:lnTo>
                    <a:pt x="42" y="250"/>
                  </a:lnTo>
                  <a:lnTo>
                    <a:pt x="54" y="230"/>
                  </a:lnTo>
                  <a:lnTo>
                    <a:pt x="81" y="211"/>
                  </a:lnTo>
                  <a:lnTo>
                    <a:pt x="100" y="196"/>
                  </a:lnTo>
                  <a:lnTo>
                    <a:pt x="108" y="192"/>
                  </a:lnTo>
                  <a:lnTo>
                    <a:pt x="115" y="184"/>
                  </a:lnTo>
                  <a:lnTo>
                    <a:pt x="123" y="173"/>
                  </a:lnTo>
                  <a:lnTo>
                    <a:pt x="131" y="165"/>
                  </a:lnTo>
                  <a:lnTo>
                    <a:pt x="138" y="158"/>
                  </a:lnTo>
                  <a:lnTo>
                    <a:pt x="146" y="150"/>
                  </a:lnTo>
                  <a:lnTo>
                    <a:pt x="154" y="142"/>
                  </a:lnTo>
                  <a:lnTo>
                    <a:pt x="161" y="135"/>
                  </a:lnTo>
                  <a:lnTo>
                    <a:pt x="169" y="127"/>
                  </a:lnTo>
                  <a:lnTo>
                    <a:pt x="177" y="119"/>
                  </a:lnTo>
                  <a:lnTo>
                    <a:pt x="184" y="111"/>
                  </a:lnTo>
                  <a:lnTo>
                    <a:pt x="192" y="108"/>
                  </a:lnTo>
                  <a:lnTo>
                    <a:pt x="196" y="100"/>
                  </a:lnTo>
                  <a:lnTo>
                    <a:pt x="204" y="96"/>
                  </a:lnTo>
                  <a:lnTo>
                    <a:pt x="207" y="88"/>
                  </a:lnTo>
                  <a:lnTo>
                    <a:pt x="211" y="85"/>
                  </a:lnTo>
                  <a:lnTo>
                    <a:pt x="219" y="81"/>
                  </a:lnTo>
                  <a:lnTo>
                    <a:pt x="223" y="73"/>
                  </a:lnTo>
                  <a:lnTo>
                    <a:pt x="227" y="69"/>
                  </a:lnTo>
                  <a:lnTo>
                    <a:pt x="231" y="65"/>
                  </a:lnTo>
                  <a:lnTo>
                    <a:pt x="234" y="62"/>
                  </a:lnTo>
                  <a:lnTo>
                    <a:pt x="238" y="58"/>
                  </a:lnTo>
                  <a:lnTo>
                    <a:pt x="242" y="54"/>
                  </a:lnTo>
                  <a:lnTo>
                    <a:pt x="246" y="50"/>
                  </a:lnTo>
                  <a:lnTo>
                    <a:pt x="250" y="46"/>
                  </a:lnTo>
                  <a:lnTo>
                    <a:pt x="254" y="42"/>
                  </a:lnTo>
                  <a:lnTo>
                    <a:pt x="257" y="39"/>
                  </a:lnTo>
                  <a:lnTo>
                    <a:pt x="261" y="35"/>
                  </a:lnTo>
                  <a:lnTo>
                    <a:pt x="265" y="31"/>
                  </a:lnTo>
                  <a:lnTo>
                    <a:pt x="269" y="27"/>
                  </a:lnTo>
                  <a:lnTo>
                    <a:pt x="273" y="27"/>
                  </a:lnTo>
                  <a:lnTo>
                    <a:pt x="277" y="23"/>
                  </a:lnTo>
                  <a:lnTo>
                    <a:pt x="280" y="19"/>
                  </a:lnTo>
                  <a:lnTo>
                    <a:pt x="284" y="19"/>
                  </a:lnTo>
                  <a:lnTo>
                    <a:pt x="288" y="15"/>
                  </a:lnTo>
                  <a:lnTo>
                    <a:pt x="292" y="15"/>
                  </a:lnTo>
                  <a:lnTo>
                    <a:pt x="296" y="12"/>
                  </a:lnTo>
                  <a:lnTo>
                    <a:pt x="300" y="8"/>
                  </a:lnTo>
                  <a:lnTo>
                    <a:pt x="304" y="8"/>
                  </a:lnTo>
                  <a:lnTo>
                    <a:pt x="307" y="4"/>
                  </a:lnTo>
                  <a:lnTo>
                    <a:pt x="311" y="4"/>
                  </a:lnTo>
                  <a:lnTo>
                    <a:pt x="315"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00" name="Freeform 76"/>
            <p:cNvSpPr>
              <a:spLocks/>
            </p:cNvSpPr>
            <p:nvPr/>
          </p:nvSpPr>
          <p:spPr bwMode="auto">
            <a:xfrm>
              <a:off x="4556125" y="2465388"/>
              <a:ext cx="989013" cy="1047750"/>
            </a:xfrm>
            <a:custGeom>
              <a:avLst/>
              <a:gdLst/>
              <a:ahLst/>
              <a:cxnLst>
                <a:cxn ang="0">
                  <a:pos x="300" y="322"/>
                </a:cxn>
                <a:cxn ang="0">
                  <a:pos x="300" y="318"/>
                </a:cxn>
                <a:cxn ang="0">
                  <a:pos x="304" y="311"/>
                </a:cxn>
                <a:cxn ang="0">
                  <a:pos x="311" y="299"/>
                </a:cxn>
                <a:cxn ang="0">
                  <a:pos x="315" y="288"/>
                </a:cxn>
                <a:cxn ang="0">
                  <a:pos x="323" y="272"/>
                </a:cxn>
                <a:cxn ang="0">
                  <a:pos x="331" y="261"/>
                </a:cxn>
                <a:cxn ang="0">
                  <a:pos x="342" y="242"/>
                </a:cxn>
                <a:cxn ang="0">
                  <a:pos x="354" y="222"/>
                </a:cxn>
                <a:cxn ang="0">
                  <a:pos x="369" y="196"/>
                </a:cxn>
                <a:cxn ang="0">
                  <a:pos x="384" y="169"/>
                </a:cxn>
                <a:cxn ang="0">
                  <a:pos x="407" y="138"/>
                </a:cxn>
                <a:cxn ang="0">
                  <a:pos x="434" y="100"/>
                </a:cxn>
                <a:cxn ang="0">
                  <a:pos x="461" y="57"/>
                </a:cxn>
                <a:cxn ang="0">
                  <a:pos x="496" y="23"/>
                </a:cxn>
                <a:cxn ang="0">
                  <a:pos x="530" y="4"/>
                </a:cxn>
                <a:cxn ang="0">
                  <a:pos x="565" y="4"/>
                </a:cxn>
                <a:cxn ang="0">
                  <a:pos x="596" y="30"/>
                </a:cxn>
                <a:cxn ang="0">
                  <a:pos x="623" y="34"/>
                </a:cxn>
                <a:cxn ang="0">
                  <a:pos x="592" y="77"/>
                </a:cxn>
                <a:cxn ang="0">
                  <a:pos x="569" y="100"/>
                </a:cxn>
                <a:cxn ang="0">
                  <a:pos x="527" y="138"/>
                </a:cxn>
                <a:cxn ang="0">
                  <a:pos x="504" y="161"/>
                </a:cxn>
                <a:cxn ang="0">
                  <a:pos x="430" y="219"/>
                </a:cxn>
                <a:cxn ang="0">
                  <a:pos x="350" y="318"/>
                </a:cxn>
                <a:cxn ang="0">
                  <a:pos x="300" y="361"/>
                </a:cxn>
                <a:cxn ang="0">
                  <a:pos x="261" y="391"/>
                </a:cxn>
                <a:cxn ang="0">
                  <a:pos x="246" y="407"/>
                </a:cxn>
                <a:cxn ang="0">
                  <a:pos x="234" y="418"/>
                </a:cxn>
                <a:cxn ang="0">
                  <a:pos x="234" y="414"/>
                </a:cxn>
                <a:cxn ang="0">
                  <a:pos x="219" y="426"/>
                </a:cxn>
                <a:cxn ang="0">
                  <a:pos x="215" y="430"/>
                </a:cxn>
                <a:cxn ang="0">
                  <a:pos x="208" y="441"/>
                </a:cxn>
                <a:cxn ang="0">
                  <a:pos x="192" y="457"/>
                </a:cxn>
                <a:cxn ang="0">
                  <a:pos x="169" y="480"/>
                </a:cxn>
                <a:cxn ang="0">
                  <a:pos x="154" y="491"/>
                </a:cxn>
                <a:cxn ang="0">
                  <a:pos x="135" y="518"/>
                </a:cxn>
                <a:cxn ang="0">
                  <a:pos x="111" y="541"/>
                </a:cxn>
                <a:cxn ang="0">
                  <a:pos x="88" y="572"/>
                </a:cxn>
                <a:cxn ang="0">
                  <a:pos x="62" y="599"/>
                </a:cxn>
                <a:cxn ang="0">
                  <a:pos x="31" y="629"/>
                </a:cxn>
                <a:cxn ang="0">
                  <a:pos x="12" y="649"/>
                </a:cxn>
              </a:cxnLst>
              <a:rect l="0" t="0" r="r" b="b"/>
              <a:pathLst>
                <a:path w="623" h="660">
                  <a:moveTo>
                    <a:pt x="296" y="349"/>
                  </a:moveTo>
                  <a:lnTo>
                    <a:pt x="296" y="326"/>
                  </a:lnTo>
                  <a:lnTo>
                    <a:pt x="300" y="322"/>
                  </a:lnTo>
                  <a:lnTo>
                    <a:pt x="300" y="318"/>
                  </a:lnTo>
                  <a:lnTo>
                    <a:pt x="300" y="311"/>
                  </a:lnTo>
                  <a:lnTo>
                    <a:pt x="300" y="318"/>
                  </a:lnTo>
                  <a:lnTo>
                    <a:pt x="304" y="311"/>
                  </a:lnTo>
                  <a:lnTo>
                    <a:pt x="300" y="315"/>
                  </a:lnTo>
                  <a:lnTo>
                    <a:pt x="304" y="311"/>
                  </a:lnTo>
                  <a:lnTo>
                    <a:pt x="307" y="307"/>
                  </a:lnTo>
                  <a:lnTo>
                    <a:pt x="307" y="303"/>
                  </a:lnTo>
                  <a:lnTo>
                    <a:pt x="311" y="299"/>
                  </a:lnTo>
                  <a:lnTo>
                    <a:pt x="311" y="295"/>
                  </a:lnTo>
                  <a:lnTo>
                    <a:pt x="315" y="292"/>
                  </a:lnTo>
                  <a:lnTo>
                    <a:pt x="315" y="288"/>
                  </a:lnTo>
                  <a:lnTo>
                    <a:pt x="319" y="284"/>
                  </a:lnTo>
                  <a:lnTo>
                    <a:pt x="323" y="276"/>
                  </a:lnTo>
                  <a:lnTo>
                    <a:pt x="323" y="272"/>
                  </a:lnTo>
                  <a:lnTo>
                    <a:pt x="327" y="269"/>
                  </a:lnTo>
                  <a:lnTo>
                    <a:pt x="327" y="265"/>
                  </a:lnTo>
                  <a:lnTo>
                    <a:pt x="331" y="261"/>
                  </a:lnTo>
                  <a:lnTo>
                    <a:pt x="334" y="253"/>
                  </a:lnTo>
                  <a:lnTo>
                    <a:pt x="338" y="249"/>
                  </a:lnTo>
                  <a:lnTo>
                    <a:pt x="342" y="242"/>
                  </a:lnTo>
                  <a:lnTo>
                    <a:pt x="346" y="234"/>
                  </a:lnTo>
                  <a:lnTo>
                    <a:pt x="350" y="226"/>
                  </a:lnTo>
                  <a:lnTo>
                    <a:pt x="354" y="222"/>
                  </a:lnTo>
                  <a:lnTo>
                    <a:pt x="357" y="215"/>
                  </a:lnTo>
                  <a:lnTo>
                    <a:pt x="361" y="203"/>
                  </a:lnTo>
                  <a:lnTo>
                    <a:pt x="369" y="196"/>
                  </a:lnTo>
                  <a:lnTo>
                    <a:pt x="373" y="188"/>
                  </a:lnTo>
                  <a:lnTo>
                    <a:pt x="381" y="180"/>
                  </a:lnTo>
                  <a:lnTo>
                    <a:pt x="384" y="169"/>
                  </a:lnTo>
                  <a:lnTo>
                    <a:pt x="392" y="161"/>
                  </a:lnTo>
                  <a:lnTo>
                    <a:pt x="400" y="149"/>
                  </a:lnTo>
                  <a:lnTo>
                    <a:pt x="407" y="138"/>
                  </a:lnTo>
                  <a:lnTo>
                    <a:pt x="415" y="126"/>
                  </a:lnTo>
                  <a:lnTo>
                    <a:pt x="427" y="111"/>
                  </a:lnTo>
                  <a:lnTo>
                    <a:pt x="434" y="100"/>
                  </a:lnTo>
                  <a:lnTo>
                    <a:pt x="442" y="88"/>
                  </a:lnTo>
                  <a:lnTo>
                    <a:pt x="454" y="73"/>
                  </a:lnTo>
                  <a:lnTo>
                    <a:pt x="461" y="57"/>
                  </a:lnTo>
                  <a:lnTo>
                    <a:pt x="473" y="46"/>
                  </a:lnTo>
                  <a:lnTo>
                    <a:pt x="484" y="34"/>
                  </a:lnTo>
                  <a:lnTo>
                    <a:pt x="496" y="23"/>
                  </a:lnTo>
                  <a:lnTo>
                    <a:pt x="507" y="15"/>
                  </a:lnTo>
                  <a:lnTo>
                    <a:pt x="519" y="7"/>
                  </a:lnTo>
                  <a:lnTo>
                    <a:pt x="530" y="4"/>
                  </a:lnTo>
                  <a:lnTo>
                    <a:pt x="546" y="0"/>
                  </a:lnTo>
                  <a:lnTo>
                    <a:pt x="557" y="0"/>
                  </a:lnTo>
                  <a:lnTo>
                    <a:pt x="565" y="4"/>
                  </a:lnTo>
                  <a:lnTo>
                    <a:pt x="577" y="7"/>
                  </a:lnTo>
                  <a:lnTo>
                    <a:pt x="588" y="19"/>
                  </a:lnTo>
                  <a:lnTo>
                    <a:pt x="596" y="30"/>
                  </a:lnTo>
                  <a:lnTo>
                    <a:pt x="603" y="42"/>
                  </a:lnTo>
                  <a:lnTo>
                    <a:pt x="619" y="46"/>
                  </a:lnTo>
                  <a:lnTo>
                    <a:pt x="623" y="34"/>
                  </a:lnTo>
                  <a:lnTo>
                    <a:pt x="619" y="38"/>
                  </a:lnTo>
                  <a:lnTo>
                    <a:pt x="603" y="57"/>
                  </a:lnTo>
                  <a:lnTo>
                    <a:pt x="592" y="77"/>
                  </a:lnTo>
                  <a:lnTo>
                    <a:pt x="588" y="84"/>
                  </a:lnTo>
                  <a:lnTo>
                    <a:pt x="580" y="92"/>
                  </a:lnTo>
                  <a:lnTo>
                    <a:pt x="569" y="100"/>
                  </a:lnTo>
                  <a:lnTo>
                    <a:pt x="557" y="115"/>
                  </a:lnTo>
                  <a:lnTo>
                    <a:pt x="542" y="126"/>
                  </a:lnTo>
                  <a:lnTo>
                    <a:pt x="527" y="138"/>
                  </a:lnTo>
                  <a:lnTo>
                    <a:pt x="511" y="153"/>
                  </a:lnTo>
                  <a:lnTo>
                    <a:pt x="500" y="165"/>
                  </a:lnTo>
                  <a:lnTo>
                    <a:pt x="504" y="161"/>
                  </a:lnTo>
                  <a:lnTo>
                    <a:pt x="504" y="153"/>
                  </a:lnTo>
                  <a:lnTo>
                    <a:pt x="477" y="169"/>
                  </a:lnTo>
                  <a:lnTo>
                    <a:pt x="430" y="219"/>
                  </a:lnTo>
                  <a:lnTo>
                    <a:pt x="388" y="272"/>
                  </a:lnTo>
                  <a:lnTo>
                    <a:pt x="369" y="303"/>
                  </a:lnTo>
                  <a:lnTo>
                    <a:pt x="350" y="318"/>
                  </a:lnTo>
                  <a:lnTo>
                    <a:pt x="331" y="334"/>
                  </a:lnTo>
                  <a:lnTo>
                    <a:pt x="315" y="349"/>
                  </a:lnTo>
                  <a:lnTo>
                    <a:pt x="300" y="361"/>
                  </a:lnTo>
                  <a:lnTo>
                    <a:pt x="288" y="368"/>
                  </a:lnTo>
                  <a:lnTo>
                    <a:pt x="273" y="380"/>
                  </a:lnTo>
                  <a:lnTo>
                    <a:pt x="261" y="391"/>
                  </a:lnTo>
                  <a:lnTo>
                    <a:pt x="254" y="399"/>
                  </a:lnTo>
                  <a:lnTo>
                    <a:pt x="250" y="403"/>
                  </a:lnTo>
                  <a:lnTo>
                    <a:pt x="246" y="407"/>
                  </a:lnTo>
                  <a:lnTo>
                    <a:pt x="242" y="411"/>
                  </a:lnTo>
                  <a:lnTo>
                    <a:pt x="238" y="414"/>
                  </a:lnTo>
                  <a:lnTo>
                    <a:pt x="234" y="418"/>
                  </a:lnTo>
                  <a:lnTo>
                    <a:pt x="234" y="411"/>
                  </a:lnTo>
                  <a:lnTo>
                    <a:pt x="234" y="411"/>
                  </a:lnTo>
                  <a:lnTo>
                    <a:pt x="234" y="414"/>
                  </a:lnTo>
                  <a:lnTo>
                    <a:pt x="231" y="414"/>
                  </a:lnTo>
                  <a:lnTo>
                    <a:pt x="227" y="418"/>
                  </a:lnTo>
                  <a:lnTo>
                    <a:pt x="219" y="426"/>
                  </a:lnTo>
                  <a:lnTo>
                    <a:pt x="223" y="426"/>
                  </a:lnTo>
                  <a:lnTo>
                    <a:pt x="219" y="426"/>
                  </a:lnTo>
                  <a:lnTo>
                    <a:pt x="215" y="430"/>
                  </a:lnTo>
                  <a:lnTo>
                    <a:pt x="215" y="434"/>
                  </a:lnTo>
                  <a:lnTo>
                    <a:pt x="211" y="437"/>
                  </a:lnTo>
                  <a:lnTo>
                    <a:pt x="208" y="441"/>
                  </a:lnTo>
                  <a:lnTo>
                    <a:pt x="200" y="445"/>
                  </a:lnTo>
                  <a:lnTo>
                    <a:pt x="196" y="453"/>
                  </a:lnTo>
                  <a:lnTo>
                    <a:pt x="192" y="457"/>
                  </a:lnTo>
                  <a:lnTo>
                    <a:pt x="184" y="464"/>
                  </a:lnTo>
                  <a:lnTo>
                    <a:pt x="177" y="468"/>
                  </a:lnTo>
                  <a:lnTo>
                    <a:pt x="169" y="480"/>
                  </a:lnTo>
                  <a:lnTo>
                    <a:pt x="161" y="484"/>
                  </a:lnTo>
                  <a:lnTo>
                    <a:pt x="158" y="487"/>
                  </a:lnTo>
                  <a:lnTo>
                    <a:pt x="154" y="491"/>
                  </a:lnTo>
                  <a:lnTo>
                    <a:pt x="146" y="503"/>
                  </a:lnTo>
                  <a:lnTo>
                    <a:pt x="138" y="510"/>
                  </a:lnTo>
                  <a:lnTo>
                    <a:pt x="135" y="518"/>
                  </a:lnTo>
                  <a:lnTo>
                    <a:pt x="127" y="526"/>
                  </a:lnTo>
                  <a:lnTo>
                    <a:pt x="119" y="533"/>
                  </a:lnTo>
                  <a:lnTo>
                    <a:pt x="111" y="541"/>
                  </a:lnTo>
                  <a:lnTo>
                    <a:pt x="104" y="553"/>
                  </a:lnTo>
                  <a:lnTo>
                    <a:pt x="96" y="560"/>
                  </a:lnTo>
                  <a:lnTo>
                    <a:pt x="88" y="572"/>
                  </a:lnTo>
                  <a:lnTo>
                    <a:pt x="81" y="580"/>
                  </a:lnTo>
                  <a:lnTo>
                    <a:pt x="69" y="591"/>
                  </a:lnTo>
                  <a:lnTo>
                    <a:pt x="62" y="599"/>
                  </a:lnTo>
                  <a:lnTo>
                    <a:pt x="50" y="610"/>
                  </a:lnTo>
                  <a:lnTo>
                    <a:pt x="42" y="618"/>
                  </a:lnTo>
                  <a:lnTo>
                    <a:pt x="31" y="629"/>
                  </a:lnTo>
                  <a:lnTo>
                    <a:pt x="23" y="637"/>
                  </a:lnTo>
                  <a:lnTo>
                    <a:pt x="15" y="645"/>
                  </a:lnTo>
                  <a:lnTo>
                    <a:pt x="12" y="649"/>
                  </a:lnTo>
                  <a:lnTo>
                    <a:pt x="4" y="656"/>
                  </a:lnTo>
                  <a:lnTo>
                    <a:pt x="0" y="66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01" name="Freeform 77"/>
            <p:cNvSpPr>
              <a:spLocks/>
            </p:cNvSpPr>
            <p:nvPr/>
          </p:nvSpPr>
          <p:spPr bwMode="auto">
            <a:xfrm>
              <a:off x="4532313" y="2928938"/>
              <a:ext cx="646113" cy="603250"/>
            </a:xfrm>
            <a:custGeom>
              <a:avLst/>
              <a:gdLst/>
              <a:ahLst/>
              <a:cxnLst>
                <a:cxn ang="0">
                  <a:pos x="15" y="368"/>
                </a:cxn>
                <a:cxn ang="0">
                  <a:pos x="7" y="376"/>
                </a:cxn>
                <a:cxn ang="0">
                  <a:pos x="3" y="380"/>
                </a:cxn>
                <a:cxn ang="0">
                  <a:pos x="0" y="380"/>
                </a:cxn>
                <a:cxn ang="0">
                  <a:pos x="3" y="372"/>
                </a:cxn>
                <a:cxn ang="0">
                  <a:pos x="15" y="357"/>
                </a:cxn>
                <a:cxn ang="0">
                  <a:pos x="34" y="341"/>
                </a:cxn>
                <a:cxn ang="0">
                  <a:pos x="50" y="330"/>
                </a:cxn>
                <a:cxn ang="0">
                  <a:pos x="57" y="322"/>
                </a:cxn>
                <a:cxn ang="0">
                  <a:pos x="69" y="311"/>
                </a:cxn>
                <a:cxn ang="0">
                  <a:pos x="84" y="295"/>
                </a:cxn>
                <a:cxn ang="0">
                  <a:pos x="96" y="284"/>
                </a:cxn>
                <a:cxn ang="0">
                  <a:pos x="111" y="268"/>
                </a:cxn>
                <a:cxn ang="0">
                  <a:pos x="123" y="257"/>
                </a:cxn>
                <a:cxn ang="0">
                  <a:pos x="130" y="245"/>
                </a:cxn>
                <a:cxn ang="0">
                  <a:pos x="126" y="249"/>
                </a:cxn>
                <a:cxn ang="0">
                  <a:pos x="126" y="238"/>
                </a:cxn>
                <a:cxn ang="0">
                  <a:pos x="150" y="211"/>
                </a:cxn>
                <a:cxn ang="0">
                  <a:pos x="192" y="176"/>
                </a:cxn>
                <a:cxn ang="0">
                  <a:pos x="226" y="153"/>
                </a:cxn>
                <a:cxn ang="0">
                  <a:pos x="242" y="142"/>
                </a:cxn>
                <a:cxn ang="0">
                  <a:pos x="253" y="126"/>
                </a:cxn>
                <a:cxn ang="0">
                  <a:pos x="265" y="115"/>
                </a:cxn>
                <a:cxn ang="0">
                  <a:pos x="276" y="103"/>
                </a:cxn>
                <a:cxn ang="0">
                  <a:pos x="280" y="96"/>
                </a:cxn>
                <a:cxn ang="0">
                  <a:pos x="288" y="88"/>
                </a:cxn>
                <a:cxn ang="0">
                  <a:pos x="292" y="80"/>
                </a:cxn>
                <a:cxn ang="0">
                  <a:pos x="299" y="73"/>
                </a:cxn>
                <a:cxn ang="0">
                  <a:pos x="307" y="65"/>
                </a:cxn>
                <a:cxn ang="0">
                  <a:pos x="311" y="61"/>
                </a:cxn>
                <a:cxn ang="0">
                  <a:pos x="315" y="57"/>
                </a:cxn>
                <a:cxn ang="0">
                  <a:pos x="319" y="53"/>
                </a:cxn>
                <a:cxn ang="0">
                  <a:pos x="315" y="57"/>
                </a:cxn>
                <a:cxn ang="0">
                  <a:pos x="315" y="53"/>
                </a:cxn>
                <a:cxn ang="0">
                  <a:pos x="315" y="57"/>
                </a:cxn>
                <a:cxn ang="0">
                  <a:pos x="319" y="57"/>
                </a:cxn>
                <a:cxn ang="0">
                  <a:pos x="322" y="53"/>
                </a:cxn>
                <a:cxn ang="0">
                  <a:pos x="326" y="53"/>
                </a:cxn>
                <a:cxn ang="0">
                  <a:pos x="330" y="49"/>
                </a:cxn>
                <a:cxn ang="0">
                  <a:pos x="334" y="46"/>
                </a:cxn>
                <a:cxn ang="0">
                  <a:pos x="338" y="46"/>
                </a:cxn>
                <a:cxn ang="0">
                  <a:pos x="342" y="42"/>
                </a:cxn>
                <a:cxn ang="0">
                  <a:pos x="346" y="42"/>
                </a:cxn>
                <a:cxn ang="0">
                  <a:pos x="349" y="38"/>
                </a:cxn>
                <a:cxn ang="0">
                  <a:pos x="353" y="38"/>
                </a:cxn>
                <a:cxn ang="0">
                  <a:pos x="357" y="34"/>
                </a:cxn>
                <a:cxn ang="0">
                  <a:pos x="361" y="30"/>
                </a:cxn>
                <a:cxn ang="0">
                  <a:pos x="365" y="30"/>
                </a:cxn>
                <a:cxn ang="0">
                  <a:pos x="369" y="26"/>
                </a:cxn>
                <a:cxn ang="0">
                  <a:pos x="376" y="23"/>
                </a:cxn>
                <a:cxn ang="0">
                  <a:pos x="380" y="19"/>
                </a:cxn>
                <a:cxn ang="0">
                  <a:pos x="388" y="15"/>
                </a:cxn>
                <a:cxn ang="0">
                  <a:pos x="392" y="11"/>
                </a:cxn>
                <a:cxn ang="0">
                  <a:pos x="399" y="7"/>
                </a:cxn>
                <a:cxn ang="0">
                  <a:pos x="407" y="0"/>
                </a:cxn>
              </a:cxnLst>
              <a:rect l="0" t="0" r="r" b="b"/>
              <a:pathLst>
                <a:path w="407" h="380">
                  <a:moveTo>
                    <a:pt x="15" y="368"/>
                  </a:moveTo>
                  <a:lnTo>
                    <a:pt x="7" y="376"/>
                  </a:lnTo>
                  <a:lnTo>
                    <a:pt x="3" y="380"/>
                  </a:lnTo>
                  <a:lnTo>
                    <a:pt x="0" y="380"/>
                  </a:lnTo>
                  <a:lnTo>
                    <a:pt x="3" y="372"/>
                  </a:lnTo>
                  <a:lnTo>
                    <a:pt x="15" y="357"/>
                  </a:lnTo>
                  <a:lnTo>
                    <a:pt x="34" y="341"/>
                  </a:lnTo>
                  <a:lnTo>
                    <a:pt x="50" y="330"/>
                  </a:lnTo>
                  <a:lnTo>
                    <a:pt x="57" y="322"/>
                  </a:lnTo>
                  <a:lnTo>
                    <a:pt x="69" y="311"/>
                  </a:lnTo>
                  <a:lnTo>
                    <a:pt x="84" y="295"/>
                  </a:lnTo>
                  <a:lnTo>
                    <a:pt x="96" y="284"/>
                  </a:lnTo>
                  <a:lnTo>
                    <a:pt x="111" y="268"/>
                  </a:lnTo>
                  <a:lnTo>
                    <a:pt x="123" y="257"/>
                  </a:lnTo>
                  <a:lnTo>
                    <a:pt x="130" y="245"/>
                  </a:lnTo>
                  <a:lnTo>
                    <a:pt x="126" y="249"/>
                  </a:lnTo>
                  <a:lnTo>
                    <a:pt x="126" y="238"/>
                  </a:lnTo>
                  <a:lnTo>
                    <a:pt x="150" y="211"/>
                  </a:lnTo>
                  <a:lnTo>
                    <a:pt x="192" y="176"/>
                  </a:lnTo>
                  <a:lnTo>
                    <a:pt x="226" y="153"/>
                  </a:lnTo>
                  <a:lnTo>
                    <a:pt x="242" y="142"/>
                  </a:lnTo>
                  <a:lnTo>
                    <a:pt x="253" y="126"/>
                  </a:lnTo>
                  <a:lnTo>
                    <a:pt x="265" y="115"/>
                  </a:lnTo>
                  <a:lnTo>
                    <a:pt x="276" y="103"/>
                  </a:lnTo>
                  <a:lnTo>
                    <a:pt x="280" y="96"/>
                  </a:lnTo>
                  <a:lnTo>
                    <a:pt x="288" y="88"/>
                  </a:lnTo>
                  <a:lnTo>
                    <a:pt x="292" y="80"/>
                  </a:lnTo>
                  <a:lnTo>
                    <a:pt x="299" y="73"/>
                  </a:lnTo>
                  <a:lnTo>
                    <a:pt x="307" y="65"/>
                  </a:lnTo>
                  <a:lnTo>
                    <a:pt x="311" y="61"/>
                  </a:lnTo>
                  <a:lnTo>
                    <a:pt x="315" y="57"/>
                  </a:lnTo>
                  <a:lnTo>
                    <a:pt x="319" y="53"/>
                  </a:lnTo>
                  <a:lnTo>
                    <a:pt x="315" y="57"/>
                  </a:lnTo>
                  <a:lnTo>
                    <a:pt x="315" y="53"/>
                  </a:lnTo>
                  <a:lnTo>
                    <a:pt x="315" y="57"/>
                  </a:lnTo>
                  <a:lnTo>
                    <a:pt x="319" y="57"/>
                  </a:lnTo>
                  <a:lnTo>
                    <a:pt x="322" y="53"/>
                  </a:lnTo>
                  <a:lnTo>
                    <a:pt x="326" y="53"/>
                  </a:lnTo>
                  <a:lnTo>
                    <a:pt x="330" y="49"/>
                  </a:lnTo>
                  <a:lnTo>
                    <a:pt x="334" y="46"/>
                  </a:lnTo>
                  <a:lnTo>
                    <a:pt x="338" y="46"/>
                  </a:lnTo>
                  <a:lnTo>
                    <a:pt x="342" y="42"/>
                  </a:lnTo>
                  <a:lnTo>
                    <a:pt x="346" y="42"/>
                  </a:lnTo>
                  <a:lnTo>
                    <a:pt x="349" y="38"/>
                  </a:lnTo>
                  <a:lnTo>
                    <a:pt x="353" y="38"/>
                  </a:lnTo>
                  <a:lnTo>
                    <a:pt x="357" y="34"/>
                  </a:lnTo>
                  <a:lnTo>
                    <a:pt x="361" y="30"/>
                  </a:lnTo>
                  <a:lnTo>
                    <a:pt x="365" y="30"/>
                  </a:lnTo>
                  <a:lnTo>
                    <a:pt x="369" y="26"/>
                  </a:lnTo>
                  <a:lnTo>
                    <a:pt x="376" y="23"/>
                  </a:lnTo>
                  <a:lnTo>
                    <a:pt x="380" y="19"/>
                  </a:lnTo>
                  <a:lnTo>
                    <a:pt x="388" y="15"/>
                  </a:lnTo>
                  <a:lnTo>
                    <a:pt x="392" y="11"/>
                  </a:lnTo>
                  <a:lnTo>
                    <a:pt x="399" y="7"/>
                  </a:lnTo>
                  <a:lnTo>
                    <a:pt x="407" y="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02" name="Freeform 78"/>
            <p:cNvSpPr>
              <a:spLocks/>
            </p:cNvSpPr>
            <p:nvPr/>
          </p:nvSpPr>
          <p:spPr bwMode="auto">
            <a:xfrm>
              <a:off x="5453063" y="1349375"/>
              <a:ext cx="1111250" cy="1670050"/>
            </a:xfrm>
            <a:custGeom>
              <a:avLst/>
              <a:gdLst/>
              <a:ahLst/>
              <a:cxnLst>
                <a:cxn ang="0">
                  <a:pos x="234" y="1048"/>
                </a:cxn>
                <a:cxn ang="0">
                  <a:pos x="200" y="1025"/>
                </a:cxn>
                <a:cxn ang="0">
                  <a:pos x="234" y="580"/>
                </a:cxn>
                <a:cxn ang="0">
                  <a:pos x="304" y="438"/>
                </a:cxn>
                <a:cxn ang="0">
                  <a:pos x="234" y="553"/>
                </a:cxn>
                <a:cxn ang="0">
                  <a:pos x="196" y="588"/>
                </a:cxn>
                <a:cxn ang="0">
                  <a:pos x="161" y="618"/>
                </a:cxn>
                <a:cxn ang="0">
                  <a:pos x="138" y="641"/>
                </a:cxn>
                <a:cxn ang="0">
                  <a:pos x="111" y="668"/>
                </a:cxn>
                <a:cxn ang="0">
                  <a:pos x="96" y="676"/>
                </a:cxn>
                <a:cxn ang="0">
                  <a:pos x="73" y="699"/>
                </a:cxn>
                <a:cxn ang="0">
                  <a:pos x="54" y="714"/>
                </a:cxn>
                <a:cxn ang="0">
                  <a:pos x="38" y="722"/>
                </a:cxn>
                <a:cxn ang="0">
                  <a:pos x="23" y="726"/>
                </a:cxn>
                <a:cxn ang="0">
                  <a:pos x="12" y="722"/>
                </a:cxn>
                <a:cxn ang="0">
                  <a:pos x="0" y="722"/>
                </a:cxn>
                <a:cxn ang="0">
                  <a:pos x="8" y="741"/>
                </a:cxn>
                <a:cxn ang="0">
                  <a:pos x="15" y="687"/>
                </a:cxn>
                <a:cxn ang="0">
                  <a:pos x="38" y="603"/>
                </a:cxn>
                <a:cxn ang="0">
                  <a:pos x="73" y="503"/>
                </a:cxn>
                <a:cxn ang="0">
                  <a:pos x="123" y="422"/>
                </a:cxn>
                <a:cxn ang="0">
                  <a:pos x="208" y="476"/>
                </a:cxn>
                <a:cxn ang="0">
                  <a:pos x="350" y="396"/>
                </a:cxn>
                <a:cxn ang="0">
                  <a:pos x="392" y="396"/>
                </a:cxn>
                <a:cxn ang="0">
                  <a:pos x="434" y="361"/>
                </a:cxn>
                <a:cxn ang="0">
                  <a:pos x="446" y="365"/>
                </a:cxn>
                <a:cxn ang="0">
                  <a:pos x="665" y="38"/>
                </a:cxn>
                <a:cxn ang="0">
                  <a:pos x="619" y="177"/>
                </a:cxn>
                <a:cxn ang="0">
                  <a:pos x="553" y="246"/>
                </a:cxn>
                <a:cxn ang="0">
                  <a:pos x="527" y="238"/>
                </a:cxn>
                <a:cxn ang="0">
                  <a:pos x="465" y="319"/>
                </a:cxn>
                <a:cxn ang="0">
                  <a:pos x="419" y="361"/>
                </a:cxn>
                <a:cxn ang="0">
                  <a:pos x="373" y="415"/>
                </a:cxn>
                <a:cxn ang="0">
                  <a:pos x="400" y="353"/>
                </a:cxn>
                <a:cxn ang="0">
                  <a:pos x="384" y="380"/>
                </a:cxn>
                <a:cxn ang="0">
                  <a:pos x="327" y="453"/>
                </a:cxn>
                <a:cxn ang="0">
                  <a:pos x="288" y="499"/>
                </a:cxn>
                <a:cxn ang="0">
                  <a:pos x="258" y="518"/>
                </a:cxn>
                <a:cxn ang="0">
                  <a:pos x="223" y="557"/>
                </a:cxn>
                <a:cxn ang="0">
                  <a:pos x="196" y="588"/>
                </a:cxn>
                <a:cxn ang="0">
                  <a:pos x="165" y="618"/>
                </a:cxn>
                <a:cxn ang="0">
                  <a:pos x="135" y="645"/>
                </a:cxn>
              </a:cxnLst>
              <a:rect l="0" t="0" r="r" b="b"/>
              <a:pathLst>
                <a:path w="700" h="1052">
                  <a:moveTo>
                    <a:pt x="258" y="1052"/>
                  </a:moveTo>
                  <a:lnTo>
                    <a:pt x="246" y="1048"/>
                  </a:lnTo>
                  <a:lnTo>
                    <a:pt x="234" y="1048"/>
                  </a:lnTo>
                  <a:lnTo>
                    <a:pt x="223" y="1048"/>
                  </a:lnTo>
                  <a:lnTo>
                    <a:pt x="211" y="1041"/>
                  </a:lnTo>
                  <a:lnTo>
                    <a:pt x="200" y="1025"/>
                  </a:lnTo>
                  <a:lnTo>
                    <a:pt x="188" y="952"/>
                  </a:lnTo>
                  <a:lnTo>
                    <a:pt x="192" y="776"/>
                  </a:lnTo>
                  <a:lnTo>
                    <a:pt x="234" y="580"/>
                  </a:lnTo>
                  <a:lnTo>
                    <a:pt x="288" y="469"/>
                  </a:lnTo>
                  <a:lnTo>
                    <a:pt x="319" y="415"/>
                  </a:lnTo>
                  <a:lnTo>
                    <a:pt x="304" y="438"/>
                  </a:lnTo>
                  <a:lnTo>
                    <a:pt x="265" y="515"/>
                  </a:lnTo>
                  <a:lnTo>
                    <a:pt x="250" y="538"/>
                  </a:lnTo>
                  <a:lnTo>
                    <a:pt x="234" y="553"/>
                  </a:lnTo>
                  <a:lnTo>
                    <a:pt x="219" y="568"/>
                  </a:lnTo>
                  <a:lnTo>
                    <a:pt x="208" y="576"/>
                  </a:lnTo>
                  <a:lnTo>
                    <a:pt x="196" y="588"/>
                  </a:lnTo>
                  <a:lnTo>
                    <a:pt x="181" y="603"/>
                  </a:lnTo>
                  <a:lnTo>
                    <a:pt x="173" y="611"/>
                  </a:lnTo>
                  <a:lnTo>
                    <a:pt x="161" y="618"/>
                  </a:lnTo>
                  <a:lnTo>
                    <a:pt x="154" y="626"/>
                  </a:lnTo>
                  <a:lnTo>
                    <a:pt x="146" y="634"/>
                  </a:lnTo>
                  <a:lnTo>
                    <a:pt x="138" y="641"/>
                  </a:lnTo>
                  <a:lnTo>
                    <a:pt x="127" y="649"/>
                  </a:lnTo>
                  <a:lnTo>
                    <a:pt x="119" y="657"/>
                  </a:lnTo>
                  <a:lnTo>
                    <a:pt x="111" y="668"/>
                  </a:lnTo>
                  <a:lnTo>
                    <a:pt x="104" y="676"/>
                  </a:lnTo>
                  <a:lnTo>
                    <a:pt x="96" y="684"/>
                  </a:lnTo>
                  <a:lnTo>
                    <a:pt x="96" y="676"/>
                  </a:lnTo>
                  <a:lnTo>
                    <a:pt x="92" y="676"/>
                  </a:lnTo>
                  <a:lnTo>
                    <a:pt x="85" y="684"/>
                  </a:lnTo>
                  <a:lnTo>
                    <a:pt x="73" y="699"/>
                  </a:lnTo>
                  <a:lnTo>
                    <a:pt x="65" y="707"/>
                  </a:lnTo>
                  <a:lnTo>
                    <a:pt x="61" y="710"/>
                  </a:lnTo>
                  <a:lnTo>
                    <a:pt x="54" y="714"/>
                  </a:lnTo>
                  <a:lnTo>
                    <a:pt x="50" y="714"/>
                  </a:lnTo>
                  <a:lnTo>
                    <a:pt x="42" y="718"/>
                  </a:lnTo>
                  <a:lnTo>
                    <a:pt x="38" y="722"/>
                  </a:lnTo>
                  <a:lnTo>
                    <a:pt x="31" y="722"/>
                  </a:lnTo>
                  <a:lnTo>
                    <a:pt x="27" y="726"/>
                  </a:lnTo>
                  <a:lnTo>
                    <a:pt x="23" y="726"/>
                  </a:lnTo>
                  <a:lnTo>
                    <a:pt x="19" y="726"/>
                  </a:lnTo>
                  <a:lnTo>
                    <a:pt x="15" y="726"/>
                  </a:lnTo>
                  <a:lnTo>
                    <a:pt x="12" y="722"/>
                  </a:lnTo>
                  <a:lnTo>
                    <a:pt x="8" y="722"/>
                  </a:lnTo>
                  <a:lnTo>
                    <a:pt x="4" y="722"/>
                  </a:lnTo>
                  <a:lnTo>
                    <a:pt x="0" y="722"/>
                  </a:lnTo>
                  <a:lnTo>
                    <a:pt x="0" y="741"/>
                  </a:lnTo>
                  <a:lnTo>
                    <a:pt x="4" y="745"/>
                  </a:lnTo>
                  <a:lnTo>
                    <a:pt x="8" y="741"/>
                  </a:lnTo>
                  <a:lnTo>
                    <a:pt x="8" y="730"/>
                  </a:lnTo>
                  <a:lnTo>
                    <a:pt x="12" y="710"/>
                  </a:lnTo>
                  <a:lnTo>
                    <a:pt x="15" y="687"/>
                  </a:lnTo>
                  <a:lnTo>
                    <a:pt x="23" y="660"/>
                  </a:lnTo>
                  <a:lnTo>
                    <a:pt x="31" y="634"/>
                  </a:lnTo>
                  <a:lnTo>
                    <a:pt x="38" y="603"/>
                  </a:lnTo>
                  <a:lnTo>
                    <a:pt x="46" y="568"/>
                  </a:lnTo>
                  <a:lnTo>
                    <a:pt x="58" y="538"/>
                  </a:lnTo>
                  <a:lnTo>
                    <a:pt x="73" y="503"/>
                  </a:lnTo>
                  <a:lnTo>
                    <a:pt x="88" y="472"/>
                  </a:lnTo>
                  <a:lnTo>
                    <a:pt x="104" y="445"/>
                  </a:lnTo>
                  <a:lnTo>
                    <a:pt x="123" y="422"/>
                  </a:lnTo>
                  <a:lnTo>
                    <a:pt x="142" y="407"/>
                  </a:lnTo>
                  <a:lnTo>
                    <a:pt x="165" y="426"/>
                  </a:lnTo>
                  <a:lnTo>
                    <a:pt x="208" y="476"/>
                  </a:lnTo>
                  <a:lnTo>
                    <a:pt x="269" y="469"/>
                  </a:lnTo>
                  <a:lnTo>
                    <a:pt x="319" y="419"/>
                  </a:lnTo>
                  <a:lnTo>
                    <a:pt x="350" y="396"/>
                  </a:lnTo>
                  <a:lnTo>
                    <a:pt x="354" y="415"/>
                  </a:lnTo>
                  <a:lnTo>
                    <a:pt x="369" y="415"/>
                  </a:lnTo>
                  <a:lnTo>
                    <a:pt x="392" y="396"/>
                  </a:lnTo>
                  <a:lnTo>
                    <a:pt x="407" y="380"/>
                  </a:lnTo>
                  <a:lnTo>
                    <a:pt x="423" y="373"/>
                  </a:lnTo>
                  <a:lnTo>
                    <a:pt x="434" y="361"/>
                  </a:lnTo>
                  <a:lnTo>
                    <a:pt x="442" y="357"/>
                  </a:lnTo>
                  <a:lnTo>
                    <a:pt x="446" y="357"/>
                  </a:lnTo>
                  <a:lnTo>
                    <a:pt x="446" y="365"/>
                  </a:lnTo>
                  <a:lnTo>
                    <a:pt x="492" y="296"/>
                  </a:lnTo>
                  <a:lnTo>
                    <a:pt x="584" y="138"/>
                  </a:lnTo>
                  <a:lnTo>
                    <a:pt x="665" y="38"/>
                  </a:lnTo>
                  <a:lnTo>
                    <a:pt x="700" y="0"/>
                  </a:lnTo>
                  <a:lnTo>
                    <a:pt x="669" y="61"/>
                  </a:lnTo>
                  <a:lnTo>
                    <a:pt x="619" y="177"/>
                  </a:lnTo>
                  <a:lnTo>
                    <a:pt x="603" y="196"/>
                  </a:lnTo>
                  <a:lnTo>
                    <a:pt x="577" y="219"/>
                  </a:lnTo>
                  <a:lnTo>
                    <a:pt x="553" y="246"/>
                  </a:lnTo>
                  <a:lnTo>
                    <a:pt x="542" y="253"/>
                  </a:lnTo>
                  <a:lnTo>
                    <a:pt x="534" y="242"/>
                  </a:lnTo>
                  <a:lnTo>
                    <a:pt x="527" y="238"/>
                  </a:lnTo>
                  <a:lnTo>
                    <a:pt x="507" y="261"/>
                  </a:lnTo>
                  <a:lnTo>
                    <a:pt x="484" y="296"/>
                  </a:lnTo>
                  <a:lnTo>
                    <a:pt x="465" y="319"/>
                  </a:lnTo>
                  <a:lnTo>
                    <a:pt x="450" y="330"/>
                  </a:lnTo>
                  <a:lnTo>
                    <a:pt x="434" y="346"/>
                  </a:lnTo>
                  <a:lnTo>
                    <a:pt x="419" y="361"/>
                  </a:lnTo>
                  <a:lnTo>
                    <a:pt x="404" y="380"/>
                  </a:lnTo>
                  <a:lnTo>
                    <a:pt x="388" y="396"/>
                  </a:lnTo>
                  <a:lnTo>
                    <a:pt x="373" y="415"/>
                  </a:lnTo>
                  <a:lnTo>
                    <a:pt x="357" y="434"/>
                  </a:lnTo>
                  <a:lnTo>
                    <a:pt x="369" y="415"/>
                  </a:lnTo>
                  <a:lnTo>
                    <a:pt x="400" y="353"/>
                  </a:lnTo>
                  <a:lnTo>
                    <a:pt x="423" y="315"/>
                  </a:lnTo>
                  <a:lnTo>
                    <a:pt x="419" y="323"/>
                  </a:lnTo>
                  <a:lnTo>
                    <a:pt x="384" y="380"/>
                  </a:lnTo>
                  <a:lnTo>
                    <a:pt x="357" y="422"/>
                  </a:lnTo>
                  <a:lnTo>
                    <a:pt x="346" y="434"/>
                  </a:lnTo>
                  <a:lnTo>
                    <a:pt x="327" y="453"/>
                  </a:lnTo>
                  <a:lnTo>
                    <a:pt x="311" y="472"/>
                  </a:lnTo>
                  <a:lnTo>
                    <a:pt x="300" y="484"/>
                  </a:lnTo>
                  <a:lnTo>
                    <a:pt x="288" y="499"/>
                  </a:lnTo>
                  <a:lnTo>
                    <a:pt x="277" y="503"/>
                  </a:lnTo>
                  <a:lnTo>
                    <a:pt x="269" y="511"/>
                  </a:lnTo>
                  <a:lnTo>
                    <a:pt x="258" y="518"/>
                  </a:lnTo>
                  <a:lnTo>
                    <a:pt x="246" y="534"/>
                  </a:lnTo>
                  <a:lnTo>
                    <a:pt x="234" y="545"/>
                  </a:lnTo>
                  <a:lnTo>
                    <a:pt x="223" y="557"/>
                  </a:lnTo>
                  <a:lnTo>
                    <a:pt x="215" y="568"/>
                  </a:lnTo>
                  <a:lnTo>
                    <a:pt x="204" y="576"/>
                  </a:lnTo>
                  <a:lnTo>
                    <a:pt x="196" y="588"/>
                  </a:lnTo>
                  <a:lnTo>
                    <a:pt x="184" y="595"/>
                  </a:lnTo>
                  <a:lnTo>
                    <a:pt x="177" y="607"/>
                  </a:lnTo>
                  <a:lnTo>
                    <a:pt x="165" y="618"/>
                  </a:lnTo>
                  <a:lnTo>
                    <a:pt x="158" y="622"/>
                  </a:lnTo>
                  <a:lnTo>
                    <a:pt x="158" y="630"/>
                  </a:lnTo>
                  <a:lnTo>
                    <a:pt x="135" y="645"/>
                  </a:lnTo>
                  <a:lnTo>
                    <a:pt x="127" y="653"/>
                  </a:lnTo>
                  <a:lnTo>
                    <a:pt x="119" y="66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03" name="Freeform 79"/>
            <p:cNvSpPr>
              <a:spLocks/>
            </p:cNvSpPr>
            <p:nvPr/>
          </p:nvSpPr>
          <p:spPr bwMode="auto">
            <a:xfrm>
              <a:off x="5392738" y="1654175"/>
              <a:ext cx="1096963" cy="1000125"/>
            </a:xfrm>
            <a:custGeom>
              <a:avLst/>
              <a:gdLst/>
              <a:ahLst/>
              <a:cxnLst>
                <a:cxn ang="0">
                  <a:pos x="149" y="480"/>
                </a:cxn>
                <a:cxn ang="0">
                  <a:pos x="130" y="495"/>
                </a:cxn>
                <a:cxn ang="0">
                  <a:pos x="53" y="541"/>
                </a:cxn>
                <a:cxn ang="0">
                  <a:pos x="42" y="549"/>
                </a:cxn>
                <a:cxn ang="0">
                  <a:pos x="34" y="561"/>
                </a:cxn>
                <a:cxn ang="0">
                  <a:pos x="88" y="541"/>
                </a:cxn>
                <a:cxn ang="0">
                  <a:pos x="153" y="503"/>
                </a:cxn>
                <a:cxn ang="0">
                  <a:pos x="65" y="545"/>
                </a:cxn>
                <a:cxn ang="0">
                  <a:pos x="123" y="526"/>
                </a:cxn>
                <a:cxn ang="0">
                  <a:pos x="115" y="522"/>
                </a:cxn>
                <a:cxn ang="0">
                  <a:pos x="119" y="515"/>
                </a:cxn>
                <a:cxn ang="0">
                  <a:pos x="123" y="499"/>
                </a:cxn>
                <a:cxn ang="0">
                  <a:pos x="142" y="480"/>
                </a:cxn>
                <a:cxn ang="0">
                  <a:pos x="173" y="453"/>
                </a:cxn>
                <a:cxn ang="0">
                  <a:pos x="199" y="426"/>
                </a:cxn>
                <a:cxn ang="0">
                  <a:pos x="230" y="392"/>
                </a:cxn>
                <a:cxn ang="0">
                  <a:pos x="265" y="353"/>
                </a:cxn>
                <a:cxn ang="0">
                  <a:pos x="296" y="315"/>
                </a:cxn>
                <a:cxn ang="0">
                  <a:pos x="369" y="257"/>
                </a:cxn>
                <a:cxn ang="0">
                  <a:pos x="449" y="196"/>
                </a:cxn>
                <a:cxn ang="0">
                  <a:pos x="445" y="184"/>
                </a:cxn>
                <a:cxn ang="0">
                  <a:pos x="465" y="161"/>
                </a:cxn>
                <a:cxn ang="0">
                  <a:pos x="468" y="150"/>
                </a:cxn>
                <a:cxn ang="0">
                  <a:pos x="457" y="150"/>
                </a:cxn>
                <a:cxn ang="0">
                  <a:pos x="630" y="46"/>
                </a:cxn>
                <a:cxn ang="0">
                  <a:pos x="611" y="38"/>
                </a:cxn>
                <a:cxn ang="0">
                  <a:pos x="542" y="81"/>
                </a:cxn>
                <a:cxn ang="0">
                  <a:pos x="495" y="119"/>
                </a:cxn>
                <a:cxn ang="0">
                  <a:pos x="484" y="142"/>
                </a:cxn>
                <a:cxn ang="0">
                  <a:pos x="484" y="157"/>
                </a:cxn>
                <a:cxn ang="0">
                  <a:pos x="434" y="196"/>
                </a:cxn>
                <a:cxn ang="0">
                  <a:pos x="407" y="223"/>
                </a:cxn>
                <a:cxn ang="0">
                  <a:pos x="380" y="250"/>
                </a:cxn>
                <a:cxn ang="0">
                  <a:pos x="349" y="277"/>
                </a:cxn>
                <a:cxn ang="0">
                  <a:pos x="319" y="303"/>
                </a:cxn>
                <a:cxn ang="0">
                  <a:pos x="369" y="280"/>
                </a:cxn>
                <a:cxn ang="0">
                  <a:pos x="392" y="269"/>
                </a:cxn>
                <a:cxn ang="0">
                  <a:pos x="315" y="315"/>
                </a:cxn>
                <a:cxn ang="0">
                  <a:pos x="292" y="342"/>
                </a:cxn>
                <a:cxn ang="0">
                  <a:pos x="265" y="365"/>
                </a:cxn>
                <a:cxn ang="0">
                  <a:pos x="238" y="388"/>
                </a:cxn>
                <a:cxn ang="0">
                  <a:pos x="226" y="403"/>
                </a:cxn>
                <a:cxn ang="0">
                  <a:pos x="215" y="419"/>
                </a:cxn>
                <a:cxn ang="0">
                  <a:pos x="188" y="442"/>
                </a:cxn>
                <a:cxn ang="0">
                  <a:pos x="173" y="457"/>
                </a:cxn>
                <a:cxn ang="0">
                  <a:pos x="157" y="472"/>
                </a:cxn>
                <a:cxn ang="0">
                  <a:pos x="138" y="492"/>
                </a:cxn>
                <a:cxn ang="0">
                  <a:pos x="123" y="507"/>
                </a:cxn>
                <a:cxn ang="0">
                  <a:pos x="111" y="518"/>
                </a:cxn>
                <a:cxn ang="0">
                  <a:pos x="107" y="526"/>
                </a:cxn>
                <a:cxn ang="0">
                  <a:pos x="88" y="541"/>
                </a:cxn>
                <a:cxn ang="0">
                  <a:pos x="76" y="557"/>
                </a:cxn>
                <a:cxn ang="0">
                  <a:pos x="65" y="568"/>
                </a:cxn>
                <a:cxn ang="0">
                  <a:pos x="53" y="580"/>
                </a:cxn>
                <a:cxn ang="0">
                  <a:pos x="42" y="591"/>
                </a:cxn>
                <a:cxn ang="0">
                  <a:pos x="30" y="603"/>
                </a:cxn>
                <a:cxn ang="0">
                  <a:pos x="23" y="611"/>
                </a:cxn>
                <a:cxn ang="0">
                  <a:pos x="11" y="622"/>
                </a:cxn>
                <a:cxn ang="0">
                  <a:pos x="3" y="630"/>
                </a:cxn>
              </a:cxnLst>
              <a:rect l="0" t="0" r="r" b="b"/>
              <a:pathLst>
                <a:path w="691" h="630">
                  <a:moveTo>
                    <a:pt x="157" y="468"/>
                  </a:moveTo>
                  <a:lnTo>
                    <a:pt x="149" y="480"/>
                  </a:lnTo>
                  <a:lnTo>
                    <a:pt x="142" y="488"/>
                  </a:lnTo>
                  <a:lnTo>
                    <a:pt x="130" y="495"/>
                  </a:lnTo>
                  <a:lnTo>
                    <a:pt x="115" y="507"/>
                  </a:lnTo>
                  <a:lnTo>
                    <a:pt x="53" y="541"/>
                  </a:lnTo>
                  <a:lnTo>
                    <a:pt x="46" y="545"/>
                  </a:lnTo>
                  <a:lnTo>
                    <a:pt x="42" y="549"/>
                  </a:lnTo>
                  <a:lnTo>
                    <a:pt x="38" y="557"/>
                  </a:lnTo>
                  <a:lnTo>
                    <a:pt x="34" y="561"/>
                  </a:lnTo>
                  <a:lnTo>
                    <a:pt x="46" y="557"/>
                  </a:lnTo>
                  <a:lnTo>
                    <a:pt x="88" y="541"/>
                  </a:lnTo>
                  <a:lnTo>
                    <a:pt x="134" y="515"/>
                  </a:lnTo>
                  <a:lnTo>
                    <a:pt x="153" y="503"/>
                  </a:lnTo>
                  <a:lnTo>
                    <a:pt x="138" y="511"/>
                  </a:lnTo>
                  <a:lnTo>
                    <a:pt x="65" y="545"/>
                  </a:lnTo>
                  <a:lnTo>
                    <a:pt x="149" y="522"/>
                  </a:lnTo>
                  <a:lnTo>
                    <a:pt x="123" y="526"/>
                  </a:lnTo>
                  <a:lnTo>
                    <a:pt x="119" y="526"/>
                  </a:lnTo>
                  <a:lnTo>
                    <a:pt x="115" y="522"/>
                  </a:lnTo>
                  <a:lnTo>
                    <a:pt x="115" y="518"/>
                  </a:lnTo>
                  <a:lnTo>
                    <a:pt x="119" y="515"/>
                  </a:lnTo>
                  <a:lnTo>
                    <a:pt x="119" y="507"/>
                  </a:lnTo>
                  <a:lnTo>
                    <a:pt x="123" y="499"/>
                  </a:lnTo>
                  <a:lnTo>
                    <a:pt x="130" y="492"/>
                  </a:lnTo>
                  <a:lnTo>
                    <a:pt x="142" y="480"/>
                  </a:lnTo>
                  <a:lnTo>
                    <a:pt x="157" y="468"/>
                  </a:lnTo>
                  <a:lnTo>
                    <a:pt x="173" y="453"/>
                  </a:lnTo>
                  <a:lnTo>
                    <a:pt x="188" y="442"/>
                  </a:lnTo>
                  <a:lnTo>
                    <a:pt x="199" y="426"/>
                  </a:lnTo>
                  <a:lnTo>
                    <a:pt x="215" y="411"/>
                  </a:lnTo>
                  <a:lnTo>
                    <a:pt x="230" y="392"/>
                  </a:lnTo>
                  <a:lnTo>
                    <a:pt x="246" y="373"/>
                  </a:lnTo>
                  <a:lnTo>
                    <a:pt x="265" y="353"/>
                  </a:lnTo>
                  <a:lnTo>
                    <a:pt x="280" y="334"/>
                  </a:lnTo>
                  <a:lnTo>
                    <a:pt x="296" y="315"/>
                  </a:lnTo>
                  <a:lnTo>
                    <a:pt x="322" y="292"/>
                  </a:lnTo>
                  <a:lnTo>
                    <a:pt x="369" y="257"/>
                  </a:lnTo>
                  <a:lnTo>
                    <a:pt x="419" y="223"/>
                  </a:lnTo>
                  <a:lnTo>
                    <a:pt x="449" y="196"/>
                  </a:lnTo>
                  <a:lnTo>
                    <a:pt x="457" y="184"/>
                  </a:lnTo>
                  <a:lnTo>
                    <a:pt x="445" y="184"/>
                  </a:lnTo>
                  <a:lnTo>
                    <a:pt x="453" y="173"/>
                  </a:lnTo>
                  <a:lnTo>
                    <a:pt x="465" y="161"/>
                  </a:lnTo>
                  <a:lnTo>
                    <a:pt x="468" y="154"/>
                  </a:lnTo>
                  <a:lnTo>
                    <a:pt x="468" y="150"/>
                  </a:lnTo>
                  <a:lnTo>
                    <a:pt x="461" y="154"/>
                  </a:lnTo>
                  <a:lnTo>
                    <a:pt x="457" y="150"/>
                  </a:lnTo>
                  <a:lnTo>
                    <a:pt x="530" y="108"/>
                  </a:lnTo>
                  <a:lnTo>
                    <a:pt x="630" y="46"/>
                  </a:lnTo>
                  <a:lnTo>
                    <a:pt x="691" y="0"/>
                  </a:lnTo>
                  <a:lnTo>
                    <a:pt x="611" y="38"/>
                  </a:lnTo>
                  <a:lnTo>
                    <a:pt x="553" y="69"/>
                  </a:lnTo>
                  <a:lnTo>
                    <a:pt x="542" y="81"/>
                  </a:lnTo>
                  <a:lnTo>
                    <a:pt x="518" y="100"/>
                  </a:lnTo>
                  <a:lnTo>
                    <a:pt x="495" y="119"/>
                  </a:lnTo>
                  <a:lnTo>
                    <a:pt x="484" y="134"/>
                  </a:lnTo>
                  <a:lnTo>
                    <a:pt x="484" y="142"/>
                  </a:lnTo>
                  <a:lnTo>
                    <a:pt x="492" y="146"/>
                  </a:lnTo>
                  <a:lnTo>
                    <a:pt x="484" y="157"/>
                  </a:lnTo>
                  <a:lnTo>
                    <a:pt x="465" y="177"/>
                  </a:lnTo>
                  <a:lnTo>
                    <a:pt x="434" y="196"/>
                  </a:lnTo>
                  <a:lnTo>
                    <a:pt x="419" y="211"/>
                  </a:lnTo>
                  <a:lnTo>
                    <a:pt x="407" y="223"/>
                  </a:lnTo>
                  <a:lnTo>
                    <a:pt x="392" y="234"/>
                  </a:lnTo>
                  <a:lnTo>
                    <a:pt x="380" y="250"/>
                  </a:lnTo>
                  <a:lnTo>
                    <a:pt x="365" y="261"/>
                  </a:lnTo>
                  <a:lnTo>
                    <a:pt x="349" y="277"/>
                  </a:lnTo>
                  <a:lnTo>
                    <a:pt x="334" y="288"/>
                  </a:lnTo>
                  <a:lnTo>
                    <a:pt x="319" y="303"/>
                  </a:lnTo>
                  <a:lnTo>
                    <a:pt x="326" y="300"/>
                  </a:lnTo>
                  <a:lnTo>
                    <a:pt x="369" y="280"/>
                  </a:lnTo>
                  <a:lnTo>
                    <a:pt x="399" y="265"/>
                  </a:lnTo>
                  <a:lnTo>
                    <a:pt x="392" y="269"/>
                  </a:lnTo>
                  <a:lnTo>
                    <a:pt x="345" y="296"/>
                  </a:lnTo>
                  <a:lnTo>
                    <a:pt x="315" y="315"/>
                  </a:lnTo>
                  <a:lnTo>
                    <a:pt x="303" y="326"/>
                  </a:lnTo>
                  <a:lnTo>
                    <a:pt x="292" y="342"/>
                  </a:lnTo>
                  <a:lnTo>
                    <a:pt x="276" y="353"/>
                  </a:lnTo>
                  <a:lnTo>
                    <a:pt x="265" y="365"/>
                  </a:lnTo>
                  <a:lnTo>
                    <a:pt x="253" y="376"/>
                  </a:lnTo>
                  <a:lnTo>
                    <a:pt x="238" y="388"/>
                  </a:lnTo>
                  <a:lnTo>
                    <a:pt x="230" y="396"/>
                  </a:lnTo>
                  <a:lnTo>
                    <a:pt x="226" y="403"/>
                  </a:lnTo>
                  <a:lnTo>
                    <a:pt x="222" y="411"/>
                  </a:lnTo>
                  <a:lnTo>
                    <a:pt x="215" y="419"/>
                  </a:lnTo>
                  <a:lnTo>
                    <a:pt x="199" y="430"/>
                  </a:lnTo>
                  <a:lnTo>
                    <a:pt x="188" y="442"/>
                  </a:lnTo>
                  <a:lnTo>
                    <a:pt x="180" y="449"/>
                  </a:lnTo>
                  <a:lnTo>
                    <a:pt x="173" y="457"/>
                  </a:lnTo>
                  <a:lnTo>
                    <a:pt x="165" y="465"/>
                  </a:lnTo>
                  <a:lnTo>
                    <a:pt x="157" y="472"/>
                  </a:lnTo>
                  <a:lnTo>
                    <a:pt x="146" y="480"/>
                  </a:lnTo>
                  <a:lnTo>
                    <a:pt x="138" y="492"/>
                  </a:lnTo>
                  <a:lnTo>
                    <a:pt x="130" y="499"/>
                  </a:lnTo>
                  <a:lnTo>
                    <a:pt x="123" y="507"/>
                  </a:lnTo>
                  <a:lnTo>
                    <a:pt x="115" y="515"/>
                  </a:lnTo>
                  <a:lnTo>
                    <a:pt x="111" y="518"/>
                  </a:lnTo>
                  <a:lnTo>
                    <a:pt x="111" y="522"/>
                  </a:lnTo>
                  <a:lnTo>
                    <a:pt x="107" y="526"/>
                  </a:lnTo>
                  <a:lnTo>
                    <a:pt x="99" y="534"/>
                  </a:lnTo>
                  <a:lnTo>
                    <a:pt x="88" y="541"/>
                  </a:lnTo>
                  <a:lnTo>
                    <a:pt x="80" y="549"/>
                  </a:lnTo>
                  <a:lnTo>
                    <a:pt x="76" y="557"/>
                  </a:lnTo>
                  <a:lnTo>
                    <a:pt x="69" y="561"/>
                  </a:lnTo>
                  <a:lnTo>
                    <a:pt x="65" y="568"/>
                  </a:lnTo>
                  <a:lnTo>
                    <a:pt x="57" y="572"/>
                  </a:lnTo>
                  <a:lnTo>
                    <a:pt x="53" y="580"/>
                  </a:lnTo>
                  <a:lnTo>
                    <a:pt x="46" y="584"/>
                  </a:lnTo>
                  <a:lnTo>
                    <a:pt x="42" y="591"/>
                  </a:lnTo>
                  <a:lnTo>
                    <a:pt x="34" y="595"/>
                  </a:lnTo>
                  <a:lnTo>
                    <a:pt x="30" y="603"/>
                  </a:lnTo>
                  <a:lnTo>
                    <a:pt x="26" y="607"/>
                  </a:lnTo>
                  <a:lnTo>
                    <a:pt x="23" y="611"/>
                  </a:lnTo>
                  <a:lnTo>
                    <a:pt x="19" y="618"/>
                  </a:lnTo>
                  <a:lnTo>
                    <a:pt x="11" y="622"/>
                  </a:lnTo>
                  <a:lnTo>
                    <a:pt x="7" y="626"/>
                  </a:lnTo>
                  <a:lnTo>
                    <a:pt x="3" y="630"/>
                  </a:lnTo>
                  <a:lnTo>
                    <a:pt x="0" y="63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04" name="Rectangle 80"/>
            <p:cNvSpPr>
              <a:spLocks noChangeArrowheads="1"/>
            </p:cNvSpPr>
            <p:nvPr/>
          </p:nvSpPr>
          <p:spPr bwMode="auto">
            <a:xfrm>
              <a:off x="5088015" y="1088740"/>
              <a:ext cx="89768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Narrow" pitchFamily="34" charset="0"/>
                  <a:cs typeface="Arial" pitchFamily="34" charset="0"/>
                </a:rPr>
                <a:t>Synchronization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5105" name="Rectangle 81"/>
            <p:cNvSpPr>
              <a:spLocks noChangeArrowheads="1"/>
            </p:cNvSpPr>
            <p:nvPr/>
          </p:nvSpPr>
          <p:spPr bwMode="auto">
            <a:xfrm>
              <a:off x="4817390" y="3744913"/>
              <a:ext cx="151483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second level expectations (first bird)</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85106" name="Rectangle 82"/>
            <p:cNvSpPr>
              <a:spLocks noChangeArrowheads="1"/>
            </p:cNvSpPr>
            <p:nvPr/>
          </p:nvSpPr>
          <p:spPr bwMode="auto">
            <a:xfrm rot="16200000">
              <a:off x="3385205" y="2387984"/>
              <a:ext cx="167032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second level expectations (second bird)</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85111" name="Rectangle 87"/>
            <p:cNvSpPr>
              <a:spLocks noChangeArrowheads="1"/>
            </p:cNvSpPr>
            <p:nvPr/>
          </p:nvSpPr>
          <p:spPr bwMode="auto">
            <a:xfrm>
              <a:off x="1541463" y="1319213"/>
              <a:ext cx="2300288" cy="23034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5112" name="Line 88"/>
            <p:cNvSpPr>
              <a:spLocks noChangeShapeType="1"/>
            </p:cNvSpPr>
            <p:nvPr/>
          </p:nvSpPr>
          <p:spPr bwMode="auto">
            <a:xfrm>
              <a:off x="1541463" y="1319213"/>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3" name="Line 89"/>
            <p:cNvSpPr>
              <a:spLocks noChangeShapeType="1"/>
            </p:cNvSpPr>
            <p:nvPr/>
          </p:nvSpPr>
          <p:spPr bwMode="auto">
            <a:xfrm>
              <a:off x="1541463" y="3622675"/>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4" name="Line 90"/>
            <p:cNvSpPr>
              <a:spLocks noChangeShapeType="1"/>
            </p:cNvSpPr>
            <p:nvPr/>
          </p:nvSpPr>
          <p:spPr bwMode="auto">
            <a:xfrm flipV="1">
              <a:off x="3841750"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5" name="Line 91"/>
            <p:cNvSpPr>
              <a:spLocks noChangeShapeType="1"/>
            </p:cNvSpPr>
            <p:nvPr/>
          </p:nvSpPr>
          <p:spPr bwMode="auto">
            <a:xfrm flipV="1">
              <a:off x="1541463"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6" name="Line 92"/>
            <p:cNvSpPr>
              <a:spLocks noChangeShapeType="1"/>
            </p:cNvSpPr>
            <p:nvPr/>
          </p:nvSpPr>
          <p:spPr bwMode="auto">
            <a:xfrm>
              <a:off x="1541463" y="3622675"/>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7" name="Line 93"/>
            <p:cNvSpPr>
              <a:spLocks noChangeShapeType="1"/>
            </p:cNvSpPr>
            <p:nvPr/>
          </p:nvSpPr>
          <p:spPr bwMode="auto">
            <a:xfrm flipV="1">
              <a:off x="1541463"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8" name="Line 94"/>
            <p:cNvSpPr>
              <a:spLocks noChangeShapeType="1"/>
            </p:cNvSpPr>
            <p:nvPr/>
          </p:nvSpPr>
          <p:spPr bwMode="auto">
            <a:xfrm flipV="1">
              <a:off x="1541463"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19" name="Line 95"/>
            <p:cNvSpPr>
              <a:spLocks noChangeShapeType="1"/>
            </p:cNvSpPr>
            <p:nvPr/>
          </p:nvSpPr>
          <p:spPr bwMode="auto">
            <a:xfrm>
              <a:off x="1541463"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0" name="Rectangle 96"/>
            <p:cNvSpPr>
              <a:spLocks noChangeArrowheads="1"/>
            </p:cNvSpPr>
            <p:nvPr/>
          </p:nvSpPr>
          <p:spPr bwMode="auto">
            <a:xfrm>
              <a:off x="1481138" y="3641725"/>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21" name="Line 97"/>
            <p:cNvSpPr>
              <a:spLocks noChangeShapeType="1"/>
            </p:cNvSpPr>
            <p:nvPr/>
          </p:nvSpPr>
          <p:spPr bwMode="auto">
            <a:xfrm flipV="1">
              <a:off x="1828800"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2" name="Line 98"/>
            <p:cNvSpPr>
              <a:spLocks noChangeShapeType="1"/>
            </p:cNvSpPr>
            <p:nvPr/>
          </p:nvSpPr>
          <p:spPr bwMode="auto">
            <a:xfrm>
              <a:off x="1828800"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3" name="Rectangle 99"/>
            <p:cNvSpPr>
              <a:spLocks noChangeArrowheads="1"/>
            </p:cNvSpPr>
            <p:nvPr/>
          </p:nvSpPr>
          <p:spPr bwMode="auto">
            <a:xfrm>
              <a:off x="1766888" y="3641725"/>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24" name="Line 100"/>
            <p:cNvSpPr>
              <a:spLocks noChangeShapeType="1"/>
            </p:cNvSpPr>
            <p:nvPr/>
          </p:nvSpPr>
          <p:spPr bwMode="auto">
            <a:xfrm flipV="1">
              <a:off x="2114550"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5" name="Line 101"/>
            <p:cNvSpPr>
              <a:spLocks noChangeShapeType="1"/>
            </p:cNvSpPr>
            <p:nvPr/>
          </p:nvSpPr>
          <p:spPr bwMode="auto">
            <a:xfrm>
              <a:off x="2114550"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6" name="Rectangle 102"/>
            <p:cNvSpPr>
              <a:spLocks noChangeArrowheads="1"/>
            </p:cNvSpPr>
            <p:nvPr/>
          </p:nvSpPr>
          <p:spPr bwMode="auto">
            <a:xfrm>
              <a:off x="2097088" y="3641725"/>
              <a:ext cx="730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27" name="Line 103"/>
            <p:cNvSpPr>
              <a:spLocks noChangeShapeType="1"/>
            </p:cNvSpPr>
            <p:nvPr/>
          </p:nvSpPr>
          <p:spPr bwMode="auto">
            <a:xfrm flipV="1">
              <a:off x="2401888"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8" name="Line 104"/>
            <p:cNvSpPr>
              <a:spLocks noChangeShapeType="1"/>
            </p:cNvSpPr>
            <p:nvPr/>
          </p:nvSpPr>
          <p:spPr bwMode="auto">
            <a:xfrm>
              <a:off x="2401888"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29" name="Rectangle 105"/>
            <p:cNvSpPr>
              <a:spLocks noChangeArrowheads="1"/>
            </p:cNvSpPr>
            <p:nvPr/>
          </p:nvSpPr>
          <p:spPr bwMode="auto">
            <a:xfrm>
              <a:off x="2365375"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30" name="Line 106"/>
            <p:cNvSpPr>
              <a:spLocks noChangeShapeType="1"/>
            </p:cNvSpPr>
            <p:nvPr/>
          </p:nvSpPr>
          <p:spPr bwMode="auto">
            <a:xfrm flipV="1">
              <a:off x="2693988"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31" name="Line 107"/>
            <p:cNvSpPr>
              <a:spLocks noChangeShapeType="1"/>
            </p:cNvSpPr>
            <p:nvPr/>
          </p:nvSpPr>
          <p:spPr bwMode="auto">
            <a:xfrm>
              <a:off x="2693988"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32" name="Rectangle 108"/>
            <p:cNvSpPr>
              <a:spLocks noChangeArrowheads="1"/>
            </p:cNvSpPr>
            <p:nvPr/>
          </p:nvSpPr>
          <p:spPr bwMode="auto">
            <a:xfrm>
              <a:off x="2657475"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33" name="Line 109"/>
            <p:cNvSpPr>
              <a:spLocks noChangeShapeType="1"/>
            </p:cNvSpPr>
            <p:nvPr/>
          </p:nvSpPr>
          <p:spPr bwMode="auto">
            <a:xfrm flipV="1">
              <a:off x="2981325"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34" name="Line 110"/>
            <p:cNvSpPr>
              <a:spLocks noChangeShapeType="1"/>
            </p:cNvSpPr>
            <p:nvPr/>
          </p:nvSpPr>
          <p:spPr bwMode="auto">
            <a:xfrm>
              <a:off x="2981325"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35" name="Rectangle 111"/>
            <p:cNvSpPr>
              <a:spLocks noChangeArrowheads="1"/>
            </p:cNvSpPr>
            <p:nvPr/>
          </p:nvSpPr>
          <p:spPr bwMode="auto">
            <a:xfrm>
              <a:off x="2944813"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36" name="Line 112"/>
            <p:cNvSpPr>
              <a:spLocks noChangeShapeType="1"/>
            </p:cNvSpPr>
            <p:nvPr/>
          </p:nvSpPr>
          <p:spPr bwMode="auto">
            <a:xfrm flipV="1">
              <a:off x="3268663"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37" name="Line 113"/>
            <p:cNvSpPr>
              <a:spLocks noChangeShapeType="1"/>
            </p:cNvSpPr>
            <p:nvPr/>
          </p:nvSpPr>
          <p:spPr bwMode="auto">
            <a:xfrm>
              <a:off x="3268663"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38" name="Rectangle 114"/>
            <p:cNvSpPr>
              <a:spLocks noChangeArrowheads="1"/>
            </p:cNvSpPr>
            <p:nvPr/>
          </p:nvSpPr>
          <p:spPr bwMode="auto">
            <a:xfrm>
              <a:off x="3230563"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39" name="Line 115"/>
            <p:cNvSpPr>
              <a:spLocks noChangeShapeType="1"/>
            </p:cNvSpPr>
            <p:nvPr/>
          </p:nvSpPr>
          <p:spPr bwMode="auto">
            <a:xfrm flipV="1">
              <a:off x="3554413"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0" name="Line 116"/>
            <p:cNvSpPr>
              <a:spLocks noChangeShapeType="1"/>
            </p:cNvSpPr>
            <p:nvPr/>
          </p:nvSpPr>
          <p:spPr bwMode="auto">
            <a:xfrm>
              <a:off x="3554413"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1" name="Rectangle 117"/>
            <p:cNvSpPr>
              <a:spLocks noChangeArrowheads="1"/>
            </p:cNvSpPr>
            <p:nvPr/>
          </p:nvSpPr>
          <p:spPr bwMode="auto">
            <a:xfrm>
              <a:off x="3517900"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42" name="Line 118"/>
            <p:cNvSpPr>
              <a:spLocks noChangeShapeType="1"/>
            </p:cNvSpPr>
            <p:nvPr/>
          </p:nvSpPr>
          <p:spPr bwMode="auto">
            <a:xfrm flipV="1">
              <a:off x="3841750" y="359886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3" name="Line 119"/>
            <p:cNvSpPr>
              <a:spLocks noChangeShapeType="1"/>
            </p:cNvSpPr>
            <p:nvPr/>
          </p:nvSpPr>
          <p:spPr bwMode="auto">
            <a:xfrm>
              <a:off x="3841750" y="1319213"/>
              <a:ext cx="1588" cy="238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4" name="Rectangle 120"/>
            <p:cNvSpPr>
              <a:spLocks noChangeArrowheads="1"/>
            </p:cNvSpPr>
            <p:nvPr/>
          </p:nvSpPr>
          <p:spPr bwMode="auto">
            <a:xfrm>
              <a:off x="3805238" y="36417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45" name="Line 121"/>
            <p:cNvSpPr>
              <a:spLocks noChangeShapeType="1"/>
            </p:cNvSpPr>
            <p:nvPr/>
          </p:nvSpPr>
          <p:spPr bwMode="auto">
            <a:xfrm>
              <a:off x="1541463" y="362267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6" name="Line 122"/>
            <p:cNvSpPr>
              <a:spLocks noChangeShapeType="1"/>
            </p:cNvSpPr>
            <p:nvPr/>
          </p:nvSpPr>
          <p:spPr bwMode="auto">
            <a:xfrm flipH="1">
              <a:off x="3816350" y="362267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7" name="Rectangle 123"/>
            <p:cNvSpPr>
              <a:spLocks noChangeArrowheads="1"/>
            </p:cNvSpPr>
            <p:nvPr/>
          </p:nvSpPr>
          <p:spPr bwMode="auto">
            <a:xfrm>
              <a:off x="1419225" y="3575050"/>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48" name="Line 124"/>
            <p:cNvSpPr>
              <a:spLocks noChangeShapeType="1"/>
            </p:cNvSpPr>
            <p:nvPr/>
          </p:nvSpPr>
          <p:spPr bwMode="auto">
            <a:xfrm>
              <a:off x="1541463" y="333057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49" name="Line 125"/>
            <p:cNvSpPr>
              <a:spLocks noChangeShapeType="1"/>
            </p:cNvSpPr>
            <p:nvPr/>
          </p:nvSpPr>
          <p:spPr bwMode="auto">
            <a:xfrm flipH="1">
              <a:off x="3816350" y="333057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0" name="Rectangle 126"/>
            <p:cNvSpPr>
              <a:spLocks noChangeArrowheads="1"/>
            </p:cNvSpPr>
            <p:nvPr/>
          </p:nvSpPr>
          <p:spPr bwMode="auto">
            <a:xfrm>
              <a:off x="1419225" y="3281363"/>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51" name="Line 127"/>
            <p:cNvSpPr>
              <a:spLocks noChangeShapeType="1"/>
            </p:cNvSpPr>
            <p:nvPr/>
          </p:nvSpPr>
          <p:spPr bwMode="auto">
            <a:xfrm>
              <a:off x="1541463" y="304482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2" name="Line 128"/>
            <p:cNvSpPr>
              <a:spLocks noChangeShapeType="1"/>
            </p:cNvSpPr>
            <p:nvPr/>
          </p:nvSpPr>
          <p:spPr bwMode="auto">
            <a:xfrm flipH="1">
              <a:off x="3816350" y="3044825"/>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3" name="Rectangle 129"/>
            <p:cNvSpPr>
              <a:spLocks noChangeArrowheads="1"/>
            </p:cNvSpPr>
            <p:nvPr/>
          </p:nvSpPr>
          <p:spPr bwMode="auto">
            <a:xfrm>
              <a:off x="1419225" y="2995613"/>
              <a:ext cx="139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54" name="Line 130"/>
            <p:cNvSpPr>
              <a:spLocks noChangeShapeType="1"/>
            </p:cNvSpPr>
            <p:nvPr/>
          </p:nvSpPr>
          <p:spPr bwMode="auto">
            <a:xfrm>
              <a:off x="1541463" y="2757488"/>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5" name="Line 131"/>
            <p:cNvSpPr>
              <a:spLocks noChangeShapeType="1"/>
            </p:cNvSpPr>
            <p:nvPr/>
          </p:nvSpPr>
          <p:spPr bwMode="auto">
            <a:xfrm flipH="1">
              <a:off x="3816350" y="2757488"/>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6" name="Rectangle 132"/>
            <p:cNvSpPr>
              <a:spLocks noChangeArrowheads="1"/>
            </p:cNvSpPr>
            <p:nvPr/>
          </p:nvSpPr>
          <p:spPr bwMode="auto">
            <a:xfrm>
              <a:off x="1481138" y="2708275"/>
              <a:ext cx="730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57" name="Line 133"/>
            <p:cNvSpPr>
              <a:spLocks noChangeShapeType="1"/>
            </p:cNvSpPr>
            <p:nvPr/>
          </p:nvSpPr>
          <p:spPr bwMode="auto">
            <a:xfrm>
              <a:off x="1541463" y="2471738"/>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8" name="Line 134"/>
            <p:cNvSpPr>
              <a:spLocks noChangeShapeType="1"/>
            </p:cNvSpPr>
            <p:nvPr/>
          </p:nvSpPr>
          <p:spPr bwMode="auto">
            <a:xfrm flipH="1">
              <a:off x="3816350" y="2471738"/>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59" name="Rectangle 135"/>
            <p:cNvSpPr>
              <a:spLocks noChangeArrowheads="1"/>
            </p:cNvSpPr>
            <p:nvPr/>
          </p:nvSpPr>
          <p:spPr bwMode="auto">
            <a:xfrm>
              <a:off x="1444625" y="2422525"/>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60" name="Line 136"/>
            <p:cNvSpPr>
              <a:spLocks noChangeShapeType="1"/>
            </p:cNvSpPr>
            <p:nvPr/>
          </p:nvSpPr>
          <p:spPr bwMode="auto">
            <a:xfrm>
              <a:off x="1541463" y="2184400"/>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61" name="Line 137"/>
            <p:cNvSpPr>
              <a:spLocks noChangeShapeType="1"/>
            </p:cNvSpPr>
            <p:nvPr/>
          </p:nvSpPr>
          <p:spPr bwMode="auto">
            <a:xfrm flipH="1">
              <a:off x="3816350" y="2184400"/>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62" name="Rectangle 138"/>
            <p:cNvSpPr>
              <a:spLocks noChangeArrowheads="1"/>
            </p:cNvSpPr>
            <p:nvPr/>
          </p:nvSpPr>
          <p:spPr bwMode="auto">
            <a:xfrm>
              <a:off x="1444625" y="2135188"/>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63" name="Line 139"/>
            <p:cNvSpPr>
              <a:spLocks noChangeShapeType="1"/>
            </p:cNvSpPr>
            <p:nvPr/>
          </p:nvSpPr>
          <p:spPr bwMode="auto">
            <a:xfrm>
              <a:off x="1541463" y="1898650"/>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64" name="Line 140"/>
            <p:cNvSpPr>
              <a:spLocks noChangeShapeType="1"/>
            </p:cNvSpPr>
            <p:nvPr/>
          </p:nvSpPr>
          <p:spPr bwMode="auto">
            <a:xfrm flipH="1">
              <a:off x="3816350" y="1898650"/>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65" name="Rectangle 141"/>
            <p:cNvSpPr>
              <a:spLocks noChangeArrowheads="1"/>
            </p:cNvSpPr>
            <p:nvPr/>
          </p:nvSpPr>
          <p:spPr bwMode="auto">
            <a:xfrm>
              <a:off x="1444625" y="1849438"/>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66" name="Line 142"/>
            <p:cNvSpPr>
              <a:spLocks noChangeShapeType="1"/>
            </p:cNvSpPr>
            <p:nvPr/>
          </p:nvSpPr>
          <p:spPr bwMode="auto">
            <a:xfrm>
              <a:off x="1541463" y="1611313"/>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67" name="Line 143"/>
            <p:cNvSpPr>
              <a:spLocks noChangeShapeType="1"/>
            </p:cNvSpPr>
            <p:nvPr/>
          </p:nvSpPr>
          <p:spPr bwMode="auto">
            <a:xfrm flipH="1">
              <a:off x="3816350" y="1611313"/>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68" name="Rectangle 144"/>
            <p:cNvSpPr>
              <a:spLocks noChangeArrowheads="1"/>
            </p:cNvSpPr>
            <p:nvPr/>
          </p:nvSpPr>
          <p:spPr bwMode="auto">
            <a:xfrm>
              <a:off x="1444625" y="1562100"/>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69" name="Line 145"/>
            <p:cNvSpPr>
              <a:spLocks noChangeShapeType="1"/>
            </p:cNvSpPr>
            <p:nvPr/>
          </p:nvSpPr>
          <p:spPr bwMode="auto">
            <a:xfrm>
              <a:off x="1541463" y="1319213"/>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0" name="Line 146"/>
            <p:cNvSpPr>
              <a:spLocks noChangeShapeType="1"/>
            </p:cNvSpPr>
            <p:nvPr/>
          </p:nvSpPr>
          <p:spPr bwMode="auto">
            <a:xfrm flipH="1">
              <a:off x="3816350" y="1319213"/>
              <a:ext cx="254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1" name="Rectangle 147"/>
            <p:cNvSpPr>
              <a:spLocks noChangeArrowheads="1"/>
            </p:cNvSpPr>
            <p:nvPr/>
          </p:nvSpPr>
          <p:spPr bwMode="auto">
            <a:xfrm>
              <a:off x="1444625" y="1270000"/>
              <a:ext cx="115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173" name="Line 149"/>
            <p:cNvSpPr>
              <a:spLocks noChangeShapeType="1"/>
            </p:cNvSpPr>
            <p:nvPr/>
          </p:nvSpPr>
          <p:spPr bwMode="auto">
            <a:xfrm>
              <a:off x="1541463" y="3622675"/>
              <a:ext cx="230028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5" name="Line 151"/>
            <p:cNvSpPr>
              <a:spLocks noChangeShapeType="1"/>
            </p:cNvSpPr>
            <p:nvPr/>
          </p:nvSpPr>
          <p:spPr bwMode="auto">
            <a:xfrm flipV="1">
              <a:off x="1541463" y="1319213"/>
              <a:ext cx="1588" cy="2303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6" name="Freeform 152"/>
            <p:cNvSpPr>
              <a:spLocks/>
            </p:cNvSpPr>
            <p:nvPr/>
          </p:nvSpPr>
          <p:spPr bwMode="auto">
            <a:xfrm>
              <a:off x="1724025" y="2214563"/>
              <a:ext cx="811213" cy="598488"/>
            </a:xfrm>
            <a:custGeom>
              <a:avLst/>
              <a:gdLst/>
              <a:ahLst/>
              <a:cxnLst>
                <a:cxn ang="0">
                  <a:pos x="266" y="319"/>
                </a:cxn>
                <a:cxn ang="0">
                  <a:pos x="273" y="227"/>
                </a:cxn>
                <a:cxn ang="0">
                  <a:pos x="277" y="115"/>
                </a:cxn>
                <a:cxn ang="0">
                  <a:pos x="285" y="58"/>
                </a:cxn>
                <a:cxn ang="0">
                  <a:pos x="289" y="0"/>
                </a:cxn>
                <a:cxn ang="0">
                  <a:pos x="296" y="16"/>
                </a:cxn>
                <a:cxn ang="0">
                  <a:pos x="308" y="66"/>
                </a:cxn>
                <a:cxn ang="0">
                  <a:pos x="319" y="112"/>
                </a:cxn>
                <a:cxn ang="0">
                  <a:pos x="331" y="142"/>
                </a:cxn>
                <a:cxn ang="0">
                  <a:pos x="346" y="173"/>
                </a:cxn>
                <a:cxn ang="0">
                  <a:pos x="369" y="196"/>
                </a:cxn>
                <a:cxn ang="0">
                  <a:pos x="392" y="219"/>
                </a:cxn>
                <a:cxn ang="0">
                  <a:pos x="419" y="238"/>
                </a:cxn>
                <a:cxn ang="0">
                  <a:pos x="450" y="261"/>
                </a:cxn>
                <a:cxn ang="0">
                  <a:pos x="496" y="277"/>
                </a:cxn>
                <a:cxn ang="0">
                  <a:pos x="500" y="292"/>
                </a:cxn>
                <a:cxn ang="0">
                  <a:pos x="511" y="307"/>
                </a:cxn>
                <a:cxn ang="0">
                  <a:pos x="500" y="319"/>
                </a:cxn>
                <a:cxn ang="0">
                  <a:pos x="477" y="323"/>
                </a:cxn>
                <a:cxn ang="0">
                  <a:pos x="492" y="331"/>
                </a:cxn>
                <a:cxn ang="0">
                  <a:pos x="404" y="334"/>
                </a:cxn>
                <a:cxn ang="0">
                  <a:pos x="377" y="338"/>
                </a:cxn>
                <a:cxn ang="0">
                  <a:pos x="350" y="338"/>
                </a:cxn>
                <a:cxn ang="0">
                  <a:pos x="323" y="342"/>
                </a:cxn>
                <a:cxn ang="0">
                  <a:pos x="300" y="342"/>
                </a:cxn>
                <a:cxn ang="0">
                  <a:pos x="277" y="342"/>
                </a:cxn>
                <a:cxn ang="0">
                  <a:pos x="254" y="342"/>
                </a:cxn>
                <a:cxn ang="0">
                  <a:pos x="239" y="342"/>
                </a:cxn>
                <a:cxn ang="0">
                  <a:pos x="227" y="342"/>
                </a:cxn>
                <a:cxn ang="0">
                  <a:pos x="216" y="342"/>
                </a:cxn>
                <a:cxn ang="0">
                  <a:pos x="204" y="342"/>
                </a:cxn>
                <a:cxn ang="0">
                  <a:pos x="193" y="346"/>
                </a:cxn>
                <a:cxn ang="0">
                  <a:pos x="181" y="346"/>
                </a:cxn>
                <a:cxn ang="0">
                  <a:pos x="170" y="346"/>
                </a:cxn>
                <a:cxn ang="0">
                  <a:pos x="158" y="346"/>
                </a:cxn>
                <a:cxn ang="0">
                  <a:pos x="143" y="346"/>
                </a:cxn>
                <a:cxn ang="0">
                  <a:pos x="127" y="350"/>
                </a:cxn>
                <a:cxn ang="0">
                  <a:pos x="104" y="350"/>
                </a:cxn>
                <a:cxn ang="0">
                  <a:pos x="81" y="354"/>
                </a:cxn>
                <a:cxn ang="0">
                  <a:pos x="58" y="357"/>
                </a:cxn>
                <a:cxn ang="0">
                  <a:pos x="35" y="361"/>
                </a:cxn>
                <a:cxn ang="0">
                  <a:pos x="12" y="369"/>
                </a:cxn>
              </a:cxnLst>
              <a:rect l="0" t="0" r="r" b="b"/>
              <a:pathLst>
                <a:path w="511" h="377">
                  <a:moveTo>
                    <a:pt x="266" y="323"/>
                  </a:moveTo>
                  <a:lnTo>
                    <a:pt x="266" y="327"/>
                  </a:lnTo>
                  <a:lnTo>
                    <a:pt x="266" y="319"/>
                  </a:lnTo>
                  <a:lnTo>
                    <a:pt x="269" y="315"/>
                  </a:lnTo>
                  <a:lnTo>
                    <a:pt x="269" y="235"/>
                  </a:lnTo>
                  <a:lnTo>
                    <a:pt x="273" y="227"/>
                  </a:lnTo>
                  <a:lnTo>
                    <a:pt x="273" y="177"/>
                  </a:lnTo>
                  <a:lnTo>
                    <a:pt x="277" y="165"/>
                  </a:lnTo>
                  <a:lnTo>
                    <a:pt x="277" y="115"/>
                  </a:lnTo>
                  <a:lnTo>
                    <a:pt x="281" y="100"/>
                  </a:lnTo>
                  <a:lnTo>
                    <a:pt x="281" y="81"/>
                  </a:lnTo>
                  <a:lnTo>
                    <a:pt x="285" y="58"/>
                  </a:lnTo>
                  <a:lnTo>
                    <a:pt x="285" y="23"/>
                  </a:lnTo>
                  <a:lnTo>
                    <a:pt x="289" y="8"/>
                  </a:lnTo>
                  <a:lnTo>
                    <a:pt x="289" y="0"/>
                  </a:lnTo>
                  <a:lnTo>
                    <a:pt x="292" y="0"/>
                  </a:lnTo>
                  <a:lnTo>
                    <a:pt x="296" y="4"/>
                  </a:lnTo>
                  <a:lnTo>
                    <a:pt x="296" y="16"/>
                  </a:lnTo>
                  <a:lnTo>
                    <a:pt x="300" y="31"/>
                  </a:lnTo>
                  <a:lnTo>
                    <a:pt x="304" y="50"/>
                  </a:lnTo>
                  <a:lnTo>
                    <a:pt x="308" y="66"/>
                  </a:lnTo>
                  <a:lnTo>
                    <a:pt x="312" y="81"/>
                  </a:lnTo>
                  <a:lnTo>
                    <a:pt x="312" y="96"/>
                  </a:lnTo>
                  <a:lnTo>
                    <a:pt x="319" y="112"/>
                  </a:lnTo>
                  <a:lnTo>
                    <a:pt x="323" y="123"/>
                  </a:lnTo>
                  <a:lnTo>
                    <a:pt x="327" y="135"/>
                  </a:lnTo>
                  <a:lnTo>
                    <a:pt x="331" y="142"/>
                  </a:lnTo>
                  <a:lnTo>
                    <a:pt x="335" y="154"/>
                  </a:lnTo>
                  <a:lnTo>
                    <a:pt x="342" y="162"/>
                  </a:lnTo>
                  <a:lnTo>
                    <a:pt x="346" y="173"/>
                  </a:lnTo>
                  <a:lnTo>
                    <a:pt x="354" y="181"/>
                  </a:lnTo>
                  <a:lnTo>
                    <a:pt x="362" y="188"/>
                  </a:lnTo>
                  <a:lnTo>
                    <a:pt x="369" y="196"/>
                  </a:lnTo>
                  <a:lnTo>
                    <a:pt x="373" y="204"/>
                  </a:lnTo>
                  <a:lnTo>
                    <a:pt x="385" y="211"/>
                  </a:lnTo>
                  <a:lnTo>
                    <a:pt x="392" y="219"/>
                  </a:lnTo>
                  <a:lnTo>
                    <a:pt x="400" y="223"/>
                  </a:lnTo>
                  <a:lnTo>
                    <a:pt x="408" y="231"/>
                  </a:lnTo>
                  <a:lnTo>
                    <a:pt x="419" y="238"/>
                  </a:lnTo>
                  <a:lnTo>
                    <a:pt x="427" y="246"/>
                  </a:lnTo>
                  <a:lnTo>
                    <a:pt x="438" y="254"/>
                  </a:lnTo>
                  <a:lnTo>
                    <a:pt x="450" y="261"/>
                  </a:lnTo>
                  <a:lnTo>
                    <a:pt x="462" y="265"/>
                  </a:lnTo>
                  <a:lnTo>
                    <a:pt x="477" y="273"/>
                  </a:lnTo>
                  <a:lnTo>
                    <a:pt x="496" y="277"/>
                  </a:lnTo>
                  <a:lnTo>
                    <a:pt x="508" y="284"/>
                  </a:lnTo>
                  <a:lnTo>
                    <a:pt x="504" y="288"/>
                  </a:lnTo>
                  <a:lnTo>
                    <a:pt x="500" y="292"/>
                  </a:lnTo>
                  <a:lnTo>
                    <a:pt x="504" y="300"/>
                  </a:lnTo>
                  <a:lnTo>
                    <a:pt x="511" y="304"/>
                  </a:lnTo>
                  <a:lnTo>
                    <a:pt x="511" y="307"/>
                  </a:lnTo>
                  <a:lnTo>
                    <a:pt x="508" y="311"/>
                  </a:lnTo>
                  <a:lnTo>
                    <a:pt x="504" y="315"/>
                  </a:lnTo>
                  <a:lnTo>
                    <a:pt x="500" y="319"/>
                  </a:lnTo>
                  <a:lnTo>
                    <a:pt x="492" y="319"/>
                  </a:lnTo>
                  <a:lnTo>
                    <a:pt x="485" y="323"/>
                  </a:lnTo>
                  <a:lnTo>
                    <a:pt x="477" y="323"/>
                  </a:lnTo>
                  <a:lnTo>
                    <a:pt x="485" y="327"/>
                  </a:lnTo>
                  <a:lnTo>
                    <a:pt x="504" y="327"/>
                  </a:lnTo>
                  <a:lnTo>
                    <a:pt x="492" y="331"/>
                  </a:lnTo>
                  <a:lnTo>
                    <a:pt x="454" y="331"/>
                  </a:lnTo>
                  <a:lnTo>
                    <a:pt x="419" y="334"/>
                  </a:lnTo>
                  <a:lnTo>
                    <a:pt x="404" y="334"/>
                  </a:lnTo>
                  <a:lnTo>
                    <a:pt x="400" y="334"/>
                  </a:lnTo>
                  <a:lnTo>
                    <a:pt x="389" y="334"/>
                  </a:lnTo>
                  <a:lnTo>
                    <a:pt x="377" y="338"/>
                  </a:lnTo>
                  <a:lnTo>
                    <a:pt x="369" y="338"/>
                  </a:lnTo>
                  <a:lnTo>
                    <a:pt x="362" y="338"/>
                  </a:lnTo>
                  <a:lnTo>
                    <a:pt x="350" y="338"/>
                  </a:lnTo>
                  <a:lnTo>
                    <a:pt x="342" y="338"/>
                  </a:lnTo>
                  <a:lnTo>
                    <a:pt x="335" y="338"/>
                  </a:lnTo>
                  <a:lnTo>
                    <a:pt x="323" y="342"/>
                  </a:lnTo>
                  <a:lnTo>
                    <a:pt x="316" y="342"/>
                  </a:lnTo>
                  <a:lnTo>
                    <a:pt x="308" y="342"/>
                  </a:lnTo>
                  <a:lnTo>
                    <a:pt x="300" y="342"/>
                  </a:lnTo>
                  <a:lnTo>
                    <a:pt x="292" y="342"/>
                  </a:lnTo>
                  <a:lnTo>
                    <a:pt x="285" y="342"/>
                  </a:lnTo>
                  <a:lnTo>
                    <a:pt x="277" y="342"/>
                  </a:lnTo>
                  <a:lnTo>
                    <a:pt x="269" y="342"/>
                  </a:lnTo>
                  <a:lnTo>
                    <a:pt x="262" y="342"/>
                  </a:lnTo>
                  <a:lnTo>
                    <a:pt x="254" y="342"/>
                  </a:lnTo>
                  <a:lnTo>
                    <a:pt x="250" y="342"/>
                  </a:lnTo>
                  <a:lnTo>
                    <a:pt x="246" y="342"/>
                  </a:lnTo>
                  <a:lnTo>
                    <a:pt x="239" y="342"/>
                  </a:lnTo>
                  <a:lnTo>
                    <a:pt x="235" y="342"/>
                  </a:lnTo>
                  <a:lnTo>
                    <a:pt x="231" y="342"/>
                  </a:lnTo>
                  <a:lnTo>
                    <a:pt x="227" y="342"/>
                  </a:lnTo>
                  <a:lnTo>
                    <a:pt x="223" y="342"/>
                  </a:lnTo>
                  <a:lnTo>
                    <a:pt x="219" y="342"/>
                  </a:lnTo>
                  <a:lnTo>
                    <a:pt x="216" y="342"/>
                  </a:lnTo>
                  <a:lnTo>
                    <a:pt x="212" y="342"/>
                  </a:lnTo>
                  <a:lnTo>
                    <a:pt x="208" y="342"/>
                  </a:lnTo>
                  <a:lnTo>
                    <a:pt x="204" y="342"/>
                  </a:lnTo>
                  <a:lnTo>
                    <a:pt x="200" y="342"/>
                  </a:lnTo>
                  <a:lnTo>
                    <a:pt x="196" y="342"/>
                  </a:lnTo>
                  <a:lnTo>
                    <a:pt x="193" y="346"/>
                  </a:lnTo>
                  <a:lnTo>
                    <a:pt x="189" y="346"/>
                  </a:lnTo>
                  <a:lnTo>
                    <a:pt x="185" y="346"/>
                  </a:lnTo>
                  <a:lnTo>
                    <a:pt x="181" y="346"/>
                  </a:lnTo>
                  <a:lnTo>
                    <a:pt x="177" y="346"/>
                  </a:lnTo>
                  <a:lnTo>
                    <a:pt x="173" y="346"/>
                  </a:lnTo>
                  <a:lnTo>
                    <a:pt x="170" y="346"/>
                  </a:lnTo>
                  <a:lnTo>
                    <a:pt x="166" y="346"/>
                  </a:lnTo>
                  <a:lnTo>
                    <a:pt x="162" y="346"/>
                  </a:lnTo>
                  <a:lnTo>
                    <a:pt x="158" y="346"/>
                  </a:lnTo>
                  <a:lnTo>
                    <a:pt x="154" y="346"/>
                  </a:lnTo>
                  <a:lnTo>
                    <a:pt x="150" y="346"/>
                  </a:lnTo>
                  <a:lnTo>
                    <a:pt x="143" y="346"/>
                  </a:lnTo>
                  <a:lnTo>
                    <a:pt x="139" y="350"/>
                  </a:lnTo>
                  <a:lnTo>
                    <a:pt x="131" y="350"/>
                  </a:lnTo>
                  <a:lnTo>
                    <a:pt x="127" y="350"/>
                  </a:lnTo>
                  <a:lnTo>
                    <a:pt x="120" y="350"/>
                  </a:lnTo>
                  <a:lnTo>
                    <a:pt x="116" y="350"/>
                  </a:lnTo>
                  <a:lnTo>
                    <a:pt x="104" y="350"/>
                  </a:lnTo>
                  <a:lnTo>
                    <a:pt x="97" y="354"/>
                  </a:lnTo>
                  <a:lnTo>
                    <a:pt x="85" y="354"/>
                  </a:lnTo>
                  <a:lnTo>
                    <a:pt x="81" y="354"/>
                  </a:lnTo>
                  <a:lnTo>
                    <a:pt x="77" y="354"/>
                  </a:lnTo>
                  <a:lnTo>
                    <a:pt x="70" y="357"/>
                  </a:lnTo>
                  <a:lnTo>
                    <a:pt x="58" y="357"/>
                  </a:lnTo>
                  <a:lnTo>
                    <a:pt x="50" y="357"/>
                  </a:lnTo>
                  <a:lnTo>
                    <a:pt x="43" y="361"/>
                  </a:lnTo>
                  <a:lnTo>
                    <a:pt x="35" y="361"/>
                  </a:lnTo>
                  <a:lnTo>
                    <a:pt x="27" y="365"/>
                  </a:lnTo>
                  <a:lnTo>
                    <a:pt x="20" y="365"/>
                  </a:lnTo>
                  <a:lnTo>
                    <a:pt x="12" y="369"/>
                  </a:lnTo>
                  <a:lnTo>
                    <a:pt x="8" y="369"/>
                  </a:lnTo>
                  <a:lnTo>
                    <a:pt x="0" y="37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7" name="Freeform 153"/>
            <p:cNvSpPr>
              <a:spLocks/>
            </p:cNvSpPr>
            <p:nvPr/>
          </p:nvSpPr>
          <p:spPr bwMode="auto">
            <a:xfrm>
              <a:off x="1657350" y="2776538"/>
              <a:ext cx="933450" cy="511175"/>
            </a:xfrm>
            <a:custGeom>
              <a:avLst/>
              <a:gdLst/>
              <a:ahLst/>
              <a:cxnLst>
                <a:cxn ang="0">
                  <a:pos x="42" y="23"/>
                </a:cxn>
                <a:cxn ang="0">
                  <a:pos x="4" y="34"/>
                </a:cxn>
                <a:cxn ang="0">
                  <a:pos x="96" y="49"/>
                </a:cxn>
                <a:cxn ang="0">
                  <a:pos x="115" y="69"/>
                </a:cxn>
                <a:cxn ang="0">
                  <a:pos x="139" y="92"/>
                </a:cxn>
                <a:cxn ang="0">
                  <a:pos x="165" y="122"/>
                </a:cxn>
                <a:cxn ang="0">
                  <a:pos x="188" y="161"/>
                </a:cxn>
                <a:cxn ang="0">
                  <a:pos x="208" y="203"/>
                </a:cxn>
                <a:cxn ang="0">
                  <a:pos x="227" y="257"/>
                </a:cxn>
                <a:cxn ang="0">
                  <a:pos x="242" y="307"/>
                </a:cxn>
                <a:cxn ang="0">
                  <a:pos x="254" y="318"/>
                </a:cxn>
                <a:cxn ang="0">
                  <a:pos x="265" y="288"/>
                </a:cxn>
                <a:cxn ang="0">
                  <a:pos x="277" y="241"/>
                </a:cxn>
                <a:cxn ang="0">
                  <a:pos x="285" y="203"/>
                </a:cxn>
                <a:cxn ang="0">
                  <a:pos x="288" y="176"/>
                </a:cxn>
                <a:cxn ang="0">
                  <a:pos x="296" y="142"/>
                </a:cxn>
                <a:cxn ang="0">
                  <a:pos x="300" y="92"/>
                </a:cxn>
                <a:cxn ang="0">
                  <a:pos x="308" y="53"/>
                </a:cxn>
                <a:cxn ang="0">
                  <a:pos x="311" y="26"/>
                </a:cxn>
                <a:cxn ang="0">
                  <a:pos x="319" y="15"/>
                </a:cxn>
                <a:cxn ang="0">
                  <a:pos x="331" y="7"/>
                </a:cxn>
                <a:cxn ang="0">
                  <a:pos x="342" y="3"/>
                </a:cxn>
                <a:cxn ang="0">
                  <a:pos x="354" y="0"/>
                </a:cxn>
                <a:cxn ang="0">
                  <a:pos x="369" y="0"/>
                </a:cxn>
                <a:cxn ang="0">
                  <a:pos x="384" y="0"/>
                </a:cxn>
                <a:cxn ang="0">
                  <a:pos x="407" y="3"/>
                </a:cxn>
                <a:cxn ang="0">
                  <a:pos x="434" y="3"/>
                </a:cxn>
                <a:cxn ang="0">
                  <a:pos x="469" y="7"/>
                </a:cxn>
                <a:cxn ang="0">
                  <a:pos x="504" y="11"/>
                </a:cxn>
                <a:cxn ang="0">
                  <a:pos x="546" y="15"/>
                </a:cxn>
                <a:cxn ang="0">
                  <a:pos x="580" y="19"/>
                </a:cxn>
                <a:cxn ang="0">
                  <a:pos x="584" y="26"/>
                </a:cxn>
                <a:cxn ang="0">
                  <a:pos x="557" y="34"/>
                </a:cxn>
                <a:cxn ang="0">
                  <a:pos x="527" y="46"/>
                </a:cxn>
                <a:cxn ang="0">
                  <a:pos x="496" y="61"/>
                </a:cxn>
                <a:cxn ang="0">
                  <a:pos x="473" y="76"/>
                </a:cxn>
                <a:cxn ang="0">
                  <a:pos x="450" y="96"/>
                </a:cxn>
                <a:cxn ang="0">
                  <a:pos x="427" y="122"/>
                </a:cxn>
                <a:cxn ang="0">
                  <a:pos x="407" y="153"/>
                </a:cxn>
                <a:cxn ang="0">
                  <a:pos x="388" y="188"/>
                </a:cxn>
                <a:cxn ang="0">
                  <a:pos x="373" y="226"/>
                </a:cxn>
                <a:cxn ang="0">
                  <a:pos x="361" y="265"/>
                </a:cxn>
              </a:cxnLst>
              <a:rect l="0" t="0" r="r" b="b"/>
              <a:pathLst>
                <a:path w="588" h="322">
                  <a:moveTo>
                    <a:pt x="42" y="23"/>
                  </a:moveTo>
                  <a:lnTo>
                    <a:pt x="46" y="23"/>
                  </a:lnTo>
                  <a:lnTo>
                    <a:pt x="42" y="23"/>
                  </a:lnTo>
                  <a:lnTo>
                    <a:pt x="27" y="26"/>
                  </a:lnTo>
                  <a:lnTo>
                    <a:pt x="0" y="30"/>
                  </a:lnTo>
                  <a:lnTo>
                    <a:pt x="4" y="34"/>
                  </a:lnTo>
                  <a:lnTo>
                    <a:pt x="42" y="38"/>
                  </a:lnTo>
                  <a:lnTo>
                    <a:pt x="81" y="46"/>
                  </a:lnTo>
                  <a:lnTo>
                    <a:pt x="96" y="49"/>
                  </a:lnTo>
                  <a:lnTo>
                    <a:pt x="96" y="57"/>
                  </a:lnTo>
                  <a:lnTo>
                    <a:pt x="108" y="61"/>
                  </a:lnTo>
                  <a:lnTo>
                    <a:pt x="115" y="69"/>
                  </a:lnTo>
                  <a:lnTo>
                    <a:pt x="123" y="76"/>
                  </a:lnTo>
                  <a:lnTo>
                    <a:pt x="131" y="84"/>
                  </a:lnTo>
                  <a:lnTo>
                    <a:pt x="139" y="92"/>
                  </a:lnTo>
                  <a:lnTo>
                    <a:pt x="150" y="103"/>
                  </a:lnTo>
                  <a:lnTo>
                    <a:pt x="158" y="111"/>
                  </a:lnTo>
                  <a:lnTo>
                    <a:pt x="165" y="122"/>
                  </a:lnTo>
                  <a:lnTo>
                    <a:pt x="173" y="134"/>
                  </a:lnTo>
                  <a:lnTo>
                    <a:pt x="181" y="145"/>
                  </a:lnTo>
                  <a:lnTo>
                    <a:pt x="188" y="161"/>
                  </a:lnTo>
                  <a:lnTo>
                    <a:pt x="192" y="172"/>
                  </a:lnTo>
                  <a:lnTo>
                    <a:pt x="200" y="188"/>
                  </a:lnTo>
                  <a:lnTo>
                    <a:pt x="208" y="203"/>
                  </a:lnTo>
                  <a:lnTo>
                    <a:pt x="215" y="222"/>
                  </a:lnTo>
                  <a:lnTo>
                    <a:pt x="219" y="238"/>
                  </a:lnTo>
                  <a:lnTo>
                    <a:pt x="227" y="257"/>
                  </a:lnTo>
                  <a:lnTo>
                    <a:pt x="231" y="276"/>
                  </a:lnTo>
                  <a:lnTo>
                    <a:pt x="235" y="291"/>
                  </a:lnTo>
                  <a:lnTo>
                    <a:pt x="242" y="307"/>
                  </a:lnTo>
                  <a:lnTo>
                    <a:pt x="246" y="318"/>
                  </a:lnTo>
                  <a:lnTo>
                    <a:pt x="250" y="322"/>
                  </a:lnTo>
                  <a:lnTo>
                    <a:pt x="254" y="318"/>
                  </a:lnTo>
                  <a:lnTo>
                    <a:pt x="258" y="311"/>
                  </a:lnTo>
                  <a:lnTo>
                    <a:pt x="265" y="299"/>
                  </a:lnTo>
                  <a:lnTo>
                    <a:pt x="265" y="288"/>
                  </a:lnTo>
                  <a:lnTo>
                    <a:pt x="269" y="272"/>
                  </a:lnTo>
                  <a:lnTo>
                    <a:pt x="273" y="257"/>
                  </a:lnTo>
                  <a:lnTo>
                    <a:pt x="277" y="241"/>
                  </a:lnTo>
                  <a:lnTo>
                    <a:pt x="281" y="226"/>
                  </a:lnTo>
                  <a:lnTo>
                    <a:pt x="281" y="215"/>
                  </a:lnTo>
                  <a:lnTo>
                    <a:pt x="285" y="203"/>
                  </a:lnTo>
                  <a:lnTo>
                    <a:pt x="285" y="195"/>
                  </a:lnTo>
                  <a:lnTo>
                    <a:pt x="288" y="184"/>
                  </a:lnTo>
                  <a:lnTo>
                    <a:pt x="288" y="176"/>
                  </a:lnTo>
                  <a:lnTo>
                    <a:pt x="292" y="165"/>
                  </a:lnTo>
                  <a:lnTo>
                    <a:pt x="292" y="149"/>
                  </a:lnTo>
                  <a:lnTo>
                    <a:pt x="296" y="142"/>
                  </a:lnTo>
                  <a:lnTo>
                    <a:pt x="296" y="119"/>
                  </a:lnTo>
                  <a:lnTo>
                    <a:pt x="300" y="111"/>
                  </a:lnTo>
                  <a:lnTo>
                    <a:pt x="300" y="92"/>
                  </a:lnTo>
                  <a:lnTo>
                    <a:pt x="304" y="84"/>
                  </a:lnTo>
                  <a:lnTo>
                    <a:pt x="304" y="61"/>
                  </a:lnTo>
                  <a:lnTo>
                    <a:pt x="308" y="53"/>
                  </a:lnTo>
                  <a:lnTo>
                    <a:pt x="308" y="46"/>
                  </a:lnTo>
                  <a:lnTo>
                    <a:pt x="311" y="38"/>
                  </a:lnTo>
                  <a:lnTo>
                    <a:pt x="311" y="26"/>
                  </a:lnTo>
                  <a:lnTo>
                    <a:pt x="315" y="23"/>
                  </a:lnTo>
                  <a:lnTo>
                    <a:pt x="315" y="19"/>
                  </a:lnTo>
                  <a:lnTo>
                    <a:pt x="319" y="15"/>
                  </a:lnTo>
                  <a:lnTo>
                    <a:pt x="323" y="11"/>
                  </a:lnTo>
                  <a:lnTo>
                    <a:pt x="327" y="7"/>
                  </a:lnTo>
                  <a:lnTo>
                    <a:pt x="331" y="7"/>
                  </a:lnTo>
                  <a:lnTo>
                    <a:pt x="334" y="3"/>
                  </a:lnTo>
                  <a:lnTo>
                    <a:pt x="338" y="3"/>
                  </a:lnTo>
                  <a:lnTo>
                    <a:pt x="342" y="3"/>
                  </a:lnTo>
                  <a:lnTo>
                    <a:pt x="346" y="3"/>
                  </a:lnTo>
                  <a:lnTo>
                    <a:pt x="350" y="3"/>
                  </a:lnTo>
                  <a:lnTo>
                    <a:pt x="354" y="0"/>
                  </a:lnTo>
                  <a:lnTo>
                    <a:pt x="358" y="0"/>
                  </a:lnTo>
                  <a:lnTo>
                    <a:pt x="361" y="0"/>
                  </a:lnTo>
                  <a:lnTo>
                    <a:pt x="369" y="0"/>
                  </a:lnTo>
                  <a:lnTo>
                    <a:pt x="373" y="0"/>
                  </a:lnTo>
                  <a:lnTo>
                    <a:pt x="381" y="0"/>
                  </a:lnTo>
                  <a:lnTo>
                    <a:pt x="384" y="0"/>
                  </a:lnTo>
                  <a:lnTo>
                    <a:pt x="392" y="3"/>
                  </a:lnTo>
                  <a:lnTo>
                    <a:pt x="400" y="3"/>
                  </a:lnTo>
                  <a:lnTo>
                    <a:pt x="407" y="3"/>
                  </a:lnTo>
                  <a:lnTo>
                    <a:pt x="415" y="3"/>
                  </a:lnTo>
                  <a:lnTo>
                    <a:pt x="427" y="3"/>
                  </a:lnTo>
                  <a:lnTo>
                    <a:pt x="434" y="3"/>
                  </a:lnTo>
                  <a:lnTo>
                    <a:pt x="446" y="7"/>
                  </a:lnTo>
                  <a:lnTo>
                    <a:pt x="457" y="7"/>
                  </a:lnTo>
                  <a:lnTo>
                    <a:pt x="469" y="7"/>
                  </a:lnTo>
                  <a:lnTo>
                    <a:pt x="480" y="7"/>
                  </a:lnTo>
                  <a:lnTo>
                    <a:pt x="492" y="7"/>
                  </a:lnTo>
                  <a:lnTo>
                    <a:pt x="504" y="11"/>
                  </a:lnTo>
                  <a:lnTo>
                    <a:pt x="519" y="11"/>
                  </a:lnTo>
                  <a:lnTo>
                    <a:pt x="530" y="11"/>
                  </a:lnTo>
                  <a:lnTo>
                    <a:pt x="546" y="15"/>
                  </a:lnTo>
                  <a:lnTo>
                    <a:pt x="557" y="15"/>
                  </a:lnTo>
                  <a:lnTo>
                    <a:pt x="569" y="19"/>
                  </a:lnTo>
                  <a:lnTo>
                    <a:pt x="580" y="19"/>
                  </a:lnTo>
                  <a:lnTo>
                    <a:pt x="584" y="23"/>
                  </a:lnTo>
                  <a:lnTo>
                    <a:pt x="588" y="26"/>
                  </a:lnTo>
                  <a:lnTo>
                    <a:pt x="584" y="26"/>
                  </a:lnTo>
                  <a:lnTo>
                    <a:pt x="577" y="30"/>
                  </a:lnTo>
                  <a:lnTo>
                    <a:pt x="569" y="34"/>
                  </a:lnTo>
                  <a:lnTo>
                    <a:pt x="557" y="34"/>
                  </a:lnTo>
                  <a:lnTo>
                    <a:pt x="546" y="38"/>
                  </a:lnTo>
                  <a:lnTo>
                    <a:pt x="538" y="42"/>
                  </a:lnTo>
                  <a:lnTo>
                    <a:pt x="527" y="46"/>
                  </a:lnTo>
                  <a:lnTo>
                    <a:pt x="515" y="49"/>
                  </a:lnTo>
                  <a:lnTo>
                    <a:pt x="507" y="53"/>
                  </a:lnTo>
                  <a:lnTo>
                    <a:pt x="496" y="61"/>
                  </a:lnTo>
                  <a:lnTo>
                    <a:pt x="488" y="65"/>
                  </a:lnTo>
                  <a:lnTo>
                    <a:pt x="480" y="73"/>
                  </a:lnTo>
                  <a:lnTo>
                    <a:pt x="473" y="76"/>
                  </a:lnTo>
                  <a:lnTo>
                    <a:pt x="465" y="84"/>
                  </a:lnTo>
                  <a:lnTo>
                    <a:pt x="457" y="92"/>
                  </a:lnTo>
                  <a:lnTo>
                    <a:pt x="450" y="96"/>
                  </a:lnTo>
                  <a:lnTo>
                    <a:pt x="442" y="107"/>
                  </a:lnTo>
                  <a:lnTo>
                    <a:pt x="434" y="115"/>
                  </a:lnTo>
                  <a:lnTo>
                    <a:pt x="427" y="122"/>
                  </a:lnTo>
                  <a:lnTo>
                    <a:pt x="423" y="130"/>
                  </a:lnTo>
                  <a:lnTo>
                    <a:pt x="415" y="142"/>
                  </a:lnTo>
                  <a:lnTo>
                    <a:pt x="407" y="153"/>
                  </a:lnTo>
                  <a:lnTo>
                    <a:pt x="404" y="165"/>
                  </a:lnTo>
                  <a:lnTo>
                    <a:pt x="396" y="176"/>
                  </a:lnTo>
                  <a:lnTo>
                    <a:pt x="388" y="188"/>
                  </a:lnTo>
                  <a:lnTo>
                    <a:pt x="384" y="199"/>
                  </a:lnTo>
                  <a:lnTo>
                    <a:pt x="381" y="215"/>
                  </a:lnTo>
                  <a:lnTo>
                    <a:pt x="373" y="226"/>
                  </a:lnTo>
                  <a:lnTo>
                    <a:pt x="369" y="238"/>
                  </a:lnTo>
                  <a:lnTo>
                    <a:pt x="365" y="253"/>
                  </a:lnTo>
                  <a:lnTo>
                    <a:pt x="361" y="265"/>
                  </a:lnTo>
                  <a:lnTo>
                    <a:pt x="358" y="272"/>
                  </a:lnTo>
                  <a:lnTo>
                    <a:pt x="354" y="28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8" name="Freeform 154"/>
            <p:cNvSpPr>
              <a:spLocks/>
            </p:cNvSpPr>
            <p:nvPr/>
          </p:nvSpPr>
          <p:spPr bwMode="auto">
            <a:xfrm>
              <a:off x="2182813" y="2300288"/>
              <a:ext cx="358775" cy="933450"/>
            </a:xfrm>
            <a:custGeom>
              <a:avLst/>
              <a:gdLst/>
              <a:ahLst/>
              <a:cxnLst>
                <a:cxn ang="0">
                  <a:pos x="15" y="588"/>
                </a:cxn>
                <a:cxn ang="0">
                  <a:pos x="7" y="561"/>
                </a:cxn>
                <a:cxn ang="0">
                  <a:pos x="3" y="522"/>
                </a:cxn>
                <a:cxn ang="0">
                  <a:pos x="3" y="422"/>
                </a:cxn>
                <a:cxn ang="0">
                  <a:pos x="7" y="392"/>
                </a:cxn>
                <a:cxn ang="0">
                  <a:pos x="15" y="373"/>
                </a:cxn>
                <a:cxn ang="0">
                  <a:pos x="23" y="353"/>
                </a:cxn>
                <a:cxn ang="0">
                  <a:pos x="34" y="334"/>
                </a:cxn>
                <a:cxn ang="0">
                  <a:pos x="46" y="319"/>
                </a:cxn>
                <a:cxn ang="0">
                  <a:pos x="61" y="303"/>
                </a:cxn>
                <a:cxn ang="0">
                  <a:pos x="80" y="292"/>
                </a:cxn>
                <a:cxn ang="0">
                  <a:pos x="103" y="284"/>
                </a:cxn>
                <a:cxn ang="0">
                  <a:pos x="130" y="277"/>
                </a:cxn>
                <a:cxn ang="0">
                  <a:pos x="161" y="273"/>
                </a:cxn>
                <a:cxn ang="0">
                  <a:pos x="192" y="269"/>
                </a:cxn>
                <a:cxn ang="0">
                  <a:pos x="215" y="265"/>
                </a:cxn>
                <a:cxn ang="0">
                  <a:pos x="226" y="257"/>
                </a:cxn>
                <a:cxn ang="0">
                  <a:pos x="215" y="253"/>
                </a:cxn>
                <a:cxn ang="0">
                  <a:pos x="196" y="250"/>
                </a:cxn>
                <a:cxn ang="0">
                  <a:pos x="173" y="246"/>
                </a:cxn>
                <a:cxn ang="0">
                  <a:pos x="149" y="242"/>
                </a:cxn>
                <a:cxn ang="0">
                  <a:pos x="130" y="234"/>
                </a:cxn>
                <a:cxn ang="0">
                  <a:pos x="111" y="227"/>
                </a:cxn>
                <a:cxn ang="0">
                  <a:pos x="92" y="215"/>
                </a:cxn>
                <a:cxn ang="0">
                  <a:pos x="76" y="200"/>
                </a:cxn>
                <a:cxn ang="0">
                  <a:pos x="61" y="184"/>
                </a:cxn>
                <a:cxn ang="0">
                  <a:pos x="50" y="169"/>
                </a:cxn>
                <a:cxn ang="0">
                  <a:pos x="42" y="146"/>
                </a:cxn>
                <a:cxn ang="0">
                  <a:pos x="34" y="119"/>
                </a:cxn>
                <a:cxn ang="0">
                  <a:pos x="27" y="92"/>
                </a:cxn>
                <a:cxn ang="0">
                  <a:pos x="30" y="0"/>
                </a:cxn>
                <a:cxn ang="0">
                  <a:pos x="34" y="61"/>
                </a:cxn>
                <a:cxn ang="0">
                  <a:pos x="42" y="81"/>
                </a:cxn>
                <a:cxn ang="0">
                  <a:pos x="53" y="104"/>
                </a:cxn>
                <a:cxn ang="0">
                  <a:pos x="65" y="123"/>
                </a:cxn>
                <a:cxn ang="0">
                  <a:pos x="76" y="154"/>
                </a:cxn>
                <a:cxn ang="0">
                  <a:pos x="96" y="177"/>
                </a:cxn>
                <a:cxn ang="0">
                  <a:pos x="115" y="196"/>
                </a:cxn>
                <a:cxn ang="0">
                  <a:pos x="138" y="215"/>
                </a:cxn>
                <a:cxn ang="0">
                  <a:pos x="161" y="234"/>
                </a:cxn>
                <a:cxn ang="0">
                  <a:pos x="180" y="250"/>
                </a:cxn>
                <a:cxn ang="0">
                  <a:pos x="199" y="261"/>
                </a:cxn>
              </a:cxnLst>
              <a:rect l="0" t="0" r="r" b="b"/>
              <a:pathLst>
                <a:path w="226" h="588">
                  <a:moveTo>
                    <a:pt x="23" y="580"/>
                  </a:moveTo>
                  <a:lnTo>
                    <a:pt x="19" y="588"/>
                  </a:lnTo>
                  <a:lnTo>
                    <a:pt x="15" y="588"/>
                  </a:lnTo>
                  <a:lnTo>
                    <a:pt x="11" y="584"/>
                  </a:lnTo>
                  <a:lnTo>
                    <a:pt x="11" y="572"/>
                  </a:lnTo>
                  <a:lnTo>
                    <a:pt x="7" y="561"/>
                  </a:lnTo>
                  <a:lnTo>
                    <a:pt x="7" y="553"/>
                  </a:lnTo>
                  <a:lnTo>
                    <a:pt x="3" y="545"/>
                  </a:lnTo>
                  <a:lnTo>
                    <a:pt x="3" y="522"/>
                  </a:lnTo>
                  <a:lnTo>
                    <a:pt x="0" y="515"/>
                  </a:lnTo>
                  <a:lnTo>
                    <a:pt x="0" y="430"/>
                  </a:lnTo>
                  <a:lnTo>
                    <a:pt x="3" y="422"/>
                  </a:lnTo>
                  <a:lnTo>
                    <a:pt x="3" y="407"/>
                  </a:lnTo>
                  <a:lnTo>
                    <a:pt x="7" y="399"/>
                  </a:lnTo>
                  <a:lnTo>
                    <a:pt x="7" y="392"/>
                  </a:lnTo>
                  <a:lnTo>
                    <a:pt x="11" y="384"/>
                  </a:lnTo>
                  <a:lnTo>
                    <a:pt x="11" y="380"/>
                  </a:lnTo>
                  <a:lnTo>
                    <a:pt x="15" y="373"/>
                  </a:lnTo>
                  <a:lnTo>
                    <a:pt x="19" y="369"/>
                  </a:lnTo>
                  <a:lnTo>
                    <a:pt x="19" y="361"/>
                  </a:lnTo>
                  <a:lnTo>
                    <a:pt x="23" y="353"/>
                  </a:lnTo>
                  <a:lnTo>
                    <a:pt x="27" y="349"/>
                  </a:lnTo>
                  <a:lnTo>
                    <a:pt x="30" y="342"/>
                  </a:lnTo>
                  <a:lnTo>
                    <a:pt x="34" y="334"/>
                  </a:lnTo>
                  <a:lnTo>
                    <a:pt x="38" y="330"/>
                  </a:lnTo>
                  <a:lnTo>
                    <a:pt x="42" y="323"/>
                  </a:lnTo>
                  <a:lnTo>
                    <a:pt x="46" y="319"/>
                  </a:lnTo>
                  <a:lnTo>
                    <a:pt x="50" y="315"/>
                  </a:lnTo>
                  <a:lnTo>
                    <a:pt x="57" y="307"/>
                  </a:lnTo>
                  <a:lnTo>
                    <a:pt x="61" y="303"/>
                  </a:lnTo>
                  <a:lnTo>
                    <a:pt x="69" y="300"/>
                  </a:lnTo>
                  <a:lnTo>
                    <a:pt x="76" y="296"/>
                  </a:lnTo>
                  <a:lnTo>
                    <a:pt x="80" y="292"/>
                  </a:lnTo>
                  <a:lnTo>
                    <a:pt x="88" y="288"/>
                  </a:lnTo>
                  <a:lnTo>
                    <a:pt x="96" y="288"/>
                  </a:lnTo>
                  <a:lnTo>
                    <a:pt x="103" y="284"/>
                  </a:lnTo>
                  <a:lnTo>
                    <a:pt x="115" y="280"/>
                  </a:lnTo>
                  <a:lnTo>
                    <a:pt x="123" y="277"/>
                  </a:lnTo>
                  <a:lnTo>
                    <a:pt x="130" y="277"/>
                  </a:lnTo>
                  <a:lnTo>
                    <a:pt x="142" y="277"/>
                  </a:lnTo>
                  <a:lnTo>
                    <a:pt x="149" y="273"/>
                  </a:lnTo>
                  <a:lnTo>
                    <a:pt x="161" y="273"/>
                  </a:lnTo>
                  <a:lnTo>
                    <a:pt x="169" y="269"/>
                  </a:lnTo>
                  <a:lnTo>
                    <a:pt x="180" y="269"/>
                  </a:lnTo>
                  <a:lnTo>
                    <a:pt x="192" y="269"/>
                  </a:lnTo>
                  <a:lnTo>
                    <a:pt x="199" y="265"/>
                  </a:lnTo>
                  <a:lnTo>
                    <a:pt x="207" y="265"/>
                  </a:lnTo>
                  <a:lnTo>
                    <a:pt x="215" y="265"/>
                  </a:lnTo>
                  <a:lnTo>
                    <a:pt x="219" y="261"/>
                  </a:lnTo>
                  <a:lnTo>
                    <a:pt x="222" y="261"/>
                  </a:lnTo>
                  <a:lnTo>
                    <a:pt x="226" y="257"/>
                  </a:lnTo>
                  <a:lnTo>
                    <a:pt x="222" y="257"/>
                  </a:lnTo>
                  <a:lnTo>
                    <a:pt x="219" y="257"/>
                  </a:lnTo>
                  <a:lnTo>
                    <a:pt x="215" y="253"/>
                  </a:lnTo>
                  <a:lnTo>
                    <a:pt x="207" y="253"/>
                  </a:lnTo>
                  <a:lnTo>
                    <a:pt x="203" y="253"/>
                  </a:lnTo>
                  <a:lnTo>
                    <a:pt x="196" y="250"/>
                  </a:lnTo>
                  <a:lnTo>
                    <a:pt x="188" y="250"/>
                  </a:lnTo>
                  <a:lnTo>
                    <a:pt x="180" y="250"/>
                  </a:lnTo>
                  <a:lnTo>
                    <a:pt x="173" y="246"/>
                  </a:lnTo>
                  <a:lnTo>
                    <a:pt x="165" y="246"/>
                  </a:lnTo>
                  <a:lnTo>
                    <a:pt x="157" y="242"/>
                  </a:lnTo>
                  <a:lnTo>
                    <a:pt x="149" y="242"/>
                  </a:lnTo>
                  <a:lnTo>
                    <a:pt x="142" y="238"/>
                  </a:lnTo>
                  <a:lnTo>
                    <a:pt x="138" y="234"/>
                  </a:lnTo>
                  <a:lnTo>
                    <a:pt x="130" y="234"/>
                  </a:lnTo>
                  <a:lnTo>
                    <a:pt x="123" y="230"/>
                  </a:lnTo>
                  <a:lnTo>
                    <a:pt x="119" y="227"/>
                  </a:lnTo>
                  <a:lnTo>
                    <a:pt x="111" y="227"/>
                  </a:lnTo>
                  <a:lnTo>
                    <a:pt x="103" y="223"/>
                  </a:lnTo>
                  <a:lnTo>
                    <a:pt x="100" y="219"/>
                  </a:lnTo>
                  <a:lnTo>
                    <a:pt x="92" y="215"/>
                  </a:lnTo>
                  <a:lnTo>
                    <a:pt x="88" y="211"/>
                  </a:lnTo>
                  <a:lnTo>
                    <a:pt x="80" y="207"/>
                  </a:lnTo>
                  <a:lnTo>
                    <a:pt x="76" y="200"/>
                  </a:lnTo>
                  <a:lnTo>
                    <a:pt x="73" y="196"/>
                  </a:lnTo>
                  <a:lnTo>
                    <a:pt x="65" y="192"/>
                  </a:lnTo>
                  <a:lnTo>
                    <a:pt x="61" y="184"/>
                  </a:lnTo>
                  <a:lnTo>
                    <a:pt x="57" y="181"/>
                  </a:lnTo>
                  <a:lnTo>
                    <a:pt x="53" y="173"/>
                  </a:lnTo>
                  <a:lnTo>
                    <a:pt x="50" y="169"/>
                  </a:lnTo>
                  <a:lnTo>
                    <a:pt x="46" y="161"/>
                  </a:lnTo>
                  <a:lnTo>
                    <a:pt x="42" y="154"/>
                  </a:lnTo>
                  <a:lnTo>
                    <a:pt x="42" y="146"/>
                  </a:lnTo>
                  <a:lnTo>
                    <a:pt x="38" y="134"/>
                  </a:lnTo>
                  <a:lnTo>
                    <a:pt x="34" y="127"/>
                  </a:lnTo>
                  <a:lnTo>
                    <a:pt x="34" y="119"/>
                  </a:lnTo>
                  <a:lnTo>
                    <a:pt x="30" y="111"/>
                  </a:lnTo>
                  <a:lnTo>
                    <a:pt x="30" y="104"/>
                  </a:lnTo>
                  <a:lnTo>
                    <a:pt x="27" y="92"/>
                  </a:lnTo>
                  <a:lnTo>
                    <a:pt x="27" y="31"/>
                  </a:lnTo>
                  <a:lnTo>
                    <a:pt x="30" y="15"/>
                  </a:lnTo>
                  <a:lnTo>
                    <a:pt x="30" y="0"/>
                  </a:lnTo>
                  <a:lnTo>
                    <a:pt x="30" y="8"/>
                  </a:lnTo>
                  <a:lnTo>
                    <a:pt x="34" y="38"/>
                  </a:lnTo>
                  <a:lnTo>
                    <a:pt x="34" y="61"/>
                  </a:lnTo>
                  <a:lnTo>
                    <a:pt x="38" y="69"/>
                  </a:lnTo>
                  <a:lnTo>
                    <a:pt x="38" y="73"/>
                  </a:lnTo>
                  <a:lnTo>
                    <a:pt x="42" y="81"/>
                  </a:lnTo>
                  <a:lnTo>
                    <a:pt x="46" y="92"/>
                  </a:lnTo>
                  <a:lnTo>
                    <a:pt x="50" y="100"/>
                  </a:lnTo>
                  <a:lnTo>
                    <a:pt x="53" y="104"/>
                  </a:lnTo>
                  <a:lnTo>
                    <a:pt x="57" y="108"/>
                  </a:lnTo>
                  <a:lnTo>
                    <a:pt x="61" y="111"/>
                  </a:lnTo>
                  <a:lnTo>
                    <a:pt x="65" y="123"/>
                  </a:lnTo>
                  <a:lnTo>
                    <a:pt x="69" y="134"/>
                  </a:lnTo>
                  <a:lnTo>
                    <a:pt x="73" y="146"/>
                  </a:lnTo>
                  <a:lnTo>
                    <a:pt x="76" y="154"/>
                  </a:lnTo>
                  <a:lnTo>
                    <a:pt x="84" y="161"/>
                  </a:lnTo>
                  <a:lnTo>
                    <a:pt x="88" y="169"/>
                  </a:lnTo>
                  <a:lnTo>
                    <a:pt x="96" y="177"/>
                  </a:lnTo>
                  <a:lnTo>
                    <a:pt x="103" y="184"/>
                  </a:lnTo>
                  <a:lnTo>
                    <a:pt x="107" y="192"/>
                  </a:lnTo>
                  <a:lnTo>
                    <a:pt x="115" y="196"/>
                  </a:lnTo>
                  <a:lnTo>
                    <a:pt x="123" y="204"/>
                  </a:lnTo>
                  <a:lnTo>
                    <a:pt x="130" y="211"/>
                  </a:lnTo>
                  <a:lnTo>
                    <a:pt x="138" y="215"/>
                  </a:lnTo>
                  <a:lnTo>
                    <a:pt x="146" y="223"/>
                  </a:lnTo>
                  <a:lnTo>
                    <a:pt x="153" y="227"/>
                  </a:lnTo>
                  <a:lnTo>
                    <a:pt x="161" y="234"/>
                  </a:lnTo>
                  <a:lnTo>
                    <a:pt x="169" y="242"/>
                  </a:lnTo>
                  <a:lnTo>
                    <a:pt x="176" y="246"/>
                  </a:lnTo>
                  <a:lnTo>
                    <a:pt x="180" y="250"/>
                  </a:lnTo>
                  <a:lnTo>
                    <a:pt x="188" y="253"/>
                  </a:lnTo>
                  <a:lnTo>
                    <a:pt x="192" y="257"/>
                  </a:lnTo>
                  <a:lnTo>
                    <a:pt x="199" y="261"/>
                  </a:lnTo>
                  <a:lnTo>
                    <a:pt x="199" y="265"/>
                  </a:lnTo>
                  <a:lnTo>
                    <a:pt x="203" y="26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79" name="Freeform 155"/>
            <p:cNvSpPr>
              <a:spLocks/>
            </p:cNvSpPr>
            <p:nvPr/>
          </p:nvSpPr>
          <p:spPr bwMode="auto">
            <a:xfrm>
              <a:off x="2255838" y="2727325"/>
              <a:ext cx="249238" cy="115888"/>
            </a:xfrm>
            <a:custGeom>
              <a:avLst/>
              <a:gdLst/>
              <a:ahLst/>
              <a:cxnLst>
                <a:cxn ang="0">
                  <a:pos x="157" y="0"/>
                </a:cxn>
                <a:cxn ang="0">
                  <a:pos x="157" y="8"/>
                </a:cxn>
                <a:cxn ang="0">
                  <a:pos x="153" y="11"/>
                </a:cxn>
                <a:cxn ang="0">
                  <a:pos x="150" y="15"/>
                </a:cxn>
                <a:cxn ang="0">
                  <a:pos x="146" y="15"/>
                </a:cxn>
                <a:cxn ang="0">
                  <a:pos x="142" y="19"/>
                </a:cxn>
                <a:cxn ang="0">
                  <a:pos x="134" y="19"/>
                </a:cxn>
                <a:cxn ang="0">
                  <a:pos x="130" y="19"/>
                </a:cxn>
                <a:cxn ang="0">
                  <a:pos x="123" y="23"/>
                </a:cxn>
                <a:cxn ang="0">
                  <a:pos x="119" y="23"/>
                </a:cxn>
                <a:cxn ang="0">
                  <a:pos x="111" y="23"/>
                </a:cxn>
                <a:cxn ang="0">
                  <a:pos x="107" y="27"/>
                </a:cxn>
                <a:cxn ang="0">
                  <a:pos x="100" y="27"/>
                </a:cxn>
                <a:cxn ang="0">
                  <a:pos x="96" y="27"/>
                </a:cxn>
                <a:cxn ang="0">
                  <a:pos x="88" y="27"/>
                </a:cxn>
                <a:cxn ang="0">
                  <a:pos x="84" y="31"/>
                </a:cxn>
                <a:cxn ang="0">
                  <a:pos x="77" y="31"/>
                </a:cxn>
                <a:cxn ang="0">
                  <a:pos x="73" y="31"/>
                </a:cxn>
                <a:cxn ang="0">
                  <a:pos x="69" y="31"/>
                </a:cxn>
                <a:cxn ang="0">
                  <a:pos x="61" y="31"/>
                </a:cxn>
                <a:cxn ang="0">
                  <a:pos x="57" y="34"/>
                </a:cxn>
                <a:cxn ang="0">
                  <a:pos x="54" y="34"/>
                </a:cxn>
                <a:cxn ang="0">
                  <a:pos x="46" y="34"/>
                </a:cxn>
                <a:cxn ang="0">
                  <a:pos x="42" y="34"/>
                </a:cxn>
                <a:cxn ang="0">
                  <a:pos x="38" y="34"/>
                </a:cxn>
                <a:cxn ang="0">
                  <a:pos x="34" y="38"/>
                </a:cxn>
                <a:cxn ang="0">
                  <a:pos x="30" y="38"/>
                </a:cxn>
                <a:cxn ang="0">
                  <a:pos x="27" y="38"/>
                </a:cxn>
                <a:cxn ang="0">
                  <a:pos x="23" y="38"/>
                </a:cxn>
                <a:cxn ang="0">
                  <a:pos x="19" y="42"/>
                </a:cxn>
                <a:cxn ang="0">
                  <a:pos x="15" y="42"/>
                </a:cxn>
                <a:cxn ang="0">
                  <a:pos x="11" y="42"/>
                </a:cxn>
                <a:cxn ang="0">
                  <a:pos x="7" y="46"/>
                </a:cxn>
                <a:cxn ang="0">
                  <a:pos x="4" y="50"/>
                </a:cxn>
                <a:cxn ang="0">
                  <a:pos x="0" y="54"/>
                </a:cxn>
                <a:cxn ang="0">
                  <a:pos x="0" y="69"/>
                </a:cxn>
                <a:cxn ang="0">
                  <a:pos x="4" y="73"/>
                </a:cxn>
              </a:cxnLst>
              <a:rect l="0" t="0" r="r" b="b"/>
              <a:pathLst>
                <a:path w="157" h="73">
                  <a:moveTo>
                    <a:pt x="157" y="0"/>
                  </a:moveTo>
                  <a:lnTo>
                    <a:pt x="157" y="8"/>
                  </a:lnTo>
                  <a:lnTo>
                    <a:pt x="153" y="11"/>
                  </a:lnTo>
                  <a:lnTo>
                    <a:pt x="150" y="15"/>
                  </a:lnTo>
                  <a:lnTo>
                    <a:pt x="146" y="15"/>
                  </a:lnTo>
                  <a:lnTo>
                    <a:pt x="142" y="19"/>
                  </a:lnTo>
                  <a:lnTo>
                    <a:pt x="134" y="19"/>
                  </a:lnTo>
                  <a:lnTo>
                    <a:pt x="130" y="19"/>
                  </a:lnTo>
                  <a:lnTo>
                    <a:pt x="123" y="23"/>
                  </a:lnTo>
                  <a:lnTo>
                    <a:pt x="119" y="23"/>
                  </a:lnTo>
                  <a:lnTo>
                    <a:pt x="111" y="23"/>
                  </a:lnTo>
                  <a:lnTo>
                    <a:pt x="107" y="27"/>
                  </a:lnTo>
                  <a:lnTo>
                    <a:pt x="100" y="27"/>
                  </a:lnTo>
                  <a:lnTo>
                    <a:pt x="96" y="27"/>
                  </a:lnTo>
                  <a:lnTo>
                    <a:pt x="88" y="27"/>
                  </a:lnTo>
                  <a:lnTo>
                    <a:pt x="84" y="31"/>
                  </a:lnTo>
                  <a:lnTo>
                    <a:pt x="77" y="31"/>
                  </a:lnTo>
                  <a:lnTo>
                    <a:pt x="73" y="31"/>
                  </a:lnTo>
                  <a:lnTo>
                    <a:pt x="69" y="31"/>
                  </a:lnTo>
                  <a:lnTo>
                    <a:pt x="61" y="31"/>
                  </a:lnTo>
                  <a:lnTo>
                    <a:pt x="57" y="34"/>
                  </a:lnTo>
                  <a:lnTo>
                    <a:pt x="54" y="34"/>
                  </a:lnTo>
                  <a:lnTo>
                    <a:pt x="46" y="34"/>
                  </a:lnTo>
                  <a:lnTo>
                    <a:pt x="42" y="34"/>
                  </a:lnTo>
                  <a:lnTo>
                    <a:pt x="38" y="34"/>
                  </a:lnTo>
                  <a:lnTo>
                    <a:pt x="34" y="38"/>
                  </a:lnTo>
                  <a:lnTo>
                    <a:pt x="30" y="38"/>
                  </a:lnTo>
                  <a:lnTo>
                    <a:pt x="27" y="38"/>
                  </a:lnTo>
                  <a:lnTo>
                    <a:pt x="23" y="38"/>
                  </a:lnTo>
                  <a:lnTo>
                    <a:pt x="19" y="42"/>
                  </a:lnTo>
                  <a:lnTo>
                    <a:pt x="15" y="42"/>
                  </a:lnTo>
                  <a:lnTo>
                    <a:pt x="11" y="42"/>
                  </a:lnTo>
                  <a:lnTo>
                    <a:pt x="7" y="46"/>
                  </a:lnTo>
                  <a:lnTo>
                    <a:pt x="4" y="50"/>
                  </a:lnTo>
                  <a:lnTo>
                    <a:pt x="0" y="54"/>
                  </a:lnTo>
                  <a:lnTo>
                    <a:pt x="0" y="69"/>
                  </a:lnTo>
                  <a:lnTo>
                    <a:pt x="4" y="73"/>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0" name="Freeform 156"/>
            <p:cNvSpPr>
              <a:spLocks/>
            </p:cNvSpPr>
            <p:nvPr/>
          </p:nvSpPr>
          <p:spPr bwMode="auto">
            <a:xfrm>
              <a:off x="1676400" y="2032000"/>
              <a:ext cx="987425" cy="781050"/>
            </a:xfrm>
            <a:custGeom>
              <a:avLst/>
              <a:gdLst/>
              <a:ahLst/>
              <a:cxnLst>
                <a:cxn ang="0">
                  <a:pos x="299" y="415"/>
                </a:cxn>
                <a:cxn ang="0">
                  <a:pos x="303" y="396"/>
                </a:cxn>
                <a:cxn ang="0">
                  <a:pos x="303" y="307"/>
                </a:cxn>
                <a:cxn ang="0">
                  <a:pos x="307" y="204"/>
                </a:cxn>
                <a:cxn ang="0">
                  <a:pos x="315" y="142"/>
                </a:cxn>
                <a:cxn ang="0">
                  <a:pos x="319" y="81"/>
                </a:cxn>
                <a:cxn ang="0">
                  <a:pos x="326" y="31"/>
                </a:cxn>
                <a:cxn ang="0">
                  <a:pos x="334" y="0"/>
                </a:cxn>
                <a:cxn ang="0">
                  <a:pos x="346" y="4"/>
                </a:cxn>
                <a:cxn ang="0">
                  <a:pos x="361" y="42"/>
                </a:cxn>
                <a:cxn ang="0">
                  <a:pos x="376" y="108"/>
                </a:cxn>
                <a:cxn ang="0">
                  <a:pos x="399" y="184"/>
                </a:cxn>
                <a:cxn ang="0">
                  <a:pos x="422" y="261"/>
                </a:cxn>
                <a:cxn ang="0">
                  <a:pos x="449" y="326"/>
                </a:cxn>
                <a:cxn ang="0">
                  <a:pos x="484" y="376"/>
                </a:cxn>
                <a:cxn ang="0">
                  <a:pos x="518" y="419"/>
                </a:cxn>
                <a:cxn ang="0">
                  <a:pos x="553" y="442"/>
                </a:cxn>
                <a:cxn ang="0">
                  <a:pos x="584" y="461"/>
                </a:cxn>
                <a:cxn ang="0">
                  <a:pos x="618" y="469"/>
                </a:cxn>
                <a:cxn ang="0">
                  <a:pos x="599" y="472"/>
                </a:cxn>
                <a:cxn ang="0">
                  <a:pos x="584" y="472"/>
                </a:cxn>
                <a:cxn ang="0">
                  <a:pos x="549" y="469"/>
                </a:cxn>
                <a:cxn ang="0">
                  <a:pos x="503" y="469"/>
                </a:cxn>
                <a:cxn ang="0">
                  <a:pos x="499" y="465"/>
                </a:cxn>
                <a:cxn ang="0">
                  <a:pos x="372" y="465"/>
                </a:cxn>
                <a:cxn ang="0">
                  <a:pos x="315" y="461"/>
                </a:cxn>
                <a:cxn ang="0">
                  <a:pos x="269" y="461"/>
                </a:cxn>
                <a:cxn ang="0">
                  <a:pos x="242" y="461"/>
                </a:cxn>
                <a:cxn ang="0">
                  <a:pos x="226" y="457"/>
                </a:cxn>
                <a:cxn ang="0">
                  <a:pos x="230" y="457"/>
                </a:cxn>
                <a:cxn ang="0">
                  <a:pos x="226" y="457"/>
                </a:cxn>
                <a:cxn ang="0">
                  <a:pos x="215" y="461"/>
                </a:cxn>
                <a:cxn ang="0">
                  <a:pos x="203" y="461"/>
                </a:cxn>
                <a:cxn ang="0">
                  <a:pos x="192" y="461"/>
                </a:cxn>
                <a:cxn ang="0">
                  <a:pos x="180" y="461"/>
                </a:cxn>
                <a:cxn ang="0">
                  <a:pos x="161" y="465"/>
                </a:cxn>
                <a:cxn ang="0">
                  <a:pos x="142" y="465"/>
                </a:cxn>
                <a:cxn ang="0">
                  <a:pos x="119" y="469"/>
                </a:cxn>
                <a:cxn ang="0">
                  <a:pos x="96" y="469"/>
                </a:cxn>
                <a:cxn ang="0">
                  <a:pos x="65" y="472"/>
                </a:cxn>
                <a:cxn ang="0">
                  <a:pos x="34" y="480"/>
                </a:cxn>
                <a:cxn ang="0">
                  <a:pos x="15" y="488"/>
                </a:cxn>
              </a:cxnLst>
              <a:rect l="0" t="0" r="r" b="b"/>
              <a:pathLst>
                <a:path w="622" h="492">
                  <a:moveTo>
                    <a:pt x="296" y="438"/>
                  </a:moveTo>
                  <a:lnTo>
                    <a:pt x="296" y="419"/>
                  </a:lnTo>
                  <a:lnTo>
                    <a:pt x="299" y="415"/>
                  </a:lnTo>
                  <a:lnTo>
                    <a:pt x="299" y="407"/>
                  </a:lnTo>
                  <a:lnTo>
                    <a:pt x="303" y="403"/>
                  </a:lnTo>
                  <a:lnTo>
                    <a:pt x="303" y="396"/>
                  </a:lnTo>
                  <a:lnTo>
                    <a:pt x="299" y="388"/>
                  </a:lnTo>
                  <a:lnTo>
                    <a:pt x="299" y="323"/>
                  </a:lnTo>
                  <a:lnTo>
                    <a:pt x="303" y="307"/>
                  </a:lnTo>
                  <a:lnTo>
                    <a:pt x="303" y="261"/>
                  </a:lnTo>
                  <a:lnTo>
                    <a:pt x="307" y="242"/>
                  </a:lnTo>
                  <a:lnTo>
                    <a:pt x="307" y="204"/>
                  </a:lnTo>
                  <a:lnTo>
                    <a:pt x="311" y="184"/>
                  </a:lnTo>
                  <a:lnTo>
                    <a:pt x="311" y="165"/>
                  </a:lnTo>
                  <a:lnTo>
                    <a:pt x="315" y="142"/>
                  </a:lnTo>
                  <a:lnTo>
                    <a:pt x="315" y="123"/>
                  </a:lnTo>
                  <a:lnTo>
                    <a:pt x="319" y="100"/>
                  </a:lnTo>
                  <a:lnTo>
                    <a:pt x="319" y="81"/>
                  </a:lnTo>
                  <a:lnTo>
                    <a:pt x="322" y="62"/>
                  </a:lnTo>
                  <a:lnTo>
                    <a:pt x="322" y="42"/>
                  </a:lnTo>
                  <a:lnTo>
                    <a:pt x="326" y="31"/>
                  </a:lnTo>
                  <a:lnTo>
                    <a:pt x="330" y="15"/>
                  </a:lnTo>
                  <a:lnTo>
                    <a:pt x="334" y="8"/>
                  </a:lnTo>
                  <a:lnTo>
                    <a:pt x="334" y="0"/>
                  </a:lnTo>
                  <a:lnTo>
                    <a:pt x="338" y="0"/>
                  </a:lnTo>
                  <a:lnTo>
                    <a:pt x="342" y="0"/>
                  </a:lnTo>
                  <a:lnTo>
                    <a:pt x="346" y="4"/>
                  </a:lnTo>
                  <a:lnTo>
                    <a:pt x="349" y="15"/>
                  </a:lnTo>
                  <a:lnTo>
                    <a:pt x="357" y="27"/>
                  </a:lnTo>
                  <a:lnTo>
                    <a:pt x="361" y="42"/>
                  </a:lnTo>
                  <a:lnTo>
                    <a:pt x="365" y="65"/>
                  </a:lnTo>
                  <a:lnTo>
                    <a:pt x="372" y="85"/>
                  </a:lnTo>
                  <a:lnTo>
                    <a:pt x="376" y="108"/>
                  </a:lnTo>
                  <a:lnTo>
                    <a:pt x="384" y="135"/>
                  </a:lnTo>
                  <a:lnTo>
                    <a:pt x="392" y="161"/>
                  </a:lnTo>
                  <a:lnTo>
                    <a:pt x="399" y="184"/>
                  </a:lnTo>
                  <a:lnTo>
                    <a:pt x="407" y="211"/>
                  </a:lnTo>
                  <a:lnTo>
                    <a:pt x="415" y="234"/>
                  </a:lnTo>
                  <a:lnTo>
                    <a:pt x="422" y="261"/>
                  </a:lnTo>
                  <a:lnTo>
                    <a:pt x="430" y="284"/>
                  </a:lnTo>
                  <a:lnTo>
                    <a:pt x="442" y="303"/>
                  </a:lnTo>
                  <a:lnTo>
                    <a:pt x="449" y="326"/>
                  </a:lnTo>
                  <a:lnTo>
                    <a:pt x="461" y="346"/>
                  </a:lnTo>
                  <a:lnTo>
                    <a:pt x="472" y="361"/>
                  </a:lnTo>
                  <a:lnTo>
                    <a:pt x="484" y="376"/>
                  </a:lnTo>
                  <a:lnTo>
                    <a:pt x="495" y="392"/>
                  </a:lnTo>
                  <a:lnTo>
                    <a:pt x="507" y="407"/>
                  </a:lnTo>
                  <a:lnTo>
                    <a:pt x="518" y="419"/>
                  </a:lnTo>
                  <a:lnTo>
                    <a:pt x="530" y="426"/>
                  </a:lnTo>
                  <a:lnTo>
                    <a:pt x="541" y="438"/>
                  </a:lnTo>
                  <a:lnTo>
                    <a:pt x="553" y="442"/>
                  </a:lnTo>
                  <a:lnTo>
                    <a:pt x="565" y="449"/>
                  </a:lnTo>
                  <a:lnTo>
                    <a:pt x="576" y="457"/>
                  </a:lnTo>
                  <a:lnTo>
                    <a:pt x="584" y="461"/>
                  </a:lnTo>
                  <a:lnTo>
                    <a:pt x="595" y="465"/>
                  </a:lnTo>
                  <a:lnTo>
                    <a:pt x="607" y="465"/>
                  </a:lnTo>
                  <a:lnTo>
                    <a:pt x="618" y="469"/>
                  </a:lnTo>
                  <a:lnTo>
                    <a:pt x="622" y="469"/>
                  </a:lnTo>
                  <a:lnTo>
                    <a:pt x="611" y="469"/>
                  </a:lnTo>
                  <a:lnTo>
                    <a:pt x="599" y="472"/>
                  </a:lnTo>
                  <a:lnTo>
                    <a:pt x="595" y="472"/>
                  </a:lnTo>
                  <a:lnTo>
                    <a:pt x="591" y="472"/>
                  </a:lnTo>
                  <a:lnTo>
                    <a:pt x="584" y="472"/>
                  </a:lnTo>
                  <a:lnTo>
                    <a:pt x="572" y="469"/>
                  </a:lnTo>
                  <a:lnTo>
                    <a:pt x="561" y="469"/>
                  </a:lnTo>
                  <a:lnTo>
                    <a:pt x="549" y="469"/>
                  </a:lnTo>
                  <a:lnTo>
                    <a:pt x="534" y="469"/>
                  </a:lnTo>
                  <a:lnTo>
                    <a:pt x="518" y="469"/>
                  </a:lnTo>
                  <a:lnTo>
                    <a:pt x="503" y="469"/>
                  </a:lnTo>
                  <a:lnTo>
                    <a:pt x="503" y="465"/>
                  </a:lnTo>
                  <a:lnTo>
                    <a:pt x="515" y="465"/>
                  </a:lnTo>
                  <a:lnTo>
                    <a:pt x="499" y="465"/>
                  </a:lnTo>
                  <a:lnTo>
                    <a:pt x="453" y="465"/>
                  </a:lnTo>
                  <a:lnTo>
                    <a:pt x="403" y="465"/>
                  </a:lnTo>
                  <a:lnTo>
                    <a:pt x="372" y="465"/>
                  </a:lnTo>
                  <a:lnTo>
                    <a:pt x="353" y="461"/>
                  </a:lnTo>
                  <a:lnTo>
                    <a:pt x="334" y="461"/>
                  </a:lnTo>
                  <a:lnTo>
                    <a:pt x="315" y="461"/>
                  </a:lnTo>
                  <a:lnTo>
                    <a:pt x="299" y="461"/>
                  </a:lnTo>
                  <a:lnTo>
                    <a:pt x="284" y="461"/>
                  </a:lnTo>
                  <a:lnTo>
                    <a:pt x="269" y="461"/>
                  </a:lnTo>
                  <a:lnTo>
                    <a:pt x="257" y="461"/>
                  </a:lnTo>
                  <a:lnTo>
                    <a:pt x="246" y="461"/>
                  </a:lnTo>
                  <a:lnTo>
                    <a:pt x="242" y="461"/>
                  </a:lnTo>
                  <a:lnTo>
                    <a:pt x="234" y="461"/>
                  </a:lnTo>
                  <a:lnTo>
                    <a:pt x="230" y="461"/>
                  </a:lnTo>
                  <a:lnTo>
                    <a:pt x="226" y="457"/>
                  </a:lnTo>
                  <a:lnTo>
                    <a:pt x="223" y="457"/>
                  </a:lnTo>
                  <a:lnTo>
                    <a:pt x="226" y="457"/>
                  </a:lnTo>
                  <a:lnTo>
                    <a:pt x="230" y="457"/>
                  </a:lnTo>
                  <a:lnTo>
                    <a:pt x="234" y="457"/>
                  </a:lnTo>
                  <a:lnTo>
                    <a:pt x="230" y="457"/>
                  </a:lnTo>
                  <a:lnTo>
                    <a:pt x="226" y="457"/>
                  </a:lnTo>
                  <a:lnTo>
                    <a:pt x="223" y="461"/>
                  </a:lnTo>
                  <a:lnTo>
                    <a:pt x="219" y="461"/>
                  </a:lnTo>
                  <a:lnTo>
                    <a:pt x="215" y="461"/>
                  </a:lnTo>
                  <a:lnTo>
                    <a:pt x="211" y="461"/>
                  </a:lnTo>
                  <a:lnTo>
                    <a:pt x="207" y="461"/>
                  </a:lnTo>
                  <a:lnTo>
                    <a:pt x="203" y="461"/>
                  </a:lnTo>
                  <a:lnTo>
                    <a:pt x="200" y="461"/>
                  </a:lnTo>
                  <a:lnTo>
                    <a:pt x="196" y="461"/>
                  </a:lnTo>
                  <a:lnTo>
                    <a:pt x="192" y="461"/>
                  </a:lnTo>
                  <a:lnTo>
                    <a:pt x="188" y="461"/>
                  </a:lnTo>
                  <a:lnTo>
                    <a:pt x="184" y="461"/>
                  </a:lnTo>
                  <a:lnTo>
                    <a:pt x="180" y="461"/>
                  </a:lnTo>
                  <a:lnTo>
                    <a:pt x="173" y="461"/>
                  </a:lnTo>
                  <a:lnTo>
                    <a:pt x="169" y="461"/>
                  </a:lnTo>
                  <a:lnTo>
                    <a:pt x="161" y="465"/>
                  </a:lnTo>
                  <a:lnTo>
                    <a:pt x="157" y="465"/>
                  </a:lnTo>
                  <a:lnTo>
                    <a:pt x="150" y="465"/>
                  </a:lnTo>
                  <a:lnTo>
                    <a:pt x="142" y="465"/>
                  </a:lnTo>
                  <a:lnTo>
                    <a:pt x="134" y="465"/>
                  </a:lnTo>
                  <a:lnTo>
                    <a:pt x="127" y="465"/>
                  </a:lnTo>
                  <a:lnTo>
                    <a:pt x="119" y="469"/>
                  </a:lnTo>
                  <a:lnTo>
                    <a:pt x="111" y="469"/>
                  </a:lnTo>
                  <a:lnTo>
                    <a:pt x="103" y="469"/>
                  </a:lnTo>
                  <a:lnTo>
                    <a:pt x="96" y="469"/>
                  </a:lnTo>
                  <a:lnTo>
                    <a:pt x="84" y="472"/>
                  </a:lnTo>
                  <a:lnTo>
                    <a:pt x="77" y="472"/>
                  </a:lnTo>
                  <a:lnTo>
                    <a:pt x="65" y="472"/>
                  </a:lnTo>
                  <a:lnTo>
                    <a:pt x="53" y="476"/>
                  </a:lnTo>
                  <a:lnTo>
                    <a:pt x="42" y="476"/>
                  </a:lnTo>
                  <a:lnTo>
                    <a:pt x="34" y="480"/>
                  </a:lnTo>
                  <a:lnTo>
                    <a:pt x="27" y="480"/>
                  </a:lnTo>
                  <a:lnTo>
                    <a:pt x="19" y="484"/>
                  </a:lnTo>
                  <a:lnTo>
                    <a:pt x="15" y="488"/>
                  </a:lnTo>
                  <a:lnTo>
                    <a:pt x="4" y="488"/>
                  </a:lnTo>
                  <a:lnTo>
                    <a:pt x="0" y="492"/>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1" name="Freeform 157"/>
            <p:cNvSpPr>
              <a:spLocks/>
            </p:cNvSpPr>
            <p:nvPr/>
          </p:nvSpPr>
          <p:spPr bwMode="auto">
            <a:xfrm>
              <a:off x="1627188" y="2751138"/>
              <a:ext cx="1098550" cy="701675"/>
            </a:xfrm>
            <a:custGeom>
              <a:avLst/>
              <a:gdLst/>
              <a:ahLst/>
              <a:cxnLst>
                <a:cxn ang="0">
                  <a:pos x="19" y="46"/>
                </a:cxn>
                <a:cxn ang="0">
                  <a:pos x="11" y="62"/>
                </a:cxn>
                <a:cxn ang="0">
                  <a:pos x="23" y="81"/>
                </a:cxn>
                <a:cxn ang="0">
                  <a:pos x="8" y="108"/>
                </a:cxn>
                <a:cxn ang="0">
                  <a:pos x="123" y="138"/>
                </a:cxn>
                <a:cxn ang="0">
                  <a:pos x="181" y="177"/>
                </a:cxn>
                <a:cxn ang="0">
                  <a:pos x="227" y="227"/>
                </a:cxn>
                <a:cxn ang="0">
                  <a:pos x="273" y="281"/>
                </a:cxn>
                <a:cxn ang="0">
                  <a:pos x="296" y="338"/>
                </a:cxn>
                <a:cxn ang="0">
                  <a:pos x="311" y="392"/>
                </a:cxn>
                <a:cxn ang="0">
                  <a:pos x="319" y="442"/>
                </a:cxn>
                <a:cxn ang="0">
                  <a:pos x="330" y="208"/>
                </a:cxn>
                <a:cxn ang="0">
                  <a:pos x="330" y="54"/>
                </a:cxn>
                <a:cxn ang="0">
                  <a:pos x="334" y="4"/>
                </a:cxn>
                <a:cxn ang="0">
                  <a:pos x="346" y="0"/>
                </a:cxn>
                <a:cxn ang="0">
                  <a:pos x="357" y="0"/>
                </a:cxn>
                <a:cxn ang="0">
                  <a:pos x="369" y="4"/>
                </a:cxn>
                <a:cxn ang="0">
                  <a:pos x="380" y="8"/>
                </a:cxn>
                <a:cxn ang="0">
                  <a:pos x="400" y="12"/>
                </a:cxn>
                <a:cxn ang="0">
                  <a:pos x="419" y="12"/>
                </a:cxn>
                <a:cxn ang="0">
                  <a:pos x="442" y="16"/>
                </a:cxn>
                <a:cxn ang="0">
                  <a:pos x="476" y="19"/>
                </a:cxn>
                <a:cxn ang="0">
                  <a:pos x="515" y="23"/>
                </a:cxn>
                <a:cxn ang="0">
                  <a:pos x="557" y="27"/>
                </a:cxn>
                <a:cxn ang="0">
                  <a:pos x="603" y="35"/>
                </a:cxn>
                <a:cxn ang="0">
                  <a:pos x="645" y="39"/>
                </a:cxn>
                <a:cxn ang="0">
                  <a:pos x="676" y="46"/>
                </a:cxn>
                <a:cxn ang="0">
                  <a:pos x="692" y="54"/>
                </a:cxn>
                <a:cxn ang="0">
                  <a:pos x="680" y="65"/>
                </a:cxn>
                <a:cxn ang="0">
                  <a:pos x="645" y="81"/>
                </a:cxn>
                <a:cxn ang="0">
                  <a:pos x="592" y="100"/>
                </a:cxn>
                <a:cxn ang="0">
                  <a:pos x="534" y="119"/>
                </a:cxn>
                <a:cxn ang="0">
                  <a:pos x="480" y="150"/>
                </a:cxn>
                <a:cxn ang="0">
                  <a:pos x="430" y="181"/>
                </a:cxn>
                <a:cxn ang="0">
                  <a:pos x="392" y="219"/>
                </a:cxn>
                <a:cxn ang="0">
                  <a:pos x="361" y="261"/>
                </a:cxn>
                <a:cxn ang="0">
                  <a:pos x="342" y="307"/>
                </a:cxn>
                <a:cxn ang="0">
                  <a:pos x="330" y="346"/>
                </a:cxn>
                <a:cxn ang="0">
                  <a:pos x="327" y="380"/>
                </a:cxn>
                <a:cxn ang="0">
                  <a:pos x="330" y="319"/>
                </a:cxn>
                <a:cxn ang="0">
                  <a:pos x="338" y="269"/>
                </a:cxn>
                <a:cxn ang="0">
                  <a:pos x="342" y="211"/>
                </a:cxn>
              </a:cxnLst>
              <a:rect l="0" t="0" r="r" b="b"/>
              <a:pathLst>
                <a:path w="692" h="442">
                  <a:moveTo>
                    <a:pt x="31" y="39"/>
                  </a:moveTo>
                  <a:lnTo>
                    <a:pt x="23" y="42"/>
                  </a:lnTo>
                  <a:lnTo>
                    <a:pt x="19" y="46"/>
                  </a:lnTo>
                  <a:lnTo>
                    <a:pt x="15" y="50"/>
                  </a:lnTo>
                  <a:lnTo>
                    <a:pt x="11" y="54"/>
                  </a:lnTo>
                  <a:lnTo>
                    <a:pt x="11" y="62"/>
                  </a:lnTo>
                  <a:lnTo>
                    <a:pt x="15" y="69"/>
                  </a:lnTo>
                  <a:lnTo>
                    <a:pt x="19" y="77"/>
                  </a:lnTo>
                  <a:lnTo>
                    <a:pt x="23" y="81"/>
                  </a:lnTo>
                  <a:lnTo>
                    <a:pt x="19" y="89"/>
                  </a:lnTo>
                  <a:lnTo>
                    <a:pt x="0" y="96"/>
                  </a:lnTo>
                  <a:lnTo>
                    <a:pt x="8" y="108"/>
                  </a:lnTo>
                  <a:lnTo>
                    <a:pt x="46" y="115"/>
                  </a:lnTo>
                  <a:lnTo>
                    <a:pt x="92" y="127"/>
                  </a:lnTo>
                  <a:lnTo>
                    <a:pt x="123" y="138"/>
                  </a:lnTo>
                  <a:lnTo>
                    <a:pt x="138" y="150"/>
                  </a:lnTo>
                  <a:lnTo>
                    <a:pt x="158" y="161"/>
                  </a:lnTo>
                  <a:lnTo>
                    <a:pt x="181" y="177"/>
                  </a:lnTo>
                  <a:lnTo>
                    <a:pt x="196" y="192"/>
                  </a:lnTo>
                  <a:lnTo>
                    <a:pt x="211" y="208"/>
                  </a:lnTo>
                  <a:lnTo>
                    <a:pt x="227" y="227"/>
                  </a:lnTo>
                  <a:lnTo>
                    <a:pt x="246" y="242"/>
                  </a:lnTo>
                  <a:lnTo>
                    <a:pt x="261" y="261"/>
                  </a:lnTo>
                  <a:lnTo>
                    <a:pt x="273" y="281"/>
                  </a:lnTo>
                  <a:lnTo>
                    <a:pt x="280" y="300"/>
                  </a:lnTo>
                  <a:lnTo>
                    <a:pt x="288" y="319"/>
                  </a:lnTo>
                  <a:lnTo>
                    <a:pt x="296" y="338"/>
                  </a:lnTo>
                  <a:lnTo>
                    <a:pt x="304" y="357"/>
                  </a:lnTo>
                  <a:lnTo>
                    <a:pt x="307" y="376"/>
                  </a:lnTo>
                  <a:lnTo>
                    <a:pt x="311" y="392"/>
                  </a:lnTo>
                  <a:lnTo>
                    <a:pt x="315" y="407"/>
                  </a:lnTo>
                  <a:lnTo>
                    <a:pt x="315" y="438"/>
                  </a:lnTo>
                  <a:lnTo>
                    <a:pt x="319" y="442"/>
                  </a:lnTo>
                  <a:lnTo>
                    <a:pt x="327" y="442"/>
                  </a:lnTo>
                  <a:lnTo>
                    <a:pt x="330" y="434"/>
                  </a:lnTo>
                  <a:lnTo>
                    <a:pt x="330" y="208"/>
                  </a:lnTo>
                  <a:lnTo>
                    <a:pt x="327" y="188"/>
                  </a:lnTo>
                  <a:lnTo>
                    <a:pt x="327" y="65"/>
                  </a:lnTo>
                  <a:lnTo>
                    <a:pt x="330" y="54"/>
                  </a:lnTo>
                  <a:lnTo>
                    <a:pt x="330" y="12"/>
                  </a:lnTo>
                  <a:lnTo>
                    <a:pt x="334" y="8"/>
                  </a:lnTo>
                  <a:lnTo>
                    <a:pt x="334" y="4"/>
                  </a:lnTo>
                  <a:lnTo>
                    <a:pt x="338" y="0"/>
                  </a:lnTo>
                  <a:lnTo>
                    <a:pt x="342" y="0"/>
                  </a:lnTo>
                  <a:lnTo>
                    <a:pt x="346" y="0"/>
                  </a:lnTo>
                  <a:lnTo>
                    <a:pt x="350" y="0"/>
                  </a:lnTo>
                  <a:lnTo>
                    <a:pt x="353" y="0"/>
                  </a:lnTo>
                  <a:lnTo>
                    <a:pt x="357" y="0"/>
                  </a:lnTo>
                  <a:lnTo>
                    <a:pt x="361" y="4"/>
                  </a:lnTo>
                  <a:lnTo>
                    <a:pt x="365" y="4"/>
                  </a:lnTo>
                  <a:lnTo>
                    <a:pt x="369" y="4"/>
                  </a:lnTo>
                  <a:lnTo>
                    <a:pt x="373" y="4"/>
                  </a:lnTo>
                  <a:lnTo>
                    <a:pt x="377" y="8"/>
                  </a:lnTo>
                  <a:lnTo>
                    <a:pt x="380" y="8"/>
                  </a:lnTo>
                  <a:lnTo>
                    <a:pt x="388" y="8"/>
                  </a:lnTo>
                  <a:lnTo>
                    <a:pt x="392" y="8"/>
                  </a:lnTo>
                  <a:lnTo>
                    <a:pt x="400" y="12"/>
                  </a:lnTo>
                  <a:lnTo>
                    <a:pt x="403" y="12"/>
                  </a:lnTo>
                  <a:lnTo>
                    <a:pt x="411" y="12"/>
                  </a:lnTo>
                  <a:lnTo>
                    <a:pt x="419" y="12"/>
                  </a:lnTo>
                  <a:lnTo>
                    <a:pt x="426" y="16"/>
                  </a:lnTo>
                  <a:lnTo>
                    <a:pt x="434" y="16"/>
                  </a:lnTo>
                  <a:lnTo>
                    <a:pt x="442" y="16"/>
                  </a:lnTo>
                  <a:lnTo>
                    <a:pt x="453" y="16"/>
                  </a:lnTo>
                  <a:lnTo>
                    <a:pt x="465" y="19"/>
                  </a:lnTo>
                  <a:lnTo>
                    <a:pt x="476" y="19"/>
                  </a:lnTo>
                  <a:lnTo>
                    <a:pt x="488" y="19"/>
                  </a:lnTo>
                  <a:lnTo>
                    <a:pt x="499" y="23"/>
                  </a:lnTo>
                  <a:lnTo>
                    <a:pt x="515" y="23"/>
                  </a:lnTo>
                  <a:lnTo>
                    <a:pt x="526" y="23"/>
                  </a:lnTo>
                  <a:lnTo>
                    <a:pt x="542" y="27"/>
                  </a:lnTo>
                  <a:lnTo>
                    <a:pt x="557" y="27"/>
                  </a:lnTo>
                  <a:lnTo>
                    <a:pt x="572" y="31"/>
                  </a:lnTo>
                  <a:lnTo>
                    <a:pt x="588" y="31"/>
                  </a:lnTo>
                  <a:lnTo>
                    <a:pt x="603" y="35"/>
                  </a:lnTo>
                  <a:lnTo>
                    <a:pt x="615" y="35"/>
                  </a:lnTo>
                  <a:lnTo>
                    <a:pt x="630" y="35"/>
                  </a:lnTo>
                  <a:lnTo>
                    <a:pt x="645" y="39"/>
                  </a:lnTo>
                  <a:lnTo>
                    <a:pt x="657" y="42"/>
                  </a:lnTo>
                  <a:lnTo>
                    <a:pt x="669" y="42"/>
                  </a:lnTo>
                  <a:lnTo>
                    <a:pt x="676" y="46"/>
                  </a:lnTo>
                  <a:lnTo>
                    <a:pt x="684" y="50"/>
                  </a:lnTo>
                  <a:lnTo>
                    <a:pt x="688" y="50"/>
                  </a:lnTo>
                  <a:lnTo>
                    <a:pt x="692" y="54"/>
                  </a:lnTo>
                  <a:lnTo>
                    <a:pt x="688" y="58"/>
                  </a:lnTo>
                  <a:lnTo>
                    <a:pt x="688" y="62"/>
                  </a:lnTo>
                  <a:lnTo>
                    <a:pt x="680" y="65"/>
                  </a:lnTo>
                  <a:lnTo>
                    <a:pt x="669" y="69"/>
                  </a:lnTo>
                  <a:lnTo>
                    <a:pt x="657" y="77"/>
                  </a:lnTo>
                  <a:lnTo>
                    <a:pt x="645" y="81"/>
                  </a:lnTo>
                  <a:lnTo>
                    <a:pt x="630" y="85"/>
                  </a:lnTo>
                  <a:lnTo>
                    <a:pt x="611" y="92"/>
                  </a:lnTo>
                  <a:lnTo>
                    <a:pt x="592" y="100"/>
                  </a:lnTo>
                  <a:lnTo>
                    <a:pt x="572" y="104"/>
                  </a:lnTo>
                  <a:lnTo>
                    <a:pt x="553" y="112"/>
                  </a:lnTo>
                  <a:lnTo>
                    <a:pt x="534" y="119"/>
                  </a:lnTo>
                  <a:lnTo>
                    <a:pt x="515" y="131"/>
                  </a:lnTo>
                  <a:lnTo>
                    <a:pt x="496" y="138"/>
                  </a:lnTo>
                  <a:lnTo>
                    <a:pt x="480" y="150"/>
                  </a:lnTo>
                  <a:lnTo>
                    <a:pt x="461" y="158"/>
                  </a:lnTo>
                  <a:lnTo>
                    <a:pt x="446" y="169"/>
                  </a:lnTo>
                  <a:lnTo>
                    <a:pt x="430" y="181"/>
                  </a:lnTo>
                  <a:lnTo>
                    <a:pt x="415" y="192"/>
                  </a:lnTo>
                  <a:lnTo>
                    <a:pt x="403" y="208"/>
                  </a:lnTo>
                  <a:lnTo>
                    <a:pt x="392" y="219"/>
                  </a:lnTo>
                  <a:lnTo>
                    <a:pt x="380" y="234"/>
                  </a:lnTo>
                  <a:lnTo>
                    <a:pt x="369" y="250"/>
                  </a:lnTo>
                  <a:lnTo>
                    <a:pt x="361" y="261"/>
                  </a:lnTo>
                  <a:lnTo>
                    <a:pt x="353" y="277"/>
                  </a:lnTo>
                  <a:lnTo>
                    <a:pt x="350" y="292"/>
                  </a:lnTo>
                  <a:lnTo>
                    <a:pt x="342" y="307"/>
                  </a:lnTo>
                  <a:lnTo>
                    <a:pt x="338" y="319"/>
                  </a:lnTo>
                  <a:lnTo>
                    <a:pt x="334" y="334"/>
                  </a:lnTo>
                  <a:lnTo>
                    <a:pt x="330" y="346"/>
                  </a:lnTo>
                  <a:lnTo>
                    <a:pt x="330" y="353"/>
                  </a:lnTo>
                  <a:lnTo>
                    <a:pt x="327" y="365"/>
                  </a:lnTo>
                  <a:lnTo>
                    <a:pt x="327" y="380"/>
                  </a:lnTo>
                  <a:lnTo>
                    <a:pt x="327" y="365"/>
                  </a:lnTo>
                  <a:lnTo>
                    <a:pt x="330" y="353"/>
                  </a:lnTo>
                  <a:lnTo>
                    <a:pt x="330" y="319"/>
                  </a:lnTo>
                  <a:lnTo>
                    <a:pt x="334" y="304"/>
                  </a:lnTo>
                  <a:lnTo>
                    <a:pt x="334" y="284"/>
                  </a:lnTo>
                  <a:lnTo>
                    <a:pt x="338" y="269"/>
                  </a:lnTo>
                  <a:lnTo>
                    <a:pt x="338" y="250"/>
                  </a:lnTo>
                  <a:lnTo>
                    <a:pt x="342" y="231"/>
                  </a:lnTo>
                  <a:lnTo>
                    <a:pt x="342" y="211"/>
                  </a:lnTo>
                  <a:lnTo>
                    <a:pt x="346" y="200"/>
                  </a:lnTo>
                  <a:lnTo>
                    <a:pt x="346" y="181"/>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2" name="Freeform 158"/>
            <p:cNvSpPr>
              <a:spLocks/>
            </p:cNvSpPr>
            <p:nvPr/>
          </p:nvSpPr>
          <p:spPr bwMode="auto">
            <a:xfrm>
              <a:off x="2176463" y="2239963"/>
              <a:ext cx="463550" cy="798513"/>
            </a:xfrm>
            <a:custGeom>
              <a:avLst/>
              <a:gdLst/>
              <a:ahLst/>
              <a:cxnLst>
                <a:cxn ang="0">
                  <a:pos x="4" y="445"/>
                </a:cxn>
                <a:cxn ang="0">
                  <a:pos x="15" y="399"/>
                </a:cxn>
                <a:cxn ang="0">
                  <a:pos x="23" y="361"/>
                </a:cxn>
                <a:cxn ang="0">
                  <a:pos x="34" y="338"/>
                </a:cxn>
                <a:cxn ang="0">
                  <a:pos x="50" y="338"/>
                </a:cxn>
                <a:cxn ang="0">
                  <a:pos x="65" y="303"/>
                </a:cxn>
                <a:cxn ang="0">
                  <a:pos x="84" y="295"/>
                </a:cxn>
                <a:cxn ang="0">
                  <a:pos x="111" y="288"/>
                </a:cxn>
                <a:cxn ang="0">
                  <a:pos x="138" y="288"/>
                </a:cxn>
                <a:cxn ang="0">
                  <a:pos x="169" y="288"/>
                </a:cxn>
                <a:cxn ang="0">
                  <a:pos x="203" y="291"/>
                </a:cxn>
                <a:cxn ang="0">
                  <a:pos x="234" y="291"/>
                </a:cxn>
                <a:cxn ang="0">
                  <a:pos x="265" y="291"/>
                </a:cxn>
                <a:cxn ang="0">
                  <a:pos x="284" y="291"/>
                </a:cxn>
                <a:cxn ang="0">
                  <a:pos x="288" y="288"/>
                </a:cxn>
                <a:cxn ang="0">
                  <a:pos x="273" y="284"/>
                </a:cxn>
                <a:cxn ang="0">
                  <a:pos x="242" y="276"/>
                </a:cxn>
                <a:cxn ang="0">
                  <a:pos x="200" y="272"/>
                </a:cxn>
                <a:cxn ang="0">
                  <a:pos x="153" y="265"/>
                </a:cxn>
                <a:cxn ang="0">
                  <a:pos x="111" y="253"/>
                </a:cxn>
                <a:cxn ang="0">
                  <a:pos x="77" y="238"/>
                </a:cxn>
                <a:cxn ang="0">
                  <a:pos x="50" y="222"/>
                </a:cxn>
                <a:cxn ang="0">
                  <a:pos x="27" y="207"/>
                </a:cxn>
                <a:cxn ang="0">
                  <a:pos x="15" y="184"/>
                </a:cxn>
                <a:cxn ang="0">
                  <a:pos x="7" y="157"/>
                </a:cxn>
                <a:cxn ang="0">
                  <a:pos x="11" y="61"/>
                </a:cxn>
                <a:cxn ang="0">
                  <a:pos x="19" y="38"/>
                </a:cxn>
                <a:cxn ang="0">
                  <a:pos x="31" y="11"/>
                </a:cxn>
                <a:cxn ang="0">
                  <a:pos x="34" y="11"/>
                </a:cxn>
                <a:cxn ang="0">
                  <a:pos x="46" y="7"/>
                </a:cxn>
                <a:cxn ang="0">
                  <a:pos x="57" y="50"/>
                </a:cxn>
                <a:cxn ang="0">
                  <a:pos x="73" y="115"/>
                </a:cxn>
                <a:cxn ang="0">
                  <a:pos x="92" y="169"/>
                </a:cxn>
                <a:cxn ang="0">
                  <a:pos x="111" y="207"/>
                </a:cxn>
                <a:cxn ang="0">
                  <a:pos x="134" y="268"/>
                </a:cxn>
                <a:cxn ang="0">
                  <a:pos x="161" y="299"/>
                </a:cxn>
                <a:cxn ang="0">
                  <a:pos x="188" y="322"/>
                </a:cxn>
                <a:cxn ang="0">
                  <a:pos x="211" y="330"/>
                </a:cxn>
                <a:cxn ang="0">
                  <a:pos x="234" y="345"/>
                </a:cxn>
                <a:cxn ang="0">
                  <a:pos x="250" y="349"/>
                </a:cxn>
                <a:cxn ang="0">
                  <a:pos x="246" y="345"/>
                </a:cxn>
                <a:cxn ang="0">
                  <a:pos x="226" y="345"/>
                </a:cxn>
              </a:cxnLst>
              <a:rect l="0" t="0" r="r" b="b"/>
              <a:pathLst>
                <a:path w="292" h="503">
                  <a:moveTo>
                    <a:pt x="0" y="503"/>
                  </a:moveTo>
                  <a:lnTo>
                    <a:pt x="4" y="476"/>
                  </a:lnTo>
                  <a:lnTo>
                    <a:pt x="4" y="445"/>
                  </a:lnTo>
                  <a:lnTo>
                    <a:pt x="7" y="426"/>
                  </a:lnTo>
                  <a:lnTo>
                    <a:pt x="11" y="414"/>
                  </a:lnTo>
                  <a:lnTo>
                    <a:pt x="15" y="399"/>
                  </a:lnTo>
                  <a:lnTo>
                    <a:pt x="15" y="384"/>
                  </a:lnTo>
                  <a:lnTo>
                    <a:pt x="19" y="372"/>
                  </a:lnTo>
                  <a:lnTo>
                    <a:pt x="23" y="361"/>
                  </a:lnTo>
                  <a:lnTo>
                    <a:pt x="27" y="353"/>
                  </a:lnTo>
                  <a:lnTo>
                    <a:pt x="31" y="345"/>
                  </a:lnTo>
                  <a:lnTo>
                    <a:pt x="34" y="338"/>
                  </a:lnTo>
                  <a:lnTo>
                    <a:pt x="38" y="334"/>
                  </a:lnTo>
                  <a:lnTo>
                    <a:pt x="42" y="338"/>
                  </a:lnTo>
                  <a:lnTo>
                    <a:pt x="50" y="338"/>
                  </a:lnTo>
                  <a:lnTo>
                    <a:pt x="54" y="326"/>
                  </a:lnTo>
                  <a:lnTo>
                    <a:pt x="61" y="315"/>
                  </a:lnTo>
                  <a:lnTo>
                    <a:pt x="65" y="303"/>
                  </a:lnTo>
                  <a:lnTo>
                    <a:pt x="73" y="299"/>
                  </a:lnTo>
                  <a:lnTo>
                    <a:pt x="77" y="299"/>
                  </a:lnTo>
                  <a:lnTo>
                    <a:pt x="84" y="295"/>
                  </a:lnTo>
                  <a:lnTo>
                    <a:pt x="92" y="291"/>
                  </a:lnTo>
                  <a:lnTo>
                    <a:pt x="100" y="291"/>
                  </a:lnTo>
                  <a:lnTo>
                    <a:pt x="111" y="288"/>
                  </a:lnTo>
                  <a:lnTo>
                    <a:pt x="119" y="288"/>
                  </a:lnTo>
                  <a:lnTo>
                    <a:pt x="127" y="288"/>
                  </a:lnTo>
                  <a:lnTo>
                    <a:pt x="138" y="288"/>
                  </a:lnTo>
                  <a:lnTo>
                    <a:pt x="146" y="288"/>
                  </a:lnTo>
                  <a:lnTo>
                    <a:pt x="157" y="288"/>
                  </a:lnTo>
                  <a:lnTo>
                    <a:pt x="169" y="288"/>
                  </a:lnTo>
                  <a:lnTo>
                    <a:pt x="180" y="288"/>
                  </a:lnTo>
                  <a:lnTo>
                    <a:pt x="192" y="291"/>
                  </a:lnTo>
                  <a:lnTo>
                    <a:pt x="203" y="291"/>
                  </a:lnTo>
                  <a:lnTo>
                    <a:pt x="215" y="291"/>
                  </a:lnTo>
                  <a:lnTo>
                    <a:pt x="223" y="291"/>
                  </a:lnTo>
                  <a:lnTo>
                    <a:pt x="234" y="291"/>
                  </a:lnTo>
                  <a:lnTo>
                    <a:pt x="246" y="291"/>
                  </a:lnTo>
                  <a:lnTo>
                    <a:pt x="257" y="291"/>
                  </a:lnTo>
                  <a:lnTo>
                    <a:pt x="265" y="291"/>
                  </a:lnTo>
                  <a:lnTo>
                    <a:pt x="273" y="291"/>
                  </a:lnTo>
                  <a:lnTo>
                    <a:pt x="280" y="291"/>
                  </a:lnTo>
                  <a:lnTo>
                    <a:pt x="284" y="291"/>
                  </a:lnTo>
                  <a:lnTo>
                    <a:pt x="288" y="288"/>
                  </a:lnTo>
                  <a:lnTo>
                    <a:pt x="292" y="288"/>
                  </a:lnTo>
                  <a:lnTo>
                    <a:pt x="288" y="288"/>
                  </a:lnTo>
                  <a:lnTo>
                    <a:pt x="284" y="284"/>
                  </a:lnTo>
                  <a:lnTo>
                    <a:pt x="280" y="284"/>
                  </a:lnTo>
                  <a:lnTo>
                    <a:pt x="273" y="284"/>
                  </a:lnTo>
                  <a:lnTo>
                    <a:pt x="265" y="280"/>
                  </a:lnTo>
                  <a:lnTo>
                    <a:pt x="253" y="280"/>
                  </a:lnTo>
                  <a:lnTo>
                    <a:pt x="242" y="276"/>
                  </a:lnTo>
                  <a:lnTo>
                    <a:pt x="226" y="276"/>
                  </a:lnTo>
                  <a:lnTo>
                    <a:pt x="215" y="272"/>
                  </a:lnTo>
                  <a:lnTo>
                    <a:pt x="200" y="272"/>
                  </a:lnTo>
                  <a:lnTo>
                    <a:pt x="184" y="268"/>
                  </a:lnTo>
                  <a:lnTo>
                    <a:pt x="169" y="265"/>
                  </a:lnTo>
                  <a:lnTo>
                    <a:pt x="153" y="265"/>
                  </a:lnTo>
                  <a:lnTo>
                    <a:pt x="138" y="261"/>
                  </a:lnTo>
                  <a:lnTo>
                    <a:pt x="127" y="257"/>
                  </a:lnTo>
                  <a:lnTo>
                    <a:pt x="111" y="253"/>
                  </a:lnTo>
                  <a:lnTo>
                    <a:pt x="100" y="249"/>
                  </a:lnTo>
                  <a:lnTo>
                    <a:pt x="88" y="245"/>
                  </a:lnTo>
                  <a:lnTo>
                    <a:pt x="77" y="238"/>
                  </a:lnTo>
                  <a:lnTo>
                    <a:pt x="65" y="234"/>
                  </a:lnTo>
                  <a:lnTo>
                    <a:pt x="57" y="230"/>
                  </a:lnTo>
                  <a:lnTo>
                    <a:pt x="50" y="222"/>
                  </a:lnTo>
                  <a:lnTo>
                    <a:pt x="42" y="219"/>
                  </a:lnTo>
                  <a:lnTo>
                    <a:pt x="34" y="211"/>
                  </a:lnTo>
                  <a:lnTo>
                    <a:pt x="27" y="207"/>
                  </a:lnTo>
                  <a:lnTo>
                    <a:pt x="23" y="199"/>
                  </a:lnTo>
                  <a:lnTo>
                    <a:pt x="19" y="192"/>
                  </a:lnTo>
                  <a:lnTo>
                    <a:pt x="15" y="184"/>
                  </a:lnTo>
                  <a:lnTo>
                    <a:pt x="11" y="172"/>
                  </a:lnTo>
                  <a:lnTo>
                    <a:pt x="11" y="165"/>
                  </a:lnTo>
                  <a:lnTo>
                    <a:pt x="7" y="157"/>
                  </a:lnTo>
                  <a:lnTo>
                    <a:pt x="7" y="80"/>
                  </a:lnTo>
                  <a:lnTo>
                    <a:pt x="11" y="69"/>
                  </a:lnTo>
                  <a:lnTo>
                    <a:pt x="11" y="61"/>
                  </a:lnTo>
                  <a:lnTo>
                    <a:pt x="15" y="53"/>
                  </a:lnTo>
                  <a:lnTo>
                    <a:pt x="15" y="46"/>
                  </a:lnTo>
                  <a:lnTo>
                    <a:pt x="19" y="38"/>
                  </a:lnTo>
                  <a:lnTo>
                    <a:pt x="19" y="27"/>
                  </a:lnTo>
                  <a:lnTo>
                    <a:pt x="23" y="23"/>
                  </a:lnTo>
                  <a:lnTo>
                    <a:pt x="31" y="11"/>
                  </a:lnTo>
                  <a:lnTo>
                    <a:pt x="27" y="11"/>
                  </a:lnTo>
                  <a:lnTo>
                    <a:pt x="31" y="11"/>
                  </a:lnTo>
                  <a:lnTo>
                    <a:pt x="34" y="11"/>
                  </a:lnTo>
                  <a:lnTo>
                    <a:pt x="38" y="11"/>
                  </a:lnTo>
                  <a:lnTo>
                    <a:pt x="42" y="11"/>
                  </a:lnTo>
                  <a:lnTo>
                    <a:pt x="46" y="7"/>
                  </a:lnTo>
                  <a:lnTo>
                    <a:pt x="50" y="0"/>
                  </a:lnTo>
                  <a:lnTo>
                    <a:pt x="54" y="15"/>
                  </a:lnTo>
                  <a:lnTo>
                    <a:pt x="57" y="50"/>
                  </a:lnTo>
                  <a:lnTo>
                    <a:pt x="65" y="84"/>
                  </a:lnTo>
                  <a:lnTo>
                    <a:pt x="69" y="99"/>
                  </a:lnTo>
                  <a:lnTo>
                    <a:pt x="73" y="115"/>
                  </a:lnTo>
                  <a:lnTo>
                    <a:pt x="80" y="134"/>
                  </a:lnTo>
                  <a:lnTo>
                    <a:pt x="84" y="153"/>
                  </a:lnTo>
                  <a:lnTo>
                    <a:pt x="92" y="169"/>
                  </a:lnTo>
                  <a:lnTo>
                    <a:pt x="100" y="184"/>
                  </a:lnTo>
                  <a:lnTo>
                    <a:pt x="104" y="195"/>
                  </a:lnTo>
                  <a:lnTo>
                    <a:pt x="111" y="207"/>
                  </a:lnTo>
                  <a:lnTo>
                    <a:pt x="119" y="226"/>
                  </a:lnTo>
                  <a:lnTo>
                    <a:pt x="127" y="249"/>
                  </a:lnTo>
                  <a:lnTo>
                    <a:pt x="134" y="268"/>
                  </a:lnTo>
                  <a:lnTo>
                    <a:pt x="146" y="280"/>
                  </a:lnTo>
                  <a:lnTo>
                    <a:pt x="153" y="288"/>
                  </a:lnTo>
                  <a:lnTo>
                    <a:pt x="161" y="299"/>
                  </a:lnTo>
                  <a:lnTo>
                    <a:pt x="169" y="307"/>
                  </a:lnTo>
                  <a:lnTo>
                    <a:pt x="180" y="315"/>
                  </a:lnTo>
                  <a:lnTo>
                    <a:pt x="188" y="322"/>
                  </a:lnTo>
                  <a:lnTo>
                    <a:pt x="196" y="326"/>
                  </a:lnTo>
                  <a:lnTo>
                    <a:pt x="203" y="326"/>
                  </a:lnTo>
                  <a:lnTo>
                    <a:pt x="211" y="330"/>
                  </a:lnTo>
                  <a:lnTo>
                    <a:pt x="219" y="334"/>
                  </a:lnTo>
                  <a:lnTo>
                    <a:pt x="226" y="341"/>
                  </a:lnTo>
                  <a:lnTo>
                    <a:pt x="234" y="345"/>
                  </a:lnTo>
                  <a:lnTo>
                    <a:pt x="242" y="345"/>
                  </a:lnTo>
                  <a:lnTo>
                    <a:pt x="246" y="345"/>
                  </a:lnTo>
                  <a:lnTo>
                    <a:pt x="250" y="349"/>
                  </a:lnTo>
                  <a:lnTo>
                    <a:pt x="253" y="349"/>
                  </a:lnTo>
                  <a:lnTo>
                    <a:pt x="250" y="349"/>
                  </a:lnTo>
                  <a:lnTo>
                    <a:pt x="246" y="345"/>
                  </a:lnTo>
                  <a:lnTo>
                    <a:pt x="242" y="345"/>
                  </a:lnTo>
                  <a:lnTo>
                    <a:pt x="234" y="345"/>
                  </a:lnTo>
                  <a:lnTo>
                    <a:pt x="226" y="345"/>
                  </a:lnTo>
                  <a:lnTo>
                    <a:pt x="219" y="345"/>
                  </a:lnTo>
                  <a:lnTo>
                    <a:pt x="207" y="345"/>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3" name="Freeform 159"/>
            <p:cNvSpPr>
              <a:spLocks/>
            </p:cNvSpPr>
            <p:nvPr/>
          </p:nvSpPr>
          <p:spPr bwMode="auto">
            <a:xfrm>
              <a:off x="2219325" y="2787650"/>
              <a:ext cx="285750" cy="122238"/>
            </a:xfrm>
            <a:custGeom>
              <a:avLst/>
              <a:gdLst/>
              <a:ahLst/>
              <a:cxnLst>
                <a:cxn ang="0">
                  <a:pos x="180" y="0"/>
                </a:cxn>
                <a:cxn ang="0">
                  <a:pos x="173" y="0"/>
                </a:cxn>
                <a:cxn ang="0">
                  <a:pos x="161" y="0"/>
                </a:cxn>
                <a:cxn ang="0">
                  <a:pos x="150" y="0"/>
                </a:cxn>
                <a:cxn ang="0">
                  <a:pos x="138" y="0"/>
                </a:cxn>
                <a:cxn ang="0">
                  <a:pos x="126" y="0"/>
                </a:cxn>
                <a:cxn ang="0">
                  <a:pos x="115" y="0"/>
                </a:cxn>
                <a:cxn ang="0">
                  <a:pos x="103" y="0"/>
                </a:cxn>
                <a:cxn ang="0">
                  <a:pos x="92" y="0"/>
                </a:cxn>
                <a:cxn ang="0">
                  <a:pos x="84" y="0"/>
                </a:cxn>
                <a:cxn ang="0">
                  <a:pos x="73" y="0"/>
                </a:cxn>
                <a:cxn ang="0">
                  <a:pos x="65" y="0"/>
                </a:cxn>
                <a:cxn ang="0">
                  <a:pos x="53" y="0"/>
                </a:cxn>
                <a:cxn ang="0">
                  <a:pos x="46" y="0"/>
                </a:cxn>
                <a:cxn ang="0">
                  <a:pos x="38" y="0"/>
                </a:cxn>
                <a:cxn ang="0">
                  <a:pos x="34" y="4"/>
                </a:cxn>
                <a:cxn ang="0">
                  <a:pos x="27" y="4"/>
                </a:cxn>
                <a:cxn ang="0">
                  <a:pos x="23" y="4"/>
                </a:cxn>
                <a:cxn ang="0">
                  <a:pos x="15" y="4"/>
                </a:cxn>
                <a:cxn ang="0">
                  <a:pos x="11" y="8"/>
                </a:cxn>
                <a:cxn ang="0">
                  <a:pos x="7" y="8"/>
                </a:cxn>
                <a:cxn ang="0">
                  <a:pos x="4" y="12"/>
                </a:cxn>
                <a:cxn ang="0">
                  <a:pos x="0" y="16"/>
                </a:cxn>
                <a:cxn ang="0">
                  <a:pos x="0" y="19"/>
                </a:cxn>
                <a:cxn ang="0">
                  <a:pos x="4" y="23"/>
                </a:cxn>
                <a:cxn ang="0">
                  <a:pos x="4" y="27"/>
                </a:cxn>
                <a:cxn ang="0">
                  <a:pos x="7" y="31"/>
                </a:cxn>
                <a:cxn ang="0">
                  <a:pos x="7" y="35"/>
                </a:cxn>
                <a:cxn ang="0">
                  <a:pos x="11" y="39"/>
                </a:cxn>
                <a:cxn ang="0">
                  <a:pos x="11" y="42"/>
                </a:cxn>
                <a:cxn ang="0">
                  <a:pos x="15" y="46"/>
                </a:cxn>
                <a:cxn ang="0">
                  <a:pos x="19" y="50"/>
                </a:cxn>
                <a:cxn ang="0">
                  <a:pos x="23" y="54"/>
                </a:cxn>
                <a:cxn ang="0">
                  <a:pos x="27" y="58"/>
                </a:cxn>
                <a:cxn ang="0">
                  <a:pos x="27" y="66"/>
                </a:cxn>
                <a:cxn ang="0">
                  <a:pos x="30" y="69"/>
                </a:cxn>
                <a:cxn ang="0">
                  <a:pos x="34" y="77"/>
                </a:cxn>
              </a:cxnLst>
              <a:rect l="0" t="0" r="r" b="b"/>
              <a:pathLst>
                <a:path w="180" h="77">
                  <a:moveTo>
                    <a:pt x="180" y="0"/>
                  </a:moveTo>
                  <a:lnTo>
                    <a:pt x="173" y="0"/>
                  </a:lnTo>
                  <a:lnTo>
                    <a:pt x="161" y="0"/>
                  </a:lnTo>
                  <a:lnTo>
                    <a:pt x="150" y="0"/>
                  </a:lnTo>
                  <a:lnTo>
                    <a:pt x="138" y="0"/>
                  </a:lnTo>
                  <a:lnTo>
                    <a:pt x="126" y="0"/>
                  </a:lnTo>
                  <a:lnTo>
                    <a:pt x="115" y="0"/>
                  </a:lnTo>
                  <a:lnTo>
                    <a:pt x="103" y="0"/>
                  </a:lnTo>
                  <a:lnTo>
                    <a:pt x="92" y="0"/>
                  </a:lnTo>
                  <a:lnTo>
                    <a:pt x="84" y="0"/>
                  </a:lnTo>
                  <a:lnTo>
                    <a:pt x="73" y="0"/>
                  </a:lnTo>
                  <a:lnTo>
                    <a:pt x="65" y="0"/>
                  </a:lnTo>
                  <a:lnTo>
                    <a:pt x="53" y="0"/>
                  </a:lnTo>
                  <a:lnTo>
                    <a:pt x="46" y="0"/>
                  </a:lnTo>
                  <a:lnTo>
                    <a:pt x="38" y="0"/>
                  </a:lnTo>
                  <a:lnTo>
                    <a:pt x="34" y="4"/>
                  </a:lnTo>
                  <a:lnTo>
                    <a:pt x="27" y="4"/>
                  </a:lnTo>
                  <a:lnTo>
                    <a:pt x="23" y="4"/>
                  </a:lnTo>
                  <a:lnTo>
                    <a:pt x="15" y="4"/>
                  </a:lnTo>
                  <a:lnTo>
                    <a:pt x="11" y="8"/>
                  </a:lnTo>
                  <a:lnTo>
                    <a:pt x="7" y="8"/>
                  </a:lnTo>
                  <a:lnTo>
                    <a:pt x="4" y="12"/>
                  </a:lnTo>
                  <a:lnTo>
                    <a:pt x="0" y="16"/>
                  </a:lnTo>
                  <a:lnTo>
                    <a:pt x="0" y="19"/>
                  </a:lnTo>
                  <a:lnTo>
                    <a:pt x="4" y="23"/>
                  </a:lnTo>
                  <a:lnTo>
                    <a:pt x="4" y="27"/>
                  </a:lnTo>
                  <a:lnTo>
                    <a:pt x="7" y="31"/>
                  </a:lnTo>
                  <a:lnTo>
                    <a:pt x="7" y="35"/>
                  </a:lnTo>
                  <a:lnTo>
                    <a:pt x="11" y="39"/>
                  </a:lnTo>
                  <a:lnTo>
                    <a:pt x="11" y="42"/>
                  </a:lnTo>
                  <a:lnTo>
                    <a:pt x="15" y="46"/>
                  </a:lnTo>
                  <a:lnTo>
                    <a:pt x="19" y="50"/>
                  </a:lnTo>
                  <a:lnTo>
                    <a:pt x="23" y="54"/>
                  </a:lnTo>
                  <a:lnTo>
                    <a:pt x="27" y="58"/>
                  </a:lnTo>
                  <a:lnTo>
                    <a:pt x="27" y="66"/>
                  </a:lnTo>
                  <a:lnTo>
                    <a:pt x="30" y="69"/>
                  </a:lnTo>
                  <a:lnTo>
                    <a:pt x="34" y="77"/>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4" name="Freeform 160"/>
            <p:cNvSpPr>
              <a:spLocks/>
            </p:cNvSpPr>
            <p:nvPr/>
          </p:nvSpPr>
          <p:spPr bwMode="auto">
            <a:xfrm>
              <a:off x="2573338" y="1379538"/>
              <a:ext cx="1152525" cy="1347788"/>
            </a:xfrm>
            <a:custGeom>
              <a:avLst/>
              <a:gdLst/>
              <a:ahLst/>
              <a:cxnLst>
                <a:cxn ang="0">
                  <a:pos x="234" y="849"/>
                </a:cxn>
                <a:cxn ang="0">
                  <a:pos x="199" y="849"/>
                </a:cxn>
                <a:cxn ang="0">
                  <a:pos x="245" y="849"/>
                </a:cxn>
                <a:cxn ang="0">
                  <a:pos x="299" y="849"/>
                </a:cxn>
                <a:cxn ang="0">
                  <a:pos x="234" y="845"/>
                </a:cxn>
                <a:cxn ang="0">
                  <a:pos x="192" y="837"/>
                </a:cxn>
                <a:cxn ang="0">
                  <a:pos x="165" y="826"/>
                </a:cxn>
                <a:cxn ang="0">
                  <a:pos x="138" y="807"/>
                </a:cxn>
                <a:cxn ang="0">
                  <a:pos x="111" y="768"/>
                </a:cxn>
                <a:cxn ang="0">
                  <a:pos x="96" y="703"/>
                </a:cxn>
                <a:cxn ang="0">
                  <a:pos x="73" y="565"/>
                </a:cxn>
                <a:cxn ang="0">
                  <a:pos x="57" y="415"/>
                </a:cxn>
                <a:cxn ang="0">
                  <a:pos x="38" y="246"/>
                </a:cxn>
                <a:cxn ang="0">
                  <a:pos x="23" y="119"/>
                </a:cxn>
                <a:cxn ang="0">
                  <a:pos x="11" y="39"/>
                </a:cxn>
                <a:cxn ang="0">
                  <a:pos x="3" y="0"/>
                </a:cxn>
                <a:cxn ang="0">
                  <a:pos x="7" y="4"/>
                </a:cxn>
                <a:cxn ang="0">
                  <a:pos x="3" y="19"/>
                </a:cxn>
                <a:cxn ang="0">
                  <a:pos x="15" y="54"/>
                </a:cxn>
                <a:cxn ang="0">
                  <a:pos x="34" y="92"/>
                </a:cxn>
                <a:cxn ang="0">
                  <a:pos x="69" y="138"/>
                </a:cxn>
                <a:cxn ang="0">
                  <a:pos x="115" y="181"/>
                </a:cxn>
                <a:cxn ang="0">
                  <a:pos x="211" y="223"/>
                </a:cxn>
                <a:cxn ang="0">
                  <a:pos x="330" y="261"/>
                </a:cxn>
                <a:cxn ang="0">
                  <a:pos x="380" y="300"/>
                </a:cxn>
                <a:cxn ang="0">
                  <a:pos x="426" y="334"/>
                </a:cxn>
                <a:cxn ang="0">
                  <a:pos x="441" y="369"/>
                </a:cxn>
                <a:cxn ang="0">
                  <a:pos x="660" y="400"/>
                </a:cxn>
                <a:cxn ang="0">
                  <a:pos x="668" y="426"/>
                </a:cxn>
                <a:cxn ang="0">
                  <a:pos x="587" y="453"/>
                </a:cxn>
                <a:cxn ang="0">
                  <a:pos x="557" y="480"/>
                </a:cxn>
                <a:cxn ang="0">
                  <a:pos x="491" y="503"/>
                </a:cxn>
                <a:cxn ang="0">
                  <a:pos x="445" y="526"/>
                </a:cxn>
                <a:cxn ang="0">
                  <a:pos x="395" y="546"/>
                </a:cxn>
                <a:cxn ang="0">
                  <a:pos x="411" y="565"/>
                </a:cxn>
                <a:cxn ang="0">
                  <a:pos x="441" y="584"/>
                </a:cxn>
                <a:cxn ang="0">
                  <a:pos x="368" y="599"/>
                </a:cxn>
                <a:cxn ang="0">
                  <a:pos x="322" y="618"/>
                </a:cxn>
                <a:cxn ang="0">
                  <a:pos x="284" y="634"/>
                </a:cxn>
                <a:cxn ang="0">
                  <a:pos x="249" y="645"/>
                </a:cxn>
                <a:cxn ang="0">
                  <a:pos x="219" y="661"/>
                </a:cxn>
                <a:cxn ang="0">
                  <a:pos x="195" y="672"/>
                </a:cxn>
              </a:cxnLst>
              <a:rect l="0" t="0" r="r" b="b"/>
              <a:pathLst>
                <a:path w="726" h="849">
                  <a:moveTo>
                    <a:pt x="257" y="849"/>
                  </a:moveTo>
                  <a:lnTo>
                    <a:pt x="245" y="849"/>
                  </a:lnTo>
                  <a:lnTo>
                    <a:pt x="234" y="849"/>
                  </a:lnTo>
                  <a:lnTo>
                    <a:pt x="222" y="849"/>
                  </a:lnTo>
                  <a:lnTo>
                    <a:pt x="211" y="849"/>
                  </a:lnTo>
                  <a:lnTo>
                    <a:pt x="199" y="849"/>
                  </a:lnTo>
                  <a:lnTo>
                    <a:pt x="188" y="849"/>
                  </a:lnTo>
                  <a:lnTo>
                    <a:pt x="195" y="849"/>
                  </a:lnTo>
                  <a:lnTo>
                    <a:pt x="245" y="849"/>
                  </a:lnTo>
                  <a:lnTo>
                    <a:pt x="295" y="849"/>
                  </a:lnTo>
                  <a:lnTo>
                    <a:pt x="322" y="849"/>
                  </a:lnTo>
                  <a:lnTo>
                    <a:pt x="299" y="849"/>
                  </a:lnTo>
                  <a:lnTo>
                    <a:pt x="261" y="849"/>
                  </a:lnTo>
                  <a:lnTo>
                    <a:pt x="249" y="845"/>
                  </a:lnTo>
                  <a:lnTo>
                    <a:pt x="234" y="845"/>
                  </a:lnTo>
                  <a:lnTo>
                    <a:pt x="219" y="845"/>
                  </a:lnTo>
                  <a:lnTo>
                    <a:pt x="207" y="841"/>
                  </a:lnTo>
                  <a:lnTo>
                    <a:pt x="192" y="837"/>
                  </a:lnTo>
                  <a:lnTo>
                    <a:pt x="180" y="837"/>
                  </a:lnTo>
                  <a:lnTo>
                    <a:pt x="172" y="833"/>
                  </a:lnTo>
                  <a:lnTo>
                    <a:pt x="165" y="826"/>
                  </a:lnTo>
                  <a:lnTo>
                    <a:pt x="153" y="822"/>
                  </a:lnTo>
                  <a:lnTo>
                    <a:pt x="146" y="814"/>
                  </a:lnTo>
                  <a:lnTo>
                    <a:pt x="138" y="807"/>
                  </a:lnTo>
                  <a:lnTo>
                    <a:pt x="130" y="795"/>
                  </a:lnTo>
                  <a:lnTo>
                    <a:pt x="119" y="780"/>
                  </a:lnTo>
                  <a:lnTo>
                    <a:pt x="111" y="768"/>
                  </a:lnTo>
                  <a:lnTo>
                    <a:pt x="103" y="749"/>
                  </a:lnTo>
                  <a:lnTo>
                    <a:pt x="99" y="730"/>
                  </a:lnTo>
                  <a:lnTo>
                    <a:pt x="96" y="703"/>
                  </a:lnTo>
                  <a:lnTo>
                    <a:pt x="96" y="645"/>
                  </a:lnTo>
                  <a:lnTo>
                    <a:pt x="84" y="607"/>
                  </a:lnTo>
                  <a:lnTo>
                    <a:pt x="73" y="565"/>
                  </a:lnTo>
                  <a:lnTo>
                    <a:pt x="69" y="519"/>
                  </a:lnTo>
                  <a:lnTo>
                    <a:pt x="61" y="469"/>
                  </a:lnTo>
                  <a:lnTo>
                    <a:pt x="57" y="415"/>
                  </a:lnTo>
                  <a:lnTo>
                    <a:pt x="49" y="357"/>
                  </a:lnTo>
                  <a:lnTo>
                    <a:pt x="42" y="304"/>
                  </a:lnTo>
                  <a:lnTo>
                    <a:pt x="38" y="246"/>
                  </a:lnTo>
                  <a:lnTo>
                    <a:pt x="34" y="200"/>
                  </a:lnTo>
                  <a:lnTo>
                    <a:pt x="26" y="154"/>
                  </a:lnTo>
                  <a:lnTo>
                    <a:pt x="23" y="119"/>
                  </a:lnTo>
                  <a:lnTo>
                    <a:pt x="19" y="85"/>
                  </a:lnTo>
                  <a:lnTo>
                    <a:pt x="15" y="62"/>
                  </a:lnTo>
                  <a:lnTo>
                    <a:pt x="11" y="39"/>
                  </a:lnTo>
                  <a:lnTo>
                    <a:pt x="7" y="23"/>
                  </a:lnTo>
                  <a:lnTo>
                    <a:pt x="3" y="12"/>
                  </a:lnTo>
                  <a:lnTo>
                    <a:pt x="3" y="0"/>
                  </a:lnTo>
                  <a:lnTo>
                    <a:pt x="0" y="0"/>
                  </a:lnTo>
                  <a:lnTo>
                    <a:pt x="3" y="0"/>
                  </a:lnTo>
                  <a:lnTo>
                    <a:pt x="7" y="4"/>
                  </a:lnTo>
                  <a:lnTo>
                    <a:pt x="7" y="8"/>
                  </a:lnTo>
                  <a:lnTo>
                    <a:pt x="3" y="12"/>
                  </a:lnTo>
                  <a:lnTo>
                    <a:pt x="3" y="19"/>
                  </a:lnTo>
                  <a:lnTo>
                    <a:pt x="7" y="31"/>
                  </a:lnTo>
                  <a:lnTo>
                    <a:pt x="11" y="42"/>
                  </a:lnTo>
                  <a:lnTo>
                    <a:pt x="15" y="54"/>
                  </a:lnTo>
                  <a:lnTo>
                    <a:pt x="19" y="66"/>
                  </a:lnTo>
                  <a:lnTo>
                    <a:pt x="26" y="81"/>
                  </a:lnTo>
                  <a:lnTo>
                    <a:pt x="34" y="92"/>
                  </a:lnTo>
                  <a:lnTo>
                    <a:pt x="46" y="108"/>
                  </a:lnTo>
                  <a:lnTo>
                    <a:pt x="57" y="123"/>
                  </a:lnTo>
                  <a:lnTo>
                    <a:pt x="69" y="138"/>
                  </a:lnTo>
                  <a:lnTo>
                    <a:pt x="84" y="150"/>
                  </a:lnTo>
                  <a:lnTo>
                    <a:pt x="99" y="165"/>
                  </a:lnTo>
                  <a:lnTo>
                    <a:pt x="115" y="181"/>
                  </a:lnTo>
                  <a:lnTo>
                    <a:pt x="138" y="196"/>
                  </a:lnTo>
                  <a:lnTo>
                    <a:pt x="165" y="208"/>
                  </a:lnTo>
                  <a:lnTo>
                    <a:pt x="211" y="223"/>
                  </a:lnTo>
                  <a:lnTo>
                    <a:pt x="268" y="234"/>
                  </a:lnTo>
                  <a:lnTo>
                    <a:pt x="311" y="250"/>
                  </a:lnTo>
                  <a:lnTo>
                    <a:pt x="330" y="261"/>
                  </a:lnTo>
                  <a:lnTo>
                    <a:pt x="334" y="277"/>
                  </a:lnTo>
                  <a:lnTo>
                    <a:pt x="361" y="288"/>
                  </a:lnTo>
                  <a:lnTo>
                    <a:pt x="380" y="300"/>
                  </a:lnTo>
                  <a:lnTo>
                    <a:pt x="399" y="311"/>
                  </a:lnTo>
                  <a:lnTo>
                    <a:pt x="414" y="323"/>
                  </a:lnTo>
                  <a:lnTo>
                    <a:pt x="426" y="334"/>
                  </a:lnTo>
                  <a:lnTo>
                    <a:pt x="438" y="346"/>
                  </a:lnTo>
                  <a:lnTo>
                    <a:pt x="441" y="357"/>
                  </a:lnTo>
                  <a:lnTo>
                    <a:pt x="441" y="369"/>
                  </a:lnTo>
                  <a:lnTo>
                    <a:pt x="464" y="377"/>
                  </a:lnTo>
                  <a:lnTo>
                    <a:pt x="560" y="388"/>
                  </a:lnTo>
                  <a:lnTo>
                    <a:pt x="660" y="400"/>
                  </a:lnTo>
                  <a:lnTo>
                    <a:pt x="726" y="407"/>
                  </a:lnTo>
                  <a:lnTo>
                    <a:pt x="722" y="419"/>
                  </a:lnTo>
                  <a:lnTo>
                    <a:pt x="668" y="426"/>
                  </a:lnTo>
                  <a:lnTo>
                    <a:pt x="633" y="434"/>
                  </a:lnTo>
                  <a:lnTo>
                    <a:pt x="618" y="446"/>
                  </a:lnTo>
                  <a:lnTo>
                    <a:pt x="587" y="453"/>
                  </a:lnTo>
                  <a:lnTo>
                    <a:pt x="572" y="461"/>
                  </a:lnTo>
                  <a:lnTo>
                    <a:pt x="564" y="469"/>
                  </a:lnTo>
                  <a:lnTo>
                    <a:pt x="557" y="480"/>
                  </a:lnTo>
                  <a:lnTo>
                    <a:pt x="537" y="488"/>
                  </a:lnTo>
                  <a:lnTo>
                    <a:pt x="511" y="496"/>
                  </a:lnTo>
                  <a:lnTo>
                    <a:pt x="491" y="503"/>
                  </a:lnTo>
                  <a:lnTo>
                    <a:pt x="476" y="511"/>
                  </a:lnTo>
                  <a:lnTo>
                    <a:pt x="461" y="519"/>
                  </a:lnTo>
                  <a:lnTo>
                    <a:pt x="445" y="526"/>
                  </a:lnTo>
                  <a:lnTo>
                    <a:pt x="426" y="530"/>
                  </a:lnTo>
                  <a:lnTo>
                    <a:pt x="411" y="538"/>
                  </a:lnTo>
                  <a:lnTo>
                    <a:pt x="395" y="546"/>
                  </a:lnTo>
                  <a:lnTo>
                    <a:pt x="376" y="553"/>
                  </a:lnTo>
                  <a:lnTo>
                    <a:pt x="376" y="557"/>
                  </a:lnTo>
                  <a:lnTo>
                    <a:pt x="411" y="565"/>
                  </a:lnTo>
                  <a:lnTo>
                    <a:pt x="449" y="572"/>
                  </a:lnTo>
                  <a:lnTo>
                    <a:pt x="464" y="576"/>
                  </a:lnTo>
                  <a:lnTo>
                    <a:pt x="441" y="584"/>
                  </a:lnTo>
                  <a:lnTo>
                    <a:pt x="399" y="588"/>
                  </a:lnTo>
                  <a:lnTo>
                    <a:pt x="384" y="595"/>
                  </a:lnTo>
                  <a:lnTo>
                    <a:pt x="368" y="599"/>
                  </a:lnTo>
                  <a:lnTo>
                    <a:pt x="349" y="607"/>
                  </a:lnTo>
                  <a:lnTo>
                    <a:pt x="334" y="611"/>
                  </a:lnTo>
                  <a:lnTo>
                    <a:pt x="322" y="618"/>
                  </a:lnTo>
                  <a:lnTo>
                    <a:pt x="311" y="622"/>
                  </a:lnTo>
                  <a:lnTo>
                    <a:pt x="299" y="626"/>
                  </a:lnTo>
                  <a:lnTo>
                    <a:pt x="284" y="634"/>
                  </a:lnTo>
                  <a:lnTo>
                    <a:pt x="272" y="638"/>
                  </a:lnTo>
                  <a:lnTo>
                    <a:pt x="261" y="641"/>
                  </a:lnTo>
                  <a:lnTo>
                    <a:pt x="249" y="645"/>
                  </a:lnTo>
                  <a:lnTo>
                    <a:pt x="242" y="653"/>
                  </a:lnTo>
                  <a:lnTo>
                    <a:pt x="230" y="657"/>
                  </a:lnTo>
                  <a:lnTo>
                    <a:pt x="219" y="661"/>
                  </a:lnTo>
                  <a:lnTo>
                    <a:pt x="211" y="665"/>
                  </a:lnTo>
                  <a:lnTo>
                    <a:pt x="203" y="668"/>
                  </a:lnTo>
                  <a:lnTo>
                    <a:pt x="195" y="672"/>
                  </a:lnTo>
                  <a:lnTo>
                    <a:pt x="188" y="676"/>
                  </a:lnTo>
                  <a:lnTo>
                    <a:pt x="184" y="68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5" name="Freeform 161"/>
            <p:cNvSpPr>
              <a:spLocks/>
            </p:cNvSpPr>
            <p:nvPr/>
          </p:nvSpPr>
          <p:spPr bwMode="auto">
            <a:xfrm>
              <a:off x="2468563" y="1409700"/>
              <a:ext cx="1098550" cy="1231900"/>
            </a:xfrm>
            <a:custGeom>
              <a:avLst/>
              <a:gdLst/>
              <a:ahLst/>
              <a:cxnLst>
                <a:cxn ang="0">
                  <a:pos x="227" y="669"/>
                </a:cxn>
                <a:cxn ang="0">
                  <a:pos x="208" y="680"/>
                </a:cxn>
                <a:cxn ang="0">
                  <a:pos x="185" y="692"/>
                </a:cxn>
                <a:cxn ang="0">
                  <a:pos x="162" y="699"/>
                </a:cxn>
                <a:cxn ang="0">
                  <a:pos x="154" y="711"/>
                </a:cxn>
                <a:cxn ang="0">
                  <a:pos x="135" y="722"/>
                </a:cxn>
                <a:cxn ang="0">
                  <a:pos x="123" y="734"/>
                </a:cxn>
                <a:cxn ang="0">
                  <a:pos x="127" y="749"/>
                </a:cxn>
                <a:cxn ang="0">
                  <a:pos x="154" y="753"/>
                </a:cxn>
                <a:cxn ang="0">
                  <a:pos x="208" y="761"/>
                </a:cxn>
                <a:cxn ang="0">
                  <a:pos x="238" y="765"/>
                </a:cxn>
                <a:cxn ang="0">
                  <a:pos x="292" y="768"/>
                </a:cxn>
                <a:cxn ang="0">
                  <a:pos x="346" y="772"/>
                </a:cxn>
                <a:cxn ang="0">
                  <a:pos x="392" y="776"/>
                </a:cxn>
                <a:cxn ang="0">
                  <a:pos x="615" y="776"/>
                </a:cxn>
                <a:cxn ang="0">
                  <a:pos x="653" y="772"/>
                </a:cxn>
                <a:cxn ang="0">
                  <a:pos x="607" y="761"/>
                </a:cxn>
                <a:cxn ang="0">
                  <a:pos x="588" y="734"/>
                </a:cxn>
                <a:cxn ang="0">
                  <a:pos x="534" y="695"/>
                </a:cxn>
                <a:cxn ang="0">
                  <a:pos x="492" y="634"/>
                </a:cxn>
                <a:cxn ang="0">
                  <a:pos x="446" y="538"/>
                </a:cxn>
                <a:cxn ang="0">
                  <a:pos x="488" y="404"/>
                </a:cxn>
                <a:cxn ang="0">
                  <a:pos x="465" y="254"/>
                </a:cxn>
                <a:cxn ang="0">
                  <a:pos x="407" y="127"/>
                </a:cxn>
                <a:cxn ang="0">
                  <a:pos x="365" y="47"/>
                </a:cxn>
                <a:cxn ang="0">
                  <a:pos x="331" y="8"/>
                </a:cxn>
                <a:cxn ang="0">
                  <a:pos x="296" y="0"/>
                </a:cxn>
                <a:cxn ang="0">
                  <a:pos x="265" y="16"/>
                </a:cxn>
                <a:cxn ang="0">
                  <a:pos x="238" y="47"/>
                </a:cxn>
                <a:cxn ang="0">
                  <a:pos x="219" y="81"/>
                </a:cxn>
                <a:cxn ang="0">
                  <a:pos x="188" y="123"/>
                </a:cxn>
                <a:cxn ang="0">
                  <a:pos x="165" y="166"/>
                </a:cxn>
                <a:cxn ang="0">
                  <a:pos x="142" y="208"/>
                </a:cxn>
                <a:cxn ang="0">
                  <a:pos x="123" y="246"/>
                </a:cxn>
                <a:cxn ang="0">
                  <a:pos x="112" y="285"/>
                </a:cxn>
                <a:cxn ang="0">
                  <a:pos x="89" y="319"/>
                </a:cxn>
                <a:cxn ang="0">
                  <a:pos x="73" y="350"/>
                </a:cxn>
                <a:cxn ang="0">
                  <a:pos x="58" y="381"/>
                </a:cxn>
                <a:cxn ang="0">
                  <a:pos x="42" y="407"/>
                </a:cxn>
                <a:cxn ang="0">
                  <a:pos x="35" y="434"/>
                </a:cxn>
                <a:cxn ang="0">
                  <a:pos x="19" y="461"/>
                </a:cxn>
                <a:cxn ang="0">
                  <a:pos x="4" y="484"/>
                </a:cxn>
              </a:cxnLst>
              <a:rect l="0" t="0" r="r" b="b"/>
              <a:pathLst>
                <a:path w="692" h="776">
                  <a:moveTo>
                    <a:pt x="250" y="661"/>
                  </a:moveTo>
                  <a:lnTo>
                    <a:pt x="238" y="665"/>
                  </a:lnTo>
                  <a:lnTo>
                    <a:pt x="227" y="669"/>
                  </a:lnTo>
                  <a:lnTo>
                    <a:pt x="219" y="672"/>
                  </a:lnTo>
                  <a:lnTo>
                    <a:pt x="212" y="676"/>
                  </a:lnTo>
                  <a:lnTo>
                    <a:pt x="208" y="680"/>
                  </a:lnTo>
                  <a:lnTo>
                    <a:pt x="200" y="684"/>
                  </a:lnTo>
                  <a:lnTo>
                    <a:pt x="192" y="688"/>
                  </a:lnTo>
                  <a:lnTo>
                    <a:pt x="185" y="692"/>
                  </a:lnTo>
                  <a:lnTo>
                    <a:pt x="177" y="695"/>
                  </a:lnTo>
                  <a:lnTo>
                    <a:pt x="169" y="695"/>
                  </a:lnTo>
                  <a:lnTo>
                    <a:pt x="162" y="699"/>
                  </a:lnTo>
                  <a:lnTo>
                    <a:pt x="158" y="703"/>
                  </a:lnTo>
                  <a:lnTo>
                    <a:pt x="158" y="711"/>
                  </a:lnTo>
                  <a:lnTo>
                    <a:pt x="154" y="711"/>
                  </a:lnTo>
                  <a:lnTo>
                    <a:pt x="150" y="715"/>
                  </a:lnTo>
                  <a:lnTo>
                    <a:pt x="142" y="718"/>
                  </a:lnTo>
                  <a:lnTo>
                    <a:pt x="135" y="722"/>
                  </a:lnTo>
                  <a:lnTo>
                    <a:pt x="131" y="726"/>
                  </a:lnTo>
                  <a:lnTo>
                    <a:pt x="127" y="730"/>
                  </a:lnTo>
                  <a:lnTo>
                    <a:pt x="123" y="734"/>
                  </a:lnTo>
                  <a:lnTo>
                    <a:pt x="123" y="742"/>
                  </a:lnTo>
                  <a:lnTo>
                    <a:pt x="123" y="745"/>
                  </a:lnTo>
                  <a:lnTo>
                    <a:pt x="127" y="749"/>
                  </a:lnTo>
                  <a:lnTo>
                    <a:pt x="131" y="749"/>
                  </a:lnTo>
                  <a:lnTo>
                    <a:pt x="139" y="753"/>
                  </a:lnTo>
                  <a:lnTo>
                    <a:pt x="154" y="753"/>
                  </a:lnTo>
                  <a:lnTo>
                    <a:pt x="177" y="757"/>
                  </a:lnTo>
                  <a:lnTo>
                    <a:pt x="196" y="757"/>
                  </a:lnTo>
                  <a:lnTo>
                    <a:pt x="208" y="761"/>
                  </a:lnTo>
                  <a:lnTo>
                    <a:pt x="212" y="761"/>
                  </a:lnTo>
                  <a:lnTo>
                    <a:pt x="223" y="765"/>
                  </a:lnTo>
                  <a:lnTo>
                    <a:pt x="238" y="765"/>
                  </a:lnTo>
                  <a:lnTo>
                    <a:pt x="258" y="768"/>
                  </a:lnTo>
                  <a:lnTo>
                    <a:pt x="273" y="768"/>
                  </a:lnTo>
                  <a:lnTo>
                    <a:pt x="292" y="768"/>
                  </a:lnTo>
                  <a:lnTo>
                    <a:pt x="308" y="772"/>
                  </a:lnTo>
                  <a:lnTo>
                    <a:pt x="327" y="772"/>
                  </a:lnTo>
                  <a:lnTo>
                    <a:pt x="346" y="772"/>
                  </a:lnTo>
                  <a:lnTo>
                    <a:pt x="365" y="772"/>
                  </a:lnTo>
                  <a:lnTo>
                    <a:pt x="381" y="772"/>
                  </a:lnTo>
                  <a:lnTo>
                    <a:pt x="392" y="776"/>
                  </a:lnTo>
                  <a:lnTo>
                    <a:pt x="423" y="776"/>
                  </a:lnTo>
                  <a:lnTo>
                    <a:pt x="519" y="776"/>
                  </a:lnTo>
                  <a:lnTo>
                    <a:pt x="615" y="776"/>
                  </a:lnTo>
                  <a:lnTo>
                    <a:pt x="688" y="772"/>
                  </a:lnTo>
                  <a:lnTo>
                    <a:pt x="692" y="772"/>
                  </a:lnTo>
                  <a:lnTo>
                    <a:pt x="653" y="772"/>
                  </a:lnTo>
                  <a:lnTo>
                    <a:pt x="634" y="768"/>
                  </a:lnTo>
                  <a:lnTo>
                    <a:pt x="626" y="765"/>
                  </a:lnTo>
                  <a:lnTo>
                    <a:pt x="607" y="761"/>
                  </a:lnTo>
                  <a:lnTo>
                    <a:pt x="592" y="757"/>
                  </a:lnTo>
                  <a:lnTo>
                    <a:pt x="592" y="745"/>
                  </a:lnTo>
                  <a:lnTo>
                    <a:pt x="588" y="734"/>
                  </a:lnTo>
                  <a:lnTo>
                    <a:pt x="569" y="726"/>
                  </a:lnTo>
                  <a:lnTo>
                    <a:pt x="546" y="711"/>
                  </a:lnTo>
                  <a:lnTo>
                    <a:pt x="534" y="695"/>
                  </a:lnTo>
                  <a:lnTo>
                    <a:pt x="523" y="680"/>
                  </a:lnTo>
                  <a:lnTo>
                    <a:pt x="507" y="657"/>
                  </a:lnTo>
                  <a:lnTo>
                    <a:pt x="492" y="634"/>
                  </a:lnTo>
                  <a:lnTo>
                    <a:pt x="477" y="607"/>
                  </a:lnTo>
                  <a:lnTo>
                    <a:pt x="461" y="573"/>
                  </a:lnTo>
                  <a:lnTo>
                    <a:pt x="446" y="538"/>
                  </a:lnTo>
                  <a:lnTo>
                    <a:pt x="434" y="496"/>
                  </a:lnTo>
                  <a:lnTo>
                    <a:pt x="454" y="454"/>
                  </a:lnTo>
                  <a:lnTo>
                    <a:pt x="488" y="404"/>
                  </a:lnTo>
                  <a:lnTo>
                    <a:pt x="515" y="354"/>
                  </a:lnTo>
                  <a:lnTo>
                    <a:pt x="504" y="304"/>
                  </a:lnTo>
                  <a:lnTo>
                    <a:pt x="465" y="254"/>
                  </a:lnTo>
                  <a:lnTo>
                    <a:pt x="442" y="208"/>
                  </a:lnTo>
                  <a:lnTo>
                    <a:pt x="427" y="166"/>
                  </a:lnTo>
                  <a:lnTo>
                    <a:pt x="407" y="127"/>
                  </a:lnTo>
                  <a:lnTo>
                    <a:pt x="392" y="96"/>
                  </a:lnTo>
                  <a:lnTo>
                    <a:pt x="377" y="70"/>
                  </a:lnTo>
                  <a:lnTo>
                    <a:pt x="365" y="47"/>
                  </a:lnTo>
                  <a:lnTo>
                    <a:pt x="354" y="31"/>
                  </a:lnTo>
                  <a:lnTo>
                    <a:pt x="342" y="20"/>
                  </a:lnTo>
                  <a:lnTo>
                    <a:pt x="331" y="8"/>
                  </a:lnTo>
                  <a:lnTo>
                    <a:pt x="319" y="4"/>
                  </a:lnTo>
                  <a:lnTo>
                    <a:pt x="308" y="0"/>
                  </a:lnTo>
                  <a:lnTo>
                    <a:pt x="296" y="0"/>
                  </a:lnTo>
                  <a:lnTo>
                    <a:pt x="285" y="4"/>
                  </a:lnTo>
                  <a:lnTo>
                    <a:pt x="277" y="8"/>
                  </a:lnTo>
                  <a:lnTo>
                    <a:pt x="265" y="16"/>
                  </a:lnTo>
                  <a:lnTo>
                    <a:pt x="254" y="23"/>
                  </a:lnTo>
                  <a:lnTo>
                    <a:pt x="246" y="35"/>
                  </a:lnTo>
                  <a:lnTo>
                    <a:pt x="238" y="47"/>
                  </a:lnTo>
                  <a:lnTo>
                    <a:pt x="231" y="58"/>
                  </a:lnTo>
                  <a:lnTo>
                    <a:pt x="227" y="70"/>
                  </a:lnTo>
                  <a:lnTo>
                    <a:pt x="219" y="81"/>
                  </a:lnTo>
                  <a:lnTo>
                    <a:pt x="208" y="96"/>
                  </a:lnTo>
                  <a:lnTo>
                    <a:pt x="196" y="112"/>
                  </a:lnTo>
                  <a:lnTo>
                    <a:pt x="188" y="123"/>
                  </a:lnTo>
                  <a:lnTo>
                    <a:pt x="181" y="139"/>
                  </a:lnTo>
                  <a:lnTo>
                    <a:pt x="173" y="154"/>
                  </a:lnTo>
                  <a:lnTo>
                    <a:pt x="165" y="166"/>
                  </a:lnTo>
                  <a:lnTo>
                    <a:pt x="158" y="181"/>
                  </a:lnTo>
                  <a:lnTo>
                    <a:pt x="150" y="192"/>
                  </a:lnTo>
                  <a:lnTo>
                    <a:pt x="142" y="208"/>
                  </a:lnTo>
                  <a:lnTo>
                    <a:pt x="135" y="219"/>
                  </a:lnTo>
                  <a:lnTo>
                    <a:pt x="127" y="235"/>
                  </a:lnTo>
                  <a:lnTo>
                    <a:pt x="123" y="246"/>
                  </a:lnTo>
                  <a:lnTo>
                    <a:pt x="115" y="258"/>
                  </a:lnTo>
                  <a:lnTo>
                    <a:pt x="115" y="273"/>
                  </a:lnTo>
                  <a:lnTo>
                    <a:pt x="112" y="285"/>
                  </a:lnTo>
                  <a:lnTo>
                    <a:pt x="104" y="296"/>
                  </a:lnTo>
                  <a:lnTo>
                    <a:pt x="96" y="308"/>
                  </a:lnTo>
                  <a:lnTo>
                    <a:pt x="89" y="319"/>
                  </a:lnTo>
                  <a:lnTo>
                    <a:pt x="85" y="331"/>
                  </a:lnTo>
                  <a:lnTo>
                    <a:pt x="77" y="338"/>
                  </a:lnTo>
                  <a:lnTo>
                    <a:pt x="73" y="350"/>
                  </a:lnTo>
                  <a:lnTo>
                    <a:pt x="69" y="361"/>
                  </a:lnTo>
                  <a:lnTo>
                    <a:pt x="62" y="369"/>
                  </a:lnTo>
                  <a:lnTo>
                    <a:pt x="58" y="381"/>
                  </a:lnTo>
                  <a:lnTo>
                    <a:pt x="54" y="392"/>
                  </a:lnTo>
                  <a:lnTo>
                    <a:pt x="50" y="400"/>
                  </a:lnTo>
                  <a:lnTo>
                    <a:pt x="42" y="407"/>
                  </a:lnTo>
                  <a:lnTo>
                    <a:pt x="39" y="419"/>
                  </a:lnTo>
                  <a:lnTo>
                    <a:pt x="39" y="427"/>
                  </a:lnTo>
                  <a:lnTo>
                    <a:pt x="35" y="434"/>
                  </a:lnTo>
                  <a:lnTo>
                    <a:pt x="27" y="446"/>
                  </a:lnTo>
                  <a:lnTo>
                    <a:pt x="23" y="454"/>
                  </a:lnTo>
                  <a:lnTo>
                    <a:pt x="19" y="461"/>
                  </a:lnTo>
                  <a:lnTo>
                    <a:pt x="12" y="469"/>
                  </a:lnTo>
                  <a:lnTo>
                    <a:pt x="8" y="477"/>
                  </a:lnTo>
                  <a:lnTo>
                    <a:pt x="4" y="484"/>
                  </a:lnTo>
                  <a:lnTo>
                    <a:pt x="4" y="492"/>
                  </a:lnTo>
                  <a:lnTo>
                    <a:pt x="0" y="50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6" name="Freeform 162"/>
            <p:cNvSpPr>
              <a:spLocks/>
            </p:cNvSpPr>
            <p:nvPr/>
          </p:nvSpPr>
          <p:spPr bwMode="auto">
            <a:xfrm>
              <a:off x="2468563" y="1392238"/>
              <a:ext cx="909638" cy="1011238"/>
            </a:xfrm>
            <a:custGeom>
              <a:avLst/>
              <a:gdLst/>
              <a:ahLst/>
              <a:cxnLst>
                <a:cxn ang="0">
                  <a:pos x="4" y="530"/>
                </a:cxn>
                <a:cxn ang="0">
                  <a:pos x="23" y="549"/>
                </a:cxn>
                <a:cxn ang="0">
                  <a:pos x="58" y="538"/>
                </a:cxn>
                <a:cxn ang="0">
                  <a:pos x="119" y="561"/>
                </a:cxn>
                <a:cxn ang="0">
                  <a:pos x="204" y="580"/>
                </a:cxn>
                <a:cxn ang="0">
                  <a:pos x="308" y="595"/>
                </a:cxn>
                <a:cxn ang="0">
                  <a:pos x="415" y="607"/>
                </a:cxn>
                <a:cxn ang="0">
                  <a:pos x="500" y="622"/>
                </a:cxn>
                <a:cxn ang="0">
                  <a:pos x="550" y="630"/>
                </a:cxn>
                <a:cxn ang="0">
                  <a:pos x="569" y="637"/>
                </a:cxn>
                <a:cxn ang="0">
                  <a:pos x="565" y="637"/>
                </a:cxn>
                <a:cxn ang="0">
                  <a:pos x="542" y="630"/>
                </a:cxn>
                <a:cxn ang="0">
                  <a:pos x="511" y="614"/>
                </a:cxn>
                <a:cxn ang="0">
                  <a:pos x="477" y="584"/>
                </a:cxn>
                <a:cxn ang="0">
                  <a:pos x="442" y="534"/>
                </a:cxn>
                <a:cxn ang="0">
                  <a:pos x="404" y="465"/>
                </a:cxn>
                <a:cxn ang="0">
                  <a:pos x="369" y="372"/>
                </a:cxn>
                <a:cxn ang="0">
                  <a:pos x="334" y="269"/>
                </a:cxn>
                <a:cxn ang="0">
                  <a:pos x="300" y="165"/>
                </a:cxn>
                <a:cxn ang="0">
                  <a:pos x="273" y="104"/>
                </a:cxn>
                <a:cxn ang="0">
                  <a:pos x="242" y="73"/>
                </a:cxn>
                <a:cxn ang="0">
                  <a:pos x="215" y="42"/>
                </a:cxn>
                <a:cxn ang="0">
                  <a:pos x="192" y="11"/>
                </a:cxn>
                <a:cxn ang="0">
                  <a:pos x="169" y="58"/>
                </a:cxn>
                <a:cxn ang="0">
                  <a:pos x="150" y="100"/>
                </a:cxn>
                <a:cxn ang="0">
                  <a:pos x="131" y="146"/>
                </a:cxn>
                <a:cxn ang="0">
                  <a:pos x="115" y="69"/>
                </a:cxn>
                <a:cxn ang="0">
                  <a:pos x="100" y="58"/>
                </a:cxn>
                <a:cxn ang="0">
                  <a:pos x="92" y="142"/>
                </a:cxn>
                <a:cxn ang="0">
                  <a:pos x="85" y="188"/>
                </a:cxn>
                <a:cxn ang="0">
                  <a:pos x="89" y="246"/>
                </a:cxn>
                <a:cxn ang="0">
                  <a:pos x="100" y="284"/>
                </a:cxn>
                <a:cxn ang="0">
                  <a:pos x="127" y="311"/>
                </a:cxn>
                <a:cxn ang="0">
                  <a:pos x="165" y="315"/>
                </a:cxn>
                <a:cxn ang="0">
                  <a:pos x="219" y="357"/>
                </a:cxn>
                <a:cxn ang="0">
                  <a:pos x="285" y="388"/>
                </a:cxn>
                <a:cxn ang="0">
                  <a:pos x="361" y="415"/>
                </a:cxn>
                <a:cxn ang="0">
                  <a:pos x="431" y="438"/>
                </a:cxn>
                <a:cxn ang="0">
                  <a:pos x="480" y="430"/>
                </a:cxn>
                <a:cxn ang="0">
                  <a:pos x="511" y="461"/>
                </a:cxn>
                <a:cxn ang="0">
                  <a:pos x="519" y="495"/>
                </a:cxn>
                <a:cxn ang="0">
                  <a:pos x="504" y="514"/>
                </a:cxn>
              </a:cxnLst>
              <a:rect l="0" t="0" r="r" b="b"/>
              <a:pathLst>
                <a:path w="573" h="637">
                  <a:moveTo>
                    <a:pt x="0" y="511"/>
                  </a:moveTo>
                  <a:lnTo>
                    <a:pt x="0" y="526"/>
                  </a:lnTo>
                  <a:lnTo>
                    <a:pt x="4" y="530"/>
                  </a:lnTo>
                  <a:lnTo>
                    <a:pt x="8" y="538"/>
                  </a:lnTo>
                  <a:lnTo>
                    <a:pt x="16" y="545"/>
                  </a:lnTo>
                  <a:lnTo>
                    <a:pt x="23" y="549"/>
                  </a:lnTo>
                  <a:lnTo>
                    <a:pt x="31" y="553"/>
                  </a:lnTo>
                  <a:lnTo>
                    <a:pt x="46" y="545"/>
                  </a:lnTo>
                  <a:lnTo>
                    <a:pt x="58" y="538"/>
                  </a:lnTo>
                  <a:lnTo>
                    <a:pt x="77" y="538"/>
                  </a:lnTo>
                  <a:lnTo>
                    <a:pt x="96" y="549"/>
                  </a:lnTo>
                  <a:lnTo>
                    <a:pt x="119" y="561"/>
                  </a:lnTo>
                  <a:lnTo>
                    <a:pt x="146" y="564"/>
                  </a:lnTo>
                  <a:lnTo>
                    <a:pt x="173" y="572"/>
                  </a:lnTo>
                  <a:lnTo>
                    <a:pt x="204" y="580"/>
                  </a:lnTo>
                  <a:lnTo>
                    <a:pt x="238" y="584"/>
                  </a:lnTo>
                  <a:lnTo>
                    <a:pt x="273" y="587"/>
                  </a:lnTo>
                  <a:lnTo>
                    <a:pt x="308" y="595"/>
                  </a:lnTo>
                  <a:lnTo>
                    <a:pt x="346" y="599"/>
                  </a:lnTo>
                  <a:lnTo>
                    <a:pt x="381" y="603"/>
                  </a:lnTo>
                  <a:lnTo>
                    <a:pt x="415" y="607"/>
                  </a:lnTo>
                  <a:lnTo>
                    <a:pt x="446" y="614"/>
                  </a:lnTo>
                  <a:lnTo>
                    <a:pt x="473" y="618"/>
                  </a:lnTo>
                  <a:lnTo>
                    <a:pt x="500" y="622"/>
                  </a:lnTo>
                  <a:lnTo>
                    <a:pt x="519" y="622"/>
                  </a:lnTo>
                  <a:lnTo>
                    <a:pt x="534" y="626"/>
                  </a:lnTo>
                  <a:lnTo>
                    <a:pt x="550" y="630"/>
                  </a:lnTo>
                  <a:lnTo>
                    <a:pt x="557" y="633"/>
                  </a:lnTo>
                  <a:lnTo>
                    <a:pt x="565" y="633"/>
                  </a:lnTo>
                  <a:lnTo>
                    <a:pt x="569" y="637"/>
                  </a:lnTo>
                  <a:lnTo>
                    <a:pt x="573" y="637"/>
                  </a:lnTo>
                  <a:lnTo>
                    <a:pt x="569" y="637"/>
                  </a:lnTo>
                  <a:lnTo>
                    <a:pt x="565" y="637"/>
                  </a:lnTo>
                  <a:lnTo>
                    <a:pt x="557" y="637"/>
                  </a:lnTo>
                  <a:lnTo>
                    <a:pt x="550" y="633"/>
                  </a:lnTo>
                  <a:lnTo>
                    <a:pt x="542" y="630"/>
                  </a:lnTo>
                  <a:lnTo>
                    <a:pt x="534" y="626"/>
                  </a:lnTo>
                  <a:lnTo>
                    <a:pt x="523" y="622"/>
                  </a:lnTo>
                  <a:lnTo>
                    <a:pt x="511" y="614"/>
                  </a:lnTo>
                  <a:lnTo>
                    <a:pt x="500" y="607"/>
                  </a:lnTo>
                  <a:lnTo>
                    <a:pt x="488" y="595"/>
                  </a:lnTo>
                  <a:lnTo>
                    <a:pt x="477" y="584"/>
                  </a:lnTo>
                  <a:lnTo>
                    <a:pt x="465" y="572"/>
                  </a:lnTo>
                  <a:lnTo>
                    <a:pt x="454" y="553"/>
                  </a:lnTo>
                  <a:lnTo>
                    <a:pt x="442" y="534"/>
                  </a:lnTo>
                  <a:lnTo>
                    <a:pt x="427" y="514"/>
                  </a:lnTo>
                  <a:lnTo>
                    <a:pt x="415" y="491"/>
                  </a:lnTo>
                  <a:lnTo>
                    <a:pt x="404" y="465"/>
                  </a:lnTo>
                  <a:lnTo>
                    <a:pt x="392" y="434"/>
                  </a:lnTo>
                  <a:lnTo>
                    <a:pt x="381" y="403"/>
                  </a:lnTo>
                  <a:lnTo>
                    <a:pt x="369" y="372"/>
                  </a:lnTo>
                  <a:lnTo>
                    <a:pt x="358" y="338"/>
                  </a:lnTo>
                  <a:lnTo>
                    <a:pt x="346" y="303"/>
                  </a:lnTo>
                  <a:lnTo>
                    <a:pt x="334" y="269"/>
                  </a:lnTo>
                  <a:lnTo>
                    <a:pt x="323" y="234"/>
                  </a:lnTo>
                  <a:lnTo>
                    <a:pt x="311" y="200"/>
                  </a:lnTo>
                  <a:lnTo>
                    <a:pt x="300" y="165"/>
                  </a:lnTo>
                  <a:lnTo>
                    <a:pt x="292" y="134"/>
                  </a:lnTo>
                  <a:lnTo>
                    <a:pt x="281" y="119"/>
                  </a:lnTo>
                  <a:lnTo>
                    <a:pt x="273" y="104"/>
                  </a:lnTo>
                  <a:lnTo>
                    <a:pt x="261" y="92"/>
                  </a:lnTo>
                  <a:lnTo>
                    <a:pt x="254" y="81"/>
                  </a:lnTo>
                  <a:lnTo>
                    <a:pt x="242" y="73"/>
                  </a:lnTo>
                  <a:lnTo>
                    <a:pt x="235" y="69"/>
                  </a:lnTo>
                  <a:lnTo>
                    <a:pt x="227" y="61"/>
                  </a:lnTo>
                  <a:lnTo>
                    <a:pt x="215" y="42"/>
                  </a:lnTo>
                  <a:lnTo>
                    <a:pt x="208" y="15"/>
                  </a:lnTo>
                  <a:lnTo>
                    <a:pt x="200" y="0"/>
                  </a:lnTo>
                  <a:lnTo>
                    <a:pt x="192" y="11"/>
                  </a:lnTo>
                  <a:lnTo>
                    <a:pt x="185" y="34"/>
                  </a:lnTo>
                  <a:lnTo>
                    <a:pt x="177" y="50"/>
                  </a:lnTo>
                  <a:lnTo>
                    <a:pt x="169" y="58"/>
                  </a:lnTo>
                  <a:lnTo>
                    <a:pt x="162" y="73"/>
                  </a:lnTo>
                  <a:lnTo>
                    <a:pt x="154" y="84"/>
                  </a:lnTo>
                  <a:lnTo>
                    <a:pt x="150" y="100"/>
                  </a:lnTo>
                  <a:lnTo>
                    <a:pt x="142" y="115"/>
                  </a:lnTo>
                  <a:lnTo>
                    <a:pt x="135" y="130"/>
                  </a:lnTo>
                  <a:lnTo>
                    <a:pt x="131" y="146"/>
                  </a:lnTo>
                  <a:lnTo>
                    <a:pt x="123" y="161"/>
                  </a:lnTo>
                  <a:lnTo>
                    <a:pt x="119" y="130"/>
                  </a:lnTo>
                  <a:lnTo>
                    <a:pt x="115" y="69"/>
                  </a:lnTo>
                  <a:lnTo>
                    <a:pt x="108" y="23"/>
                  </a:lnTo>
                  <a:lnTo>
                    <a:pt x="104" y="15"/>
                  </a:lnTo>
                  <a:lnTo>
                    <a:pt x="100" y="58"/>
                  </a:lnTo>
                  <a:lnTo>
                    <a:pt x="96" y="100"/>
                  </a:lnTo>
                  <a:lnTo>
                    <a:pt x="92" y="115"/>
                  </a:lnTo>
                  <a:lnTo>
                    <a:pt x="92" y="142"/>
                  </a:lnTo>
                  <a:lnTo>
                    <a:pt x="89" y="161"/>
                  </a:lnTo>
                  <a:lnTo>
                    <a:pt x="89" y="173"/>
                  </a:lnTo>
                  <a:lnTo>
                    <a:pt x="85" y="188"/>
                  </a:lnTo>
                  <a:lnTo>
                    <a:pt x="85" y="223"/>
                  </a:lnTo>
                  <a:lnTo>
                    <a:pt x="89" y="234"/>
                  </a:lnTo>
                  <a:lnTo>
                    <a:pt x="89" y="246"/>
                  </a:lnTo>
                  <a:lnTo>
                    <a:pt x="92" y="261"/>
                  </a:lnTo>
                  <a:lnTo>
                    <a:pt x="96" y="273"/>
                  </a:lnTo>
                  <a:lnTo>
                    <a:pt x="100" y="284"/>
                  </a:lnTo>
                  <a:lnTo>
                    <a:pt x="108" y="299"/>
                  </a:lnTo>
                  <a:lnTo>
                    <a:pt x="115" y="307"/>
                  </a:lnTo>
                  <a:lnTo>
                    <a:pt x="127" y="311"/>
                  </a:lnTo>
                  <a:lnTo>
                    <a:pt x="135" y="307"/>
                  </a:lnTo>
                  <a:lnTo>
                    <a:pt x="150" y="303"/>
                  </a:lnTo>
                  <a:lnTo>
                    <a:pt x="165" y="315"/>
                  </a:lnTo>
                  <a:lnTo>
                    <a:pt x="181" y="338"/>
                  </a:lnTo>
                  <a:lnTo>
                    <a:pt x="196" y="349"/>
                  </a:lnTo>
                  <a:lnTo>
                    <a:pt x="219" y="357"/>
                  </a:lnTo>
                  <a:lnTo>
                    <a:pt x="238" y="369"/>
                  </a:lnTo>
                  <a:lnTo>
                    <a:pt x="261" y="376"/>
                  </a:lnTo>
                  <a:lnTo>
                    <a:pt x="285" y="388"/>
                  </a:lnTo>
                  <a:lnTo>
                    <a:pt x="311" y="395"/>
                  </a:lnTo>
                  <a:lnTo>
                    <a:pt x="334" y="407"/>
                  </a:lnTo>
                  <a:lnTo>
                    <a:pt x="361" y="415"/>
                  </a:lnTo>
                  <a:lnTo>
                    <a:pt x="384" y="426"/>
                  </a:lnTo>
                  <a:lnTo>
                    <a:pt x="407" y="434"/>
                  </a:lnTo>
                  <a:lnTo>
                    <a:pt x="431" y="438"/>
                  </a:lnTo>
                  <a:lnTo>
                    <a:pt x="450" y="430"/>
                  </a:lnTo>
                  <a:lnTo>
                    <a:pt x="465" y="426"/>
                  </a:lnTo>
                  <a:lnTo>
                    <a:pt x="480" y="430"/>
                  </a:lnTo>
                  <a:lnTo>
                    <a:pt x="492" y="445"/>
                  </a:lnTo>
                  <a:lnTo>
                    <a:pt x="504" y="457"/>
                  </a:lnTo>
                  <a:lnTo>
                    <a:pt x="511" y="461"/>
                  </a:lnTo>
                  <a:lnTo>
                    <a:pt x="515" y="468"/>
                  </a:lnTo>
                  <a:lnTo>
                    <a:pt x="519" y="476"/>
                  </a:lnTo>
                  <a:lnTo>
                    <a:pt x="519" y="495"/>
                  </a:lnTo>
                  <a:lnTo>
                    <a:pt x="515" y="503"/>
                  </a:lnTo>
                  <a:lnTo>
                    <a:pt x="511" y="511"/>
                  </a:lnTo>
                  <a:lnTo>
                    <a:pt x="504" y="514"/>
                  </a:lnTo>
                  <a:lnTo>
                    <a:pt x="500" y="518"/>
                  </a:lnTo>
                  <a:lnTo>
                    <a:pt x="492" y="52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7" name="Freeform 163"/>
            <p:cNvSpPr>
              <a:spLocks/>
            </p:cNvSpPr>
            <p:nvPr/>
          </p:nvSpPr>
          <p:spPr bwMode="auto">
            <a:xfrm>
              <a:off x="2706688" y="1435100"/>
              <a:ext cx="542925" cy="925513"/>
            </a:xfrm>
            <a:custGeom>
              <a:avLst/>
              <a:gdLst/>
              <a:ahLst/>
              <a:cxnLst>
                <a:cxn ang="0">
                  <a:pos x="330" y="495"/>
                </a:cxn>
                <a:cxn ang="0">
                  <a:pos x="315" y="503"/>
                </a:cxn>
                <a:cxn ang="0">
                  <a:pos x="292" y="511"/>
                </a:cxn>
                <a:cxn ang="0">
                  <a:pos x="273" y="514"/>
                </a:cxn>
                <a:cxn ang="0">
                  <a:pos x="254" y="518"/>
                </a:cxn>
                <a:cxn ang="0">
                  <a:pos x="231" y="514"/>
                </a:cxn>
                <a:cxn ang="0">
                  <a:pos x="211" y="511"/>
                </a:cxn>
                <a:cxn ang="0">
                  <a:pos x="188" y="503"/>
                </a:cxn>
                <a:cxn ang="0">
                  <a:pos x="169" y="491"/>
                </a:cxn>
                <a:cxn ang="0">
                  <a:pos x="150" y="464"/>
                </a:cxn>
                <a:cxn ang="0">
                  <a:pos x="135" y="430"/>
                </a:cxn>
                <a:cxn ang="0">
                  <a:pos x="115" y="407"/>
                </a:cxn>
                <a:cxn ang="0">
                  <a:pos x="100" y="365"/>
                </a:cxn>
                <a:cxn ang="0">
                  <a:pos x="85" y="322"/>
                </a:cxn>
                <a:cxn ang="0">
                  <a:pos x="69" y="280"/>
                </a:cxn>
                <a:cxn ang="0">
                  <a:pos x="54" y="242"/>
                </a:cxn>
                <a:cxn ang="0">
                  <a:pos x="42" y="123"/>
                </a:cxn>
                <a:cxn ang="0">
                  <a:pos x="31" y="11"/>
                </a:cxn>
                <a:cxn ang="0">
                  <a:pos x="23" y="42"/>
                </a:cxn>
                <a:cxn ang="0">
                  <a:pos x="15" y="38"/>
                </a:cxn>
                <a:cxn ang="0">
                  <a:pos x="8" y="54"/>
                </a:cxn>
                <a:cxn ang="0">
                  <a:pos x="4" y="54"/>
                </a:cxn>
                <a:cxn ang="0">
                  <a:pos x="0" y="0"/>
                </a:cxn>
                <a:cxn ang="0">
                  <a:pos x="4" y="57"/>
                </a:cxn>
                <a:cxn ang="0">
                  <a:pos x="8" y="80"/>
                </a:cxn>
                <a:cxn ang="0">
                  <a:pos x="15" y="115"/>
                </a:cxn>
                <a:cxn ang="0">
                  <a:pos x="31" y="146"/>
                </a:cxn>
                <a:cxn ang="0">
                  <a:pos x="50" y="123"/>
                </a:cxn>
                <a:cxn ang="0">
                  <a:pos x="73" y="119"/>
                </a:cxn>
                <a:cxn ang="0">
                  <a:pos x="100" y="173"/>
                </a:cxn>
                <a:cxn ang="0">
                  <a:pos x="135" y="199"/>
                </a:cxn>
                <a:cxn ang="0">
                  <a:pos x="169" y="230"/>
                </a:cxn>
                <a:cxn ang="0">
                  <a:pos x="204" y="257"/>
                </a:cxn>
                <a:cxn ang="0">
                  <a:pos x="238" y="257"/>
                </a:cxn>
                <a:cxn ang="0">
                  <a:pos x="269" y="276"/>
                </a:cxn>
                <a:cxn ang="0">
                  <a:pos x="296" y="303"/>
                </a:cxn>
                <a:cxn ang="0">
                  <a:pos x="315" y="326"/>
                </a:cxn>
                <a:cxn ang="0">
                  <a:pos x="327" y="345"/>
                </a:cxn>
                <a:cxn ang="0">
                  <a:pos x="334" y="365"/>
                </a:cxn>
                <a:cxn ang="0">
                  <a:pos x="330" y="395"/>
                </a:cxn>
                <a:cxn ang="0">
                  <a:pos x="323" y="415"/>
                </a:cxn>
                <a:cxn ang="0">
                  <a:pos x="315" y="407"/>
                </a:cxn>
                <a:cxn ang="0">
                  <a:pos x="300" y="391"/>
                </a:cxn>
                <a:cxn ang="0">
                  <a:pos x="284" y="426"/>
                </a:cxn>
                <a:cxn ang="0">
                  <a:pos x="269" y="441"/>
                </a:cxn>
                <a:cxn ang="0">
                  <a:pos x="250" y="457"/>
                </a:cxn>
                <a:cxn ang="0">
                  <a:pos x="234" y="472"/>
                </a:cxn>
                <a:cxn ang="0">
                  <a:pos x="215" y="487"/>
                </a:cxn>
                <a:cxn ang="0">
                  <a:pos x="196" y="503"/>
                </a:cxn>
                <a:cxn ang="0">
                  <a:pos x="181" y="514"/>
                </a:cxn>
                <a:cxn ang="0">
                  <a:pos x="165" y="526"/>
                </a:cxn>
                <a:cxn ang="0">
                  <a:pos x="146" y="537"/>
                </a:cxn>
                <a:cxn ang="0">
                  <a:pos x="131" y="549"/>
                </a:cxn>
                <a:cxn ang="0">
                  <a:pos x="115" y="557"/>
                </a:cxn>
                <a:cxn ang="0">
                  <a:pos x="104" y="568"/>
                </a:cxn>
                <a:cxn ang="0">
                  <a:pos x="92" y="576"/>
                </a:cxn>
                <a:cxn ang="0">
                  <a:pos x="81" y="583"/>
                </a:cxn>
              </a:cxnLst>
              <a:rect l="0" t="0" r="r" b="b"/>
              <a:pathLst>
                <a:path w="342" h="583">
                  <a:moveTo>
                    <a:pt x="342" y="495"/>
                  </a:moveTo>
                  <a:lnTo>
                    <a:pt x="330" y="495"/>
                  </a:lnTo>
                  <a:lnTo>
                    <a:pt x="323" y="499"/>
                  </a:lnTo>
                  <a:lnTo>
                    <a:pt x="315" y="503"/>
                  </a:lnTo>
                  <a:lnTo>
                    <a:pt x="304" y="507"/>
                  </a:lnTo>
                  <a:lnTo>
                    <a:pt x="292" y="511"/>
                  </a:lnTo>
                  <a:lnTo>
                    <a:pt x="284" y="514"/>
                  </a:lnTo>
                  <a:lnTo>
                    <a:pt x="273" y="514"/>
                  </a:lnTo>
                  <a:lnTo>
                    <a:pt x="261" y="514"/>
                  </a:lnTo>
                  <a:lnTo>
                    <a:pt x="254" y="518"/>
                  </a:lnTo>
                  <a:lnTo>
                    <a:pt x="242" y="518"/>
                  </a:lnTo>
                  <a:lnTo>
                    <a:pt x="231" y="514"/>
                  </a:lnTo>
                  <a:lnTo>
                    <a:pt x="219" y="514"/>
                  </a:lnTo>
                  <a:lnTo>
                    <a:pt x="211" y="511"/>
                  </a:lnTo>
                  <a:lnTo>
                    <a:pt x="200" y="511"/>
                  </a:lnTo>
                  <a:lnTo>
                    <a:pt x="188" y="503"/>
                  </a:lnTo>
                  <a:lnTo>
                    <a:pt x="181" y="499"/>
                  </a:lnTo>
                  <a:lnTo>
                    <a:pt x="169" y="491"/>
                  </a:lnTo>
                  <a:lnTo>
                    <a:pt x="161" y="480"/>
                  </a:lnTo>
                  <a:lnTo>
                    <a:pt x="150" y="464"/>
                  </a:lnTo>
                  <a:lnTo>
                    <a:pt x="142" y="445"/>
                  </a:lnTo>
                  <a:lnTo>
                    <a:pt x="135" y="430"/>
                  </a:lnTo>
                  <a:lnTo>
                    <a:pt x="123" y="418"/>
                  </a:lnTo>
                  <a:lnTo>
                    <a:pt x="115" y="407"/>
                  </a:lnTo>
                  <a:lnTo>
                    <a:pt x="108" y="388"/>
                  </a:lnTo>
                  <a:lnTo>
                    <a:pt x="100" y="365"/>
                  </a:lnTo>
                  <a:lnTo>
                    <a:pt x="92" y="345"/>
                  </a:lnTo>
                  <a:lnTo>
                    <a:pt x="85" y="322"/>
                  </a:lnTo>
                  <a:lnTo>
                    <a:pt x="77" y="303"/>
                  </a:lnTo>
                  <a:lnTo>
                    <a:pt x="69" y="280"/>
                  </a:lnTo>
                  <a:lnTo>
                    <a:pt x="62" y="261"/>
                  </a:lnTo>
                  <a:lnTo>
                    <a:pt x="54" y="242"/>
                  </a:lnTo>
                  <a:lnTo>
                    <a:pt x="50" y="199"/>
                  </a:lnTo>
                  <a:lnTo>
                    <a:pt x="42" y="123"/>
                  </a:lnTo>
                  <a:lnTo>
                    <a:pt x="38" y="54"/>
                  </a:lnTo>
                  <a:lnTo>
                    <a:pt x="31" y="11"/>
                  </a:lnTo>
                  <a:lnTo>
                    <a:pt x="27" y="19"/>
                  </a:lnTo>
                  <a:lnTo>
                    <a:pt x="23" y="42"/>
                  </a:lnTo>
                  <a:lnTo>
                    <a:pt x="19" y="34"/>
                  </a:lnTo>
                  <a:lnTo>
                    <a:pt x="15" y="38"/>
                  </a:lnTo>
                  <a:lnTo>
                    <a:pt x="12" y="46"/>
                  </a:lnTo>
                  <a:lnTo>
                    <a:pt x="8" y="54"/>
                  </a:lnTo>
                  <a:lnTo>
                    <a:pt x="4" y="61"/>
                  </a:lnTo>
                  <a:lnTo>
                    <a:pt x="4" y="54"/>
                  </a:lnTo>
                  <a:lnTo>
                    <a:pt x="0" y="23"/>
                  </a:lnTo>
                  <a:lnTo>
                    <a:pt x="0" y="0"/>
                  </a:lnTo>
                  <a:lnTo>
                    <a:pt x="0" y="27"/>
                  </a:lnTo>
                  <a:lnTo>
                    <a:pt x="4" y="57"/>
                  </a:lnTo>
                  <a:lnTo>
                    <a:pt x="4" y="65"/>
                  </a:lnTo>
                  <a:lnTo>
                    <a:pt x="8" y="80"/>
                  </a:lnTo>
                  <a:lnTo>
                    <a:pt x="12" y="100"/>
                  </a:lnTo>
                  <a:lnTo>
                    <a:pt x="15" y="115"/>
                  </a:lnTo>
                  <a:lnTo>
                    <a:pt x="23" y="130"/>
                  </a:lnTo>
                  <a:lnTo>
                    <a:pt x="31" y="146"/>
                  </a:lnTo>
                  <a:lnTo>
                    <a:pt x="38" y="142"/>
                  </a:lnTo>
                  <a:lnTo>
                    <a:pt x="50" y="123"/>
                  </a:lnTo>
                  <a:lnTo>
                    <a:pt x="62" y="107"/>
                  </a:lnTo>
                  <a:lnTo>
                    <a:pt x="73" y="119"/>
                  </a:lnTo>
                  <a:lnTo>
                    <a:pt x="85" y="153"/>
                  </a:lnTo>
                  <a:lnTo>
                    <a:pt x="100" y="173"/>
                  </a:lnTo>
                  <a:lnTo>
                    <a:pt x="115" y="184"/>
                  </a:lnTo>
                  <a:lnTo>
                    <a:pt x="135" y="199"/>
                  </a:lnTo>
                  <a:lnTo>
                    <a:pt x="150" y="215"/>
                  </a:lnTo>
                  <a:lnTo>
                    <a:pt x="169" y="230"/>
                  </a:lnTo>
                  <a:lnTo>
                    <a:pt x="184" y="246"/>
                  </a:lnTo>
                  <a:lnTo>
                    <a:pt x="204" y="257"/>
                  </a:lnTo>
                  <a:lnTo>
                    <a:pt x="223" y="261"/>
                  </a:lnTo>
                  <a:lnTo>
                    <a:pt x="238" y="257"/>
                  </a:lnTo>
                  <a:lnTo>
                    <a:pt x="254" y="261"/>
                  </a:lnTo>
                  <a:lnTo>
                    <a:pt x="269" y="276"/>
                  </a:lnTo>
                  <a:lnTo>
                    <a:pt x="284" y="292"/>
                  </a:lnTo>
                  <a:lnTo>
                    <a:pt x="296" y="303"/>
                  </a:lnTo>
                  <a:lnTo>
                    <a:pt x="307" y="315"/>
                  </a:lnTo>
                  <a:lnTo>
                    <a:pt x="315" y="326"/>
                  </a:lnTo>
                  <a:lnTo>
                    <a:pt x="323" y="334"/>
                  </a:lnTo>
                  <a:lnTo>
                    <a:pt x="327" y="345"/>
                  </a:lnTo>
                  <a:lnTo>
                    <a:pt x="330" y="357"/>
                  </a:lnTo>
                  <a:lnTo>
                    <a:pt x="334" y="365"/>
                  </a:lnTo>
                  <a:lnTo>
                    <a:pt x="334" y="384"/>
                  </a:lnTo>
                  <a:lnTo>
                    <a:pt x="330" y="395"/>
                  </a:lnTo>
                  <a:lnTo>
                    <a:pt x="327" y="403"/>
                  </a:lnTo>
                  <a:lnTo>
                    <a:pt x="323" y="415"/>
                  </a:lnTo>
                  <a:lnTo>
                    <a:pt x="319" y="415"/>
                  </a:lnTo>
                  <a:lnTo>
                    <a:pt x="315" y="407"/>
                  </a:lnTo>
                  <a:lnTo>
                    <a:pt x="307" y="395"/>
                  </a:lnTo>
                  <a:lnTo>
                    <a:pt x="300" y="391"/>
                  </a:lnTo>
                  <a:lnTo>
                    <a:pt x="292" y="407"/>
                  </a:lnTo>
                  <a:lnTo>
                    <a:pt x="284" y="426"/>
                  </a:lnTo>
                  <a:lnTo>
                    <a:pt x="277" y="430"/>
                  </a:lnTo>
                  <a:lnTo>
                    <a:pt x="269" y="441"/>
                  </a:lnTo>
                  <a:lnTo>
                    <a:pt x="261" y="449"/>
                  </a:lnTo>
                  <a:lnTo>
                    <a:pt x="250" y="457"/>
                  </a:lnTo>
                  <a:lnTo>
                    <a:pt x="242" y="464"/>
                  </a:lnTo>
                  <a:lnTo>
                    <a:pt x="234" y="472"/>
                  </a:lnTo>
                  <a:lnTo>
                    <a:pt x="223" y="480"/>
                  </a:lnTo>
                  <a:lnTo>
                    <a:pt x="215" y="487"/>
                  </a:lnTo>
                  <a:lnTo>
                    <a:pt x="208" y="495"/>
                  </a:lnTo>
                  <a:lnTo>
                    <a:pt x="196" y="503"/>
                  </a:lnTo>
                  <a:lnTo>
                    <a:pt x="188" y="507"/>
                  </a:lnTo>
                  <a:lnTo>
                    <a:pt x="181" y="514"/>
                  </a:lnTo>
                  <a:lnTo>
                    <a:pt x="173" y="518"/>
                  </a:lnTo>
                  <a:lnTo>
                    <a:pt x="165" y="526"/>
                  </a:lnTo>
                  <a:lnTo>
                    <a:pt x="154" y="534"/>
                  </a:lnTo>
                  <a:lnTo>
                    <a:pt x="146" y="537"/>
                  </a:lnTo>
                  <a:lnTo>
                    <a:pt x="138" y="541"/>
                  </a:lnTo>
                  <a:lnTo>
                    <a:pt x="131" y="549"/>
                  </a:lnTo>
                  <a:lnTo>
                    <a:pt x="123" y="553"/>
                  </a:lnTo>
                  <a:lnTo>
                    <a:pt x="115" y="557"/>
                  </a:lnTo>
                  <a:lnTo>
                    <a:pt x="111" y="564"/>
                  </a:lnTo>
                  <a:lnTo>
                    <a:pt x="104" y="568"/>
                  </a:lnTo>
                  <a:lnTo>
                    <a:pt x="96" y="572"/>
                  </a:lnTo>
                  <a:lnTo>
                    <a:pt x="92" y="576"/>
                  </a:lnTo>
                  <a:lnTo>
                    <a:pt x="85" y="580"/>
                  </a:lnTo>
                  <a:lnTo>
                    <a:pt x="81" y="58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5188" name="Rectangle 164"/>
            <p:cNvSpPr>
              <a:spLocks noChangeArrowheads="1"/>
            </p:cNvSpPr>
            <p:nvPr/>
          </p:nvSpPr>
          <p:spPr bwMode="auto">
            <a:xfrm>
              <a:off x="2117685" y="1088740"/>
              <a:ext cx="107240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cs typeface="Arial" pitchFamily="34" charset="0"/>
                </a:rPr>
                <a:t>No s</a:t>
              </a:r>
              <a:r>
                <a:rPr kumimoji="0" lang="en-US" sz="1200" b="0" i="0" u="none" strike="noStrike" cap="none" normalizeH="0" baseline="0" dirty="0" smtClean="0">
                  <a:ln>
                    <a:noFill/>
                  </a:ln>
                  <a:solidFill>
                    <a:srgbClr val="000000"/>
                  </a:solidFill>
                  <a:effectLst/>
                  <a:latin typeface="Arial Narrow" pitchFamily="34" charset="0"/>
                  <a:cs typeface="Arial" pitchFamily="34" charset="0"/>
                </a:rPr>
                <a:t>ynchronization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5189" name="Rectangle 165"/>
            <p:cNvSpPr>
              <a:spLocks noChangeArrowheads="1"/>
            </p:cNvSpPr>
            <p:nvPr/>
          </p:nvSpPr>
          <p:spPr bwMode="auto">
            <a:xfrm>
              <a:off x="1937665" y="3744913"/>
              <a:ext cx="151483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second level expectations (first bird)</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85190" name="Rectangle 166"/>
            <p:cNvSpPr>
              <a:spLocks noChangeArrowheads="1"/>
            </p:cNvSpPr>
            <p:nvPr/>
          </p:nvSpPr>
          <p:spPr bwMode="auto">
            <a:xfrm rot="16200000">
              <a:off x="505480" y="2389571"/>
              <a:ext cx="167032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second level expectations (second bird)</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3" name="Text Box 6"/>
          <p:cNvSpPr txBox="1">
            <a:spLocks noChangeArrowheads="1"/>
          </p:cNvSpPr>
          <p:nvPr/>
        </p:nvSpPr>
        <p:spPr bwMode="auto">
          <a:xfrm>
            <a:off x="2702750" y="1043735"/>
            <a:ext cx="4137966" cy="369332"/>
          </a:xfrm>
          <a:prstGeom prst="rect">
            <a:avLst/>
          </a:prstGeom>
          <a:noFill/>
          <a:ln w="12700">
            <a:noFill/>
            <a:miter lim="800000"/>
            <a:headEnd/>
            <a:tailEnd/>
          </a:ln>
        </p:spPr>
        <p:txBody>
          <a:bodyPr wrap="square">
            <a:spAutoFit/>
          </a:bodyPr>
          <a:lstStyle/>
          <a:p>
            <a:pPr algn="ctr" eaLnBrk="0" hangingPunct="0"/>
            <a:r>
              <a:rPr lang="en-US" dirty="0" smtClean="0">
                <a:solidFill>
                  <a:srgbClr val="990033"/>
                </a:solidFill>
                <a:latin typeface="Arial Narrow" pitchFamily="34" charset="0"/>
              </a:rPr>
              <a:t>Mutual prediction and synchronization of chaos</a:t>
            </a:r>
            <a:endParaRPr lang="en-US" dirty="0">
              <a:solidFill>
                <a:srgbClr val="990033"/>
              </a:solidFill>
              <a:latin typeface="Arial Narrow" pitchFamily="34" charset="0"/>
            </a:endParaRPr>
          </a:p>
        </p:txBody>
      </p:sp>
      <p:sp>
        <p:nvSpPr>
          <p:cNvPr id="154" name="Text Box 6"/>
          <p:cNvSpPr txBox="1">
            <a:spLocks noChangeArrowheads="1"/>
          </p:cNvSpPr>
          <p:nvPr/>
        </p:nvSpPr>
        <p:spPr bwMode="auto">
          <a:xfrm>
            <a:off x="5493060" y="4824155"/>
            <a:ext cx="1530170" cy="523220"/>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synchronization manifold</a:t>
            </a:r>
            <a:endParaRPr lang="en-US" sz="1400" dirty="0">
              <a:solidFill>
                <a:srgbClr val="990033"/>
              </a:solidFill>
              <a:latin typeface="Arial Narrow" pitchFamily="34" charset="0"/>
            </a:endParaRPr>
          </a:p>
        </p:txBody>
      </p:sp>
      <p:grpSp>
        <p:nvGrpSpPr>
          <p:cNvPr id="159" name="Group 158"/>
          <p:cNvGrpSpPr>
            <a:grpSpLocks noChangeAspect="1"/>
          </p:cNvGrpSpPr>
          <p:nvPr/>
        </p:nvGrpSpPr>
        <p:grpSpPr>
          <a:xfrm>
            <a:off x="7878325" y="2438890"/>
            <a:ext cx="669958" cy="1710216"/>
            <a:chOff x="7653301" y="2258870"/>
            <a:chExt cx="916781" cy="2340286"/>
          </a:xfrm>
        </p:grpSpPr>
        <p:pic>
          <p:nvPicPr>
            <p:cNvPr id="155" name="Picture 3"/>
            <p:cNvPicPr>
              <a:picLocks noChangeAspect="1" noChangeArrowheads="1"/>
            </p:cNvPicPr>
            <p:nvPr/>
          </p:nvPicPr>
          <p:blipFill>
            <a:blip r:embed="rId2" cstate="print">
              <a:duotone>
                <a:prstClr val="black"/>
                <a:srgbClr val="FFCCCC">
                  <a:tint val="45000"/>
                  <a:satMod val="400000"/>
                </a:srgbClr>
              </a:duotone>
              <a:extLst>
                <a:ext uri="{28A0092B-C50C-407E-A947-70E740481C1C}">
                  <a14:useLocalDpi xmlns:a14="http://schemas.microsoft.com/office/drawing/2010/main" val="0"/>
                </a:ext>
              </a:extLst>
            </a:blip>
            <a:srcRect/>
            <a:stretch>
              <a:fillRect/>
            </a:stretch>
          </p:blipFill>
          <p:spPr bwMode="auto">
            <a:xfrm>
              <a:off x="7653302" y="2258870"/>
              <a:ext cx="916779" cy="11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 name="Picture 3"/>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653303" y="3474018"/>
              <a:ext cx="916779" cy="112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7" name="AutoShape 45"/>
            <p:cNvCxnSpPr>
              <a:cxnSpLocks noChangeShapeType="1"/>
              <a:stCxn id="156" idx="3"/>
              <a:endCxn id="155" idx="3"/>
            </p:cNvCxnSpPr>
            <p:nvPr/>
          </p:nvCxnSpPr>
          <p:spPr bwMode="auto">
            <a:xfrm flipH="1" flipV="1">
              <a:off x="8570081" y="2821439"/>
              <a:ext cx="1" cy="1215148"/>
            </a:xfrm>
            <a:prstGeom prst="curvedConnector3">
              <a:avLst>
                <a:gd name="adj1" fmla="val -22860000000"/>
              </a:avLst>
            </a:prstGeom>
            <a:noFill/>
            <a:ln w="57150">
              <a:solidFill>
                <a:schemeClr val="accent5"/>
              </a:solidFill>
              <a:round/>
              <a:headEnd/>
              <a:tailEnd type="triangle" w="med" len="med"/>
            </a:ln>
          </p:spPr>
        </p:cxnSp>
        <p:cxnSp>
          <p:nvCxnSpPr>
            <p:cNvPr id="158" name="AutoShape 45"/>
            <p:cNvCxnSpPr>
              <a:cxnSpLocks noChangeShapeType="1"/>
              <a:stCxn id="155" idx="1"/>
              <a:endCxn id="156" idx="1"/>
            </p:cNvCxnSpPr>
            <p:nvPr/>
          </p:nvCxnSpPr>
          <p:spPr bwMode="auto">
            <a:xfrm rot="10800000" flipH="1" flipV="1">
              <a:off x="7653301" y="2821439"/>
              <a:ext cx="1" cy="1215148"/>
            </a:xfrm>
            <a:prstGeom prst="curvedConnector3">
              <a:avLst>
                <a:gd name="adj1" fmla="val -22860000000"/>
              </a:avLst>
            </a:prstGeom>
            <a:noFill/>
            <a:ln w="57150">
              <a:solidFill>
                <a:srgbClr val="FFCCCC"/>
              </a:solidFill>
              <a:round/>
              <a:headEnd/>
              <a:tailEnd type="triangle" w="med" len="med"/>
            </a:ln>
          </p:spPr>
        </p:cxnSp>
      </p:grpSp>
      <p:pic>
        <p:nvPicPr>
          <p:cNvPr id="161" name="Picture 3"/>
          <p:cNvPicPr>
            <a:picLocks noChangeAspect="1" noChangeArrowheads="1"/>
          </p:cNvPicPr>
          <p:nvPr/>
        </p:nvPicPr>
        <p:blipFill>
          <a:blip r:embed="rId2" cstate="print">
            <a:duotone>
              <a:prstClr val="black"/>
              <a:srgbClr val="FFCCCC">
                <a:tint val="45000"/>
                <a:satMod val="400000"/>
              </a:srgbClr>
            </a:duotone>
            <a:extLst>
              <a:ext uri="{28A0092B-C50C-407E-A947-70E740481C1C}">
                <a14:useLocalDpi xmlns:a14="http://schemas.microsoft.com/office/drawing/2010/main" val="0"/>
              </a:ext>
            </a:extLst>
          </a:blip>
          <a:srcRect/>
          <a:stretch>
            <a:fillRect/>
          </a:stretch>
        </p:blipFill>
        <p:spPr bwMode="auto">
          <a:xfrm>
            <a:off x="1127576" y="1898830"/>
            <a:ext cx="669957" cy="82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2" name="Picture 3"/>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27576" y="3596890"/>
            <a:ext cx="669957" cy="82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6" name="Straight Connector 165"/>
          <p:cNvCxnSpPr/>
          <p:nvPr/>
        </p:nvCxnSpPr>
        <p:spPr>
          <a:xfrm flipV="1">
            <a:off x="4547955" y="1313766"/>
            <a:ext cx="3555395" cy="3555394"/>
          </a:xfrm>
          <a:prstGeom prst="line">
            <a:avLst/>
          </a:prstGeom>
          <a:ln w="12700">
            <a:solidFill>
              <a:srgbClr val="990033"/>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3584848" y="1915319"/>
            <a:ext cx="3103683" cy="2953841"/>
          </a:xfrm>
          <a:prstGeom prst="rect">
            <a:avLst/>
          </a:prstGeom>
          <a:noFill/>
          <a:ln w="9525">
            <a:noFill/>
            <a:miter lim="800000"/>
            <a:headEnd/>
            <a:tailEnd/>
          </a:ln>
        </p:spPr>
      </p:pic>
      <p:sp>
        <p:nvSpPr>
          <p:cNvPr id="6" name="Rectangle 6"/>
          <p:cNvSpPr>
            <a:spLocks noChangeArrowheads="1"/>
          </p:cNvSpPr>
          <p:nvPr/>
        </p:nvSpPr>
        <p:spPr bwMode="auto">
          <a:xfrm>
            <a:off x="1667635" y="2518154"/>
            <a:ext cx="7155795" cy="2215991"/>
          </a:xfrm>
          <a:prstGeom prst="rect">
            <a:avLst/>
          </a:prstGeom>
          <a:noFill/>
          <a:ln w="9525">
            <a:noFill/>
            <a:miter lim="800000"/>
            <a:headEnd/>
            <a:tailEnd/>
          </a:ln>
        </p:spPr>
        <p:txBody>
          <a:bodyPr wrap="square" anchor="ctr">
            <a:spAutoFit/>
          </a:bodyPr>
          <a:lstStyle/>
          <a:p>
            <a:r>
              <a:rPr lang="en-GB" sz="2000" dirty="0" smtClean="0">
                <a:solidFill>
                  <a:srgbClr val="990033"/>
                </a:solidFill>
              </a:rPr>
              <a:t>"There is nothing in the nature of music itself to determine the pitch of the tonic of any composition...In short, the pitch of the tonic must be chosen so as to bring the compass of the tones of the piece within the compass of the executants, vocal or instrumental.” (Helmholtz, 1877 p. 310)</a:t>
            </a:r>
          </a:p>
          <a:p>
            <a:pPr algn="just"/>
            <a:endParaRPr lang="en-GB" sz="2000" dirty="0" smtClean="0">
              <a:solidFill>
                <a:srgbClr val="990033"/>
              </a:solidFill>
            </a:endParaRPr>
          </a:p>
          <a:p>
            <a:pPr algn="just"/>
            <a:r>
              <a:rPr lang="en-GB" sz="1400" i="1" dirty="0" smtClean="0">
                <a:solidFill>
                  <a:srgbClr val="990033"/>
                </a:solidFill>
              </a:rPr>
              <a:t>‘</a:t>
            </a:r>
            <a:r>
              <a:rPr lang="en-GB" sz="1200" i="1" dirty="0" smtClean="0">
                <a:solidFill>
                  <a:srgbClr val="990033"/>
                </a:solidFill>
              </a:rPr>
              <a:t>Helmholtz,  H. (1877). “On the Sensations of Tone as a Physiological Basis for the Theory of Music", Fourth German edition,; translated, revised, corrected with notes and additional appendix by Alexander J. Ellis. Reprint: New York, Dover Publications Inc.,1954</a:t>
            </a:r>
            <a:endParaRPr lang="en-US" i="1" dirty="0">
              <a:solidFill>
                <a:schemeClr val="bg2"/>
              </a:solidFill>
            </a:endParaRPr>
          </a:p>
        </p:txBody>
      </p:sp>
      <p:pic>
        <p:nvPicPr>
          <p:cNvPr id="8" name="Picture 4" descr="http://www.nndb.com/people/445/000072229/helm9-sized.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42510" y="638690"/>
            <a:ext cx="1512168" cy="2016225"/>
          </a:xfrm>
          <a:prstGeom prst="ellipse">
            <a:avLst/>
          </a:prstGeom>
          <a:ln>
            <a:noFill/>
          </a:ln>
          <a:effectLst>
            <a:softEdge rad="112500"/>
          </a:effectLst>
        </p:spPr>
      </p:pic>
      <p:sp>
        <p:nvSpPr>
          <p:cNvPr id="10" name="Rectangle 9"/>
          <p:cNvSpPr/>
          <p:nvPr/>
        </p:nvSpPr>
        <p:spPr>
          <a:xfrm>
            <a:off x="317485" y="278650"/>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extLst>
      <p:ext uri="{BB962C8B-B14F-4D97-AF65-F5344CB8AC3E}">
        <p14:creationId xmlns:p14="http://schemas.microsoft.com/office/powerpoint/2010/main" val="355968909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3081338" y="260648"/>
            <a:ext cx="3384550" cy="6609502"/>
          </a:xfrm>
          <a:prstGeom prst="rect">
            <a:avLst/>
          </a:prstGeom>
          <a:noFill/>
          <a:ln w="12700">
            <a:noFill/>
            <a:miter lim="800000"/>
            <a:headEnd/>
            <a:tailEnd/>
          </a:ln>
        </p:spPr>
        <p:txBody>
          <a:bodyPr>
            <a:spAutoFit/>
          </a:bodyPr>
          <a:lstStyle/>
          <a:p>
            <a:pPr algn="ctr" eaLnBrk="0" hangingPunct="0"/>
            <a:r>
              <a:rPr lang="en-US" sz="2000" dirty="0">
                <a:solidFill>
                  <a:srgbClr val="990033"/>
                </a:solidFill>
              </a:rPr>
              <a:t>Thank you</a:t>
            </a:r>
          </a:p>
          <a:p>
            <a:pPr algn="ctr" eaLnBrk="0" hangingPunct="0"/>
            <a:endParaRPr lang="en-US" sz="1400" dirty="0" smtClean="0">
              <a:solidFill>
                <a:srgbClr val="990033"/>
              </a:solidFill>
            </a:endParaRPr>
          </a:p>
          <a:p>
            <a:pPr algn="ctr" eaLnBrk="0" hangingPunct="0"/>
            <a:r>
              <a:rPr lang="en-US" sz="1400" dirty="0" smtClean="0">
                <a:solidFill>
                  <a:srgbClr val="990033"/>
                </a:solidFill>
              </a:rPr>
              <a:t>And </a:t>
            </a:r>
            <a:r>
              <a:rPr lang="en-US" sz="1400" dirty="0">
                <a:solidFill>
                  <a:srgbClr val="990033"/>
                </a:solidFill>
              </a:rPr>
              <a:t>thanks to collaborators:</a:t>
            </a:r>
          </a:p>
          <a:p>
            <a:pPr algn="ctr" eaLnBrk="0" hangingPunct="0"/>
            <a:endParaRPr lang="en-US" sz="1400" dirty="0">
              <a:solidFill>
                <a:srgbClr val="990033"/>
              </a:solidFill>
            </a:endParaRPr>
          </a:p>
          <a:p>
            <a:pPr algn="ctr" eaLnBrk="0" hangingPunct="0"/>
            <a:r>
              <a:rPr lang="en-US" sz="1100" dirty="0">
                <a:solidFill>
                  <a:srgbClr val="990033"/>
                </a:solidFill>
              </a:rPr>
              <a:t>Rick </a:t>
            </a:r>
            <a:r>
              <a:rPr lang="en-US" sz="1100" dirty="0" smtClean="0">
                <a:solidFill>
                  <a:srgbClr val="990033"/>
                </a:solidFill>
              </a:rPr>
              <a:t>Adams</a:t>
            </a:r>
          </a:p>
          <a:p>
            <a:pPr algn="ctr" eaLnBrk="0" hangingPunct="0"/>
            <a:r>
              <a:rPr lang="en-US" sz="1100" dirty="0" smtClean="0">
                <a:solidFill>
                  <a:srgbClr val="990033"/>
                </a:solidFill>
              </a:rPr>
              <a:t>Andre Bastos</a:t>
            </a:r>
            <a:endParaRPr lang="en-US" sz="1100" dirty="0">
              <a:solidFill>
                <a:srgbClr val="990033"/>
              </a:solidFill>
            </a:endParaRPr>
          </a:p>
          <a:p>
            <a:pPr algn="ctr" eaLnBrk="0" hangingPunct="0"/>
            <a:r>
              <a:rPr lang="en-US" sz="1100" dirty="0">
                <a:solidFill>
                  <a:srgbClr val="990033"/>
                </a:solidFill>
              </a:rPr>
              <a:t>Sven </a:t>
            </a:r>
            <a:r>
              <a:rPr lang="en-US" sz="1100" dirty="0" smtClean="0">
                <a:solidFill>
                  <a:srgbClr val="990033"/>
                </a:solidFill>
              </a:rPr>
              <a:t>Bestmann</a:t>
            </a:r>
          </a:p>
          <a:p>
            <a:pPr algn="ctr" eaLnBrk="0" hangingPunct="0"/>
            <a:r>
              <a:rPr lang="en-US" sz="1100" dirty="0" smtClean="0">
                <a:solidFill>
                  <a:srgbClr val="990033"/>
                </a:solidFill>
              </a:rPr>
              <a:t>Harriet Brown</a:t>
            </a:r>
            <a:endParaRPr lang="en-US" sz="1100" dirty="0">
              <a:solidFill>
                <a:srgbClr val="990033"/>
              </a:solidFill>
            </a:endParaRPr>
          </a:p>
          <a:p>
            <a:pPr algn="ctr" eaLnBrk="0" hangingPunct="0"/>
            <a:r>
              <a:rPr lang="en-US" sz="1100" dirty="0">
                <a:solidFill>
                  <a:srgbClr val="990033"/>
                </a:solidFill>
              </a:rPr>
              <a:t>Jean </a:t>
            </a:r>
            <a:r>
              <a:rPr lang="en-US" sz="1100" dirty="0" smtClean="0">
                <a:solidFill>
                  <a:srgbClr val="990033"/>
                </a:solidFill>
              </a:rPr>
              <a:t>Daunizeau</a:t>
            </a:r>
          </a:p>
          <a:p>
            <a:pPr algn="ctr" eaLnBrk="0" hangingPunct="0"/>
            <a:r>
              <a:rPr lang="en-US" sz="1100" dirty="0" smtClean="0">
                <a:solidFill>
                  <a:srgbClr val="990033"/>
                </a:solidFill>
              </a:rPr>
              <a:t>Mark Edwards</a:t>
            </a:r>
          </a:p>
          <a:p>
            <a:pPr algn="ctr" eaLnBrk="0" hangingPunct="0"/>
            <a:r>
              <a:rPr lang="en-US" sz="1100" dirty="0" smtClean="0">
                <a:solidFill>
                  <a:srgbClr val="990033"/>
                </a:solidFill>
              </a:rPr>
              <a:t>Xiaosi </a:t>
            </a:r>
            <a:r>
              <a:rPr lang="en-US" sz="1100" dirty="0" err="1" smtClean="0">
                <a:solidFill>
                  <a:srgbClr val="990033"/>
                </a:solidFill>
              </a:rPr>
              <a:t>Gu</a:t>
            </a:r>
            <a:endParaRPr lang="en-US" sz="1100" dirty="0">
              <a:solidFill>
                <a:srgbClr val="990033"/>
              </a:solidFill>
            </a:endParaRPr>
          </a:p>
          <a:p>
            <a:pPr algn="ctr" eaLnBrk="0" hangingPunct="0"/>
            <a:r>
              <a:rPr lang="en-US" sz="1100" dirty="0" smtClean="0">
                <a:solidFill>
                  <a:srgbClr val="990033"/>
                </a:solidFill>
              </a:rPr>
              <a:t>Lee </a:t>
            </a:r>
            <a:r>
              <a:rPr lang="en-US" sz="1100" dirty="0">
                <a:solidFill>
                  <a:srgbClr val="990033"/>
                </a:solidFill>
              </a:rPr>
              <a:t>Harrison</a:t>
            </a:r>
          </a:p>
          <a:p>
            <a:pPr algn="ctr" eaLnBrk="0" hangingPunct="0"/>
            <a:r>
              <a:rPr lang="en-US" sz="1100" dirty="0">
                <a:solidFill>
                  <a:srgbClr val="990033"/>
                </a:solidFill>
              </a:rPr>
              <a:t>Stefan Kiebel</a:t>
            </a:r>
          </a:p>
          <a:p>
            <a:pPr algn="ctr" eaLnBrk="0" hangingPunct="0"/>
            <a:r>
              <a:rPr lang="en-US" sz="1100" dirty="0">
                <a:solidFill>
                  <a:srgbClr val="990033"/>
                </a:solidFill>
              </a:rPr>
              <a:t>James Kilner</a:t>
            </a:r>
          </a:p>
          <a:p>
            <a:pPr algn="ctr" eaLnBrk="0" hangingPunct="0"/>
            <a:r>
              <a:rPr lang="en-US" sz="1100" dirty="0">
                <a:solidFill>
                  <a:srgbClr val="990033"/>
                </a:solidFill>
              </a:rPr>
              <a:t>Jérémie </a:t>
            </a:r>
            <a:r>
              <a:rPr lang="en-US" sz="1100" dirty="0" smtClean="0">
                <a:solidFill>
                  <a:srgbClr val="990033"/>
                </a:solidFill>
              </a:rPr>
              <a:t>Mattout</a:t>
            </a:r>
          </a:p>
          <a:p>
            <a:pPr algn="ctr" eaLnBrk="0" hangingPunct="0"/>
            <a:r>
              <a:rPr lang="en-US" sz="1100" dirty="0" smtClean="0">
                <a:solidFill>
                  <a:srgbClr val="990033"/>
                </a:solidFill>
              </a:rPr>
              <a:t>Rosalyn Moran</a:t>
            </a:r>
          </a:p>
          <a:p>
            <a:pPr algn="ctr" eaLnBrk="0" hangingPunct="0"/>
            <a:r>
              <a:rPr lang="en-US" sz="1100" dirty="0" smtClean="0">
                <a:solidFill>
                  <a:srgbClr val="990033"/>
                </a:solidFill>
              </a:rPr>
              <a:t>Will Penny</a:t>
            </a:r>
          </a:p>
          <a:p>
            <a:pPr algn="ctr" eaLnBrk="0" hangingPunct="0"/>
            <a:r>
              <a:rPr lang="en-US" sz="1100" dirty="0" smtClean="0">
                <a:solidFill>
                  <a:srgbClr val="990033"/>
                </a:solidFill>
              </a:rPr>
              <a:t>Lisa Quattrocki Knight </a:t>
            </a:r>
            <a:endParaRPr lang="en-US" sz="1100" dirty="0">
              <a:solidFill>
                <a:srgbClr val="990033"/>
              </a:solidFill>
            </a:endParaRPr>
          </a:p>
          <a:p>
            <a:pPr algn="ctr" eaLnBrk="0" hangingPunct="0"/>
            <a:r>
              <a:rPr lang="en-US" sz="1100" dirty="0">
                <a:solidFill>
                  <a:srgbClr val="990033"/>
                </a:solidFill>
              </a:rPr>
              <a:t>Klaas Stephan</a:t>
            </a:r>
          </a:p>
          <a:p>
            <a:pPr algn="ctr" eaLnBrk="0" hangingPunct="0"/>
            <a:endParaRPr lang="en-US" sz="1100" dirty="0">
              <a:solidFill>
                <a:srgbClr val="990033"/>
              </a:solidFill>
            </a:endParaRPr>
          </a:p>
          <a:p>
            <a:pPr algn="ctr" eaLnBrk="0" hangingPunct="0"/>
            <a:r>
              <a:rPr lang="en-US" sz="1400" dirty="0">
                <a:solidFill>
                  <a:srgbClr val="990033"/>
                </a:solidFill>
              </a:rPr>
              <a:t>And colleagues:</a:t>
            </a:r>
          </a:p>
          <a:p>
            <a:pPr algn="ctr" eaLnBrk="0" hangingPunct="0"/>
            <a:endParaRPr lang="en-US" sz="1400" dirty="0">
              <a:solidFill>
                <a:srgbClr val="990033"/>
              </a:solidFill>
            </a:endParaRPr>
          </a:p>
          <a:p>
            <a:pPr algn="ctr" eaLnBrk="0" hangingPunct="0"/>
            <a:r>
              <a:rPr lang="en-US" sz="1100" dirty="0" smtClean="0">
                <a:solidFill>
                  <a:srgbClr val="990033"/>
                </a:solidFill>
              </a:rPr>
              <a:t>Andy Clark</a:t>
            </a:r>
          </a:p>
          <a:p>
            <a:pPr algn="ctr" eaLnBrk="0" hangingPunct="0"/>
            <a:r>
              <a:rPr lang="en-US" sz="1100" dirty="0" smtClean="0">
                <a:solidFill>
                  <a:srgbClr val="990033"/>
                </a:solidFill>
              </a:rPr>
              <a:t>Peter </a:t>
            </a:r>
            <a:r>
              <a:rPr lang="en-US" sz="1100" dirty="0">
                <a:solidFill>
                  <a:srgbClr val="990033"/>
                </a:solidFill>
              </a:rPr>
              <a:t>Dayan</a:t>
            </a:r>
          </a:p>
          <a:p>
            <a:pPr algn="ctr" eaLnBrk="0" hangingPunct="0"/>
            <a:r>
              <a:rPr lang="en-US" sz="1100" dirty="0">
                <a:solidFill>
                  <a:srgbClr val="990033"/>
                </a:solidFill>
              </a:rPr>
              <a:t>Jörn </a:t>
            </a:r>
            <a:r>
              <a:rPr lang="en-US" sz="1100" dirty="0" smtClean="0">
                <a:solidFill>
                  <a:srgbClr val="990033"/>
                </a:solidFill>
              </a:rPr>
              <a:t>Diedrichsen</a:t>
            </a:r>
          </a:p>
          <a:p>
            <a:pPr algn="ctr" eaLnBrk="0" hangingPunct="0"/>
            <a:r>
              <a:rPr lang="en-US" sz="1100" dirty="0" smtClean="0">
                <a:solidFill>
                  <a:srgbClr val="990033"/>
                </a:solidFill>
              </a:rPr>
              <a:t>Paul Fletcher</a:t>
            </a:r>
          </a:p>
          <a:p>
            <a:pPr algn="ctr" eaLnBrk="0" hangingPunct="0"/>
            <a:r>
              <a:rPr lang="en-US" sz="1100" dirty="0" smtClean="0">
                <a:solidFill>
                  <a:srgbClr val="990033"/>
                </a:solidFill>
              </a:rPr>
              <a:t>Pascal Fries</a:t>
            </a:r>
          </a:p>
          <a:p>
            <a:pPr algn="ctr" eaLnBrk="0" hangingPunct="0"/>
            <a:r>
              <a:rPr lang="en-US" sz="1100" dirty="0" smtClean="0">
                <a:solidFill>
                  <a:srgbClr val="990033"/>
                </a:solidFill>
              </a:rPr>
              <a:t>Geoffrey Hinton</a:t>
            </a:r>
          </a:p>
          <a:p>
            <a:pPr algn="ctr" eaLnBrk="0" hangingPunct="0"/>
            <a:r>
              <a:rPr lang="en-US" sz="1100" dirty="0" smtClean="0">
                <a:solidFill>
                  <a:srgbClr val="990033"/>
                </a:solidFill>
              </a:rPr>
              <a:t>James Hopkins</a:t>
            </a:r>
          </a:p>
          <a:p>
            <a:pPr algn="ctr" eaLnBrk="0" hangingPunct="0"/>
            <a:r>
              <a:rPr lang="en-US" sz="1100" dirty="0" smtClean="0">
                <a:solidFill>
                  <a:srgbClr val="990033"/>
                </a:solidFill>
              </a:rPr>
              <a:t>Jakob Hohwy</a:t>
            </a:r>
          </a:p>
          <a:p>
            <a:pPr algn="ctr" eaLnBrk="0" hangingPunct="0"/>
            <a:r>
              <a:rPr lang="en-US" sz="1100" dirty="0" smtClean="0">
                <a:solidFill>
                  <a:srgbClr val="990033"/>
                </a:solidFill>
              </a:rPr>
              <a:t>Henry Kennedy</a:t>
            </a:r>
          </a:p>
          <a:p>
            <a:pPr algn="ctr" eaLnBrk="0" hangingPunct="0"/>
            <a:r>
              <a:rPr lang="en-US" sz="1100" dirty="0" smtClean="0">
                <a:solidFill>
                  <a:srgbClr val="990033"/>
                </a:solidFill>
              </a:rPr>
              <a:t>Paul </a:t>
            </a:r>
            <a:r>
              <a:rPr lang="en-US" sz="1100" dirty="0">
                <a:solidFill>
                  <a:srgbClr val="990033"/>
                </a:solidFill>
              </a:rPr>
              <a:t>Verschure</a:t>
            </a:r>
          </a:p>
          <a:p>
            <a:pPr algn="ctr" eaLnBrk="0" hangingPunct="0"/>
            <a:r>
              <a:rPr lang="en-US" sz="1100" dirty="0">
                <a:solidFill>
                  <a:srgbClr val="990033"/>
                </a:solidFill>
              </a:rPr>
              <a:t>Florentin Wörgötter</a:t>
            </a:r>
          </a:p>
          <a:p>
            <a:pPr algn="ctr" eaLnBrk="0" hangingPunct="0"/>
            <a:endParaRPr lang="en-US" sz="1200" dirty="0">
              <a:solidFill>
                <a:srgbClr val="990033"/>
              </a:solidFill>
            </a:endParaRPr>
          </a:p>
          <a:p>
            <a:pPr algn="ctr" eaLnBrk="0" hangingPunct="0"/>
            <a:r>
              <a:rPr lang="en-US" sz="1050" dirty="0">
                <a:solidFill>
                  <a:srgbClr val="990033"/>
                </a:solidFill>
              </a:rPr>
              <a:t>And many </a:t>
            </a:r>
            <a:r>
              <a:rPr lang="en-US" sz="1050" dirty="0" smtClean="0">
                <a:solidFill>
                  <a:srgbClr val="990033"/>
                </a:solidFill>
              </a:rPr>
              <a:t>others</a:t>
            </a:r>
            <a:endParaRPr lang="en-US" sz="1400" dirty="0">
              <a:solidFill>
                <a:srgbClr val="990033"/>
              </a:solidFill>
            </a:endParaRPr>
          </a:p>
        </p:txBody>
      </p:sp>
      <p:pic>
        <p:nvPicPr>
          <p:cNvPr id="5" name="Picture 4" descr="Picture2"/>
          <p:cNvPicPr>
            <a:picLocks noChangeAspect="1" noChangeArrowheads="1"/>
          </p:cNvPicPr>
          <p:nvPr/>
        </p:nvPicPr>
        <p:blipFill>
          <a:blip r:embed="rId2" cstate="print"/>
          <a:srcRect/>
          <a:stretch>
            <a:fillRect/>
          </a:stretch>
        </p:blipFill>
        <p:spPr bwMode="auto">
          <a:xfrm>
            <a:off x="227475" y="214647"/>
            <a:ext cx="868363" cy="19542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47707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9" y="718964"/>
            <a:ext cx="5327650" cy="923330"/>
          </a:xfrm>
          <a:prstGeom prst="rect">
            <a:avLst/>
          </a:prstGeom>
          <a:noFill/>
          <a:ln w="9525">
            <a:noFill/>
            <a:miter lim="800000"/>
            <a:headEnd/>
            <a:tailEnd/>
          </a:ln>
        </p:spPr>
        <p:txBody>
          <a:bodyPr anchor="ctr">
            <a:spAutoFit/>
          </a:bodyPr>
          <a:lstStyle/>
          <a:p>
            <a:r>
              <a:rPr lang="en-US" dirty="0">
                <a:solidFill>
                  <a:srgbClr val="990033"/>
                </a:solidFill>
              </a:rPr>
              <a:t>“Objects are always imagined as being present in the field of vision as would have to be there in order to produce the same impression on the nervous mechanism”</a:t>
            </a:r>
            <a:r>
              <a:rPr lang="en-US" dirty="0"/>
              <a:t> - </a:t>
            </a:r>
            <a:r>
              <a:rPr lang="de-DE" dirty="0" smtClean="0">
                <a:solidFill>
                  <a:schemeClr val="bg2"/>
                </a:solidFill>
              </a:rPr>
              <a:t>von </a:t>
            </a:r>
            <a:r>
              <a:rPr lang="de-DE" dirty="0">
                <a:solidFill>
                  <a:schemeClr val="bg2"/>
                </a:solidFill>
              </a:rPr>
              <a:t>Helmholtz</a:t>
            </a:r>
            <a:r>
              <a:rPr lang="en-US"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2663915"/>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91" y="5354957"/>
            <a:ext cx="1366837" cy="338554"/>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1031" name="Rectangle 12"/>
          <p:cNvSpPr>
            <a:spLocks noChangeArrowheads="1"/>
          </p:cNvSpPr>
          <p:nvPr/>
        </p:nvSpPr>
        <p:spPr bwMode="auto">
          <a:xfrm>
            <a:off x="3943350" y="3914505"/>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5387705"/>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41" y="4383504"/>
            <a:ext cx="2879725" cy="646331"/>
          </a:xfrm>
          <a:prstGeom prst="rect">
            <a:avLst/>
          </a:prstGeom>
          <a:noFill/>
          <a:ln w="9525">
            <a:noFill/>
            <a:miter lim="800000"/>
            <a:headEnd/>
            <a:tailEnd/>
          </a:ln>
        </p:spPr>
        <p:txBody>
          <a:bodyPr anchor="ctr">
            <a:spAutoFit/>
          </a:bodyPr>
          <a:lstStyle/>
          <a:p>
            <a:pPr algn="ctr"/>
            <a:r>
              <a:rPr lang="en-US" dirty="0" smtClean="0">
                <a:solidFill>
                  <a:srgbClr val="990033"/>
                </a:solidFill>
              </a:rPr>
              <a:t>The Helmholtz </a:t>
            </a:r>
            <a:r>
              <a:rPr lang="en-US" dirty="0">
                <a:solidFill>
                  <a:srgbClr val="990033"/>
                </a:solidFill>
              </a:rPr>
              <a:t>machine </a:t>
            </a:r>
            <a:r>
              <a:rPr lang="en-US" dirty="0" smtClean="0">
                <a:solidFill>
                  <a:srgbClr val="990033"/>
                </a:solidFill>
              </a:rPr>
              <a:t>and the Bayesian brain</a:t>
            </a:r>
            <a:endParaRPr lang="en-US" dirty="0">
              <a:solidFill>
                <a:srgbClr val="990033"/>
              </a:solidFill>
            </a:endParaRPr>
          </a:p>
        </p:txBody>
      </p:sp>
      <p:cxnSp>
        <p:nvCxnSpPr>
          <p:cNvPr id="1034" name="AutoShape 15"/>
          <p:cNvCxnSpPr>
            <a:cxnSpLocks noChangeShapeType="1"/>
            <a:endCxn id="1033" idx="1"/>
          </p:cNvCxnSpPr>
          <p:nvPr/>
        </p:nvCxnSpPr>
        <p:spPr bwMode="auto">
          <a:xfrm>
            <a:off x="2720978" y="4705082"/>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6" y="4705078"/>
            <a:ext cx="792162" cy="1592"/>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4052047"/>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9" y="4052047"/>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3" y="188646"/>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3000"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Tree>
    <p:extLst>
      <p:ext uri="{BB962C8B-B14F-4D97-AF65-F5344CB8AC3E}">
        <p14:creationId xmlns:p14="http://schemas.microsoft.com/office/powerpoint/2010/main" val="24501151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9" y="718964"/>
            <a:ext cx="5327650" cy="923330"/>
          </a:xfrm>
          <a:prstGeom prst="rect">
            <a:avLst/>
          </a:prstGeom>
          <a:noFill/>
          <a:ln w="9525">
            <a:noFill/>
            <a:miter lim="800000"/>
            <a:headEnd/>
            <a:tailEnd/>
          </a:ln>
        </p:spPr>
        <p:txBody>
          <a:bodyPr anchor="ctr">
            <a:spAutoFit/>
          </a:bodyPr>
          <a:lstStyle/>
          <a:p>
            <a:r>
              <a:rPr lang="en-US" dirty="0">
                <a:solidFill>
                  <a:srgbClr val="990033"/>
                </a:solidFill>
              </a:rPr>
              <a:t>“Objects are always imagined as being present in the field of vision as would have to be there in order to produce the same impression on the nervous mechanism”</a:t>
            </a:r>
            <a:r>
              <a:rPr lang="en-US" dirty="0"/>
              <a:t> - </a:t>
            </a:r>
            <a:r>
              <a:rPr lang="de-DE" dirty="0" smtClean="0">
                <a:solidFill>
                  <a:schemeClr val="bg2"/>
                </a:solidFill>
              </a:rPr>
              <a:t>von </a:t>
            </a:r>
            <a:r>
              <a:rPr lang="de-DE" dirty="0">
                <a:solidFill>
                  <a:schemeClr val="bg2"/>
                </a:solidFill>
              </a:rPr>
              <a:t>Helmholtz</a:t>
            </a:r>
            <a:r>
              <a:rPr lang="en-US" dirty="0">
                <a:solidFill>
                  <a:schemeClr val="bg2"/>
                </a:solidFill>
              </a:rPr>
              <a:t> </a:t>
            </a:r>
          </a:p>
        </p:txBody>
      </p: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139268" name="Picture 4" descr="http://www.nndb.com/people/445/000072229/helm9-sized.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32523" y="188646"/>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3"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3000"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9" name="Rectangle 6"/>
          <p:cNvSpPr>
            <a:spLocks noChangeArrowheads="1"/>
          </p:cNvSpPr>
          <p:nvPr/>
        </p:nvSpPr>
        <p:spPr bwMode="auto">
          <a:xfrm>
            <a:off x="2432720" y="2069558"/>
            <a:ext cx="4410491" cy="369332"/>
          </a:xfrm>
          <a:prstGeom prst="rect">
            <a:avLst/>
          </a:prstGeom>
          <a:noFill/>
          <a:ln w="9525">
            <a:noFill/>
            <a:miter lim="800000"/>
            <a:headEnd/>
            <a:tailEnd/>
          </a:ln>
        </p:spPr>
        <p:txBody>
          <a:bodyPr wrap="square" anchor="ctr">
            <a:spAutoFit/>
          </a:bodyPr>
          <a:lstStyle/>
          <a:p>
            <a:r>
              <a:rPr lang="en-GB" dirty="0" smtClean="0">
                <a:solidFill>
                  <a:srgbClr val="990033"/>
                </a:solidFill>
              </a:rPr>
              <a:t>sensory impressions…</a:t>
            </a:r>
            <a:endParaRPr lang="en-US" dirty="0">
              <a:solidFill>
                <a:schemeClr val="bg2"/>
              </a:solidFill>
            </a:endParaRPr>
          </a:p>
        </p:txBody>
      </p:sp>
      <p:sp>
        <p:nvSpPr>
          <p:cNvPr id="14" name="Rectangle 13"/>
          <p:cNvSpPr/>
          <p:nvPr/>
        </p:nvSpPr>
        <p:spPr>
          <a:xfrm>
            <a:off x="5403050" y="6219310"/>
            <a:ext cx="2009909" cy="276999"/>
          </a:xfrm>
          <a:prstGeom prst="rect">
            <a:avLst/>
          </a:prstGeom>
        </p:spPr>
        <p:txBody>
          <a:bodyPr wrap="none">
            <a:spAutoFit/>
          </a:bodyPr>
          <a:lstStyle/>
          <a:p>
            <a:r>
              <a:rPr lang="en-GB" sz="1200" dirty="0" smtClean="0">
                <a:solidFill>
                  <a:schemeClr val="bg2">
                    <a:lumMod val="75000"/>
                  </a:schemeClr>
                </a:solidFill>
              </a:rPr>
              <a:t>Plato: The Republic (514a-520a)</a:t>
            </a:r>
            <a:endParaRPr lang="en-GB" sz="1200" dirty="0">
              <a:solidFill>
                <a:schemeClr val="bg2">
                  <a:lumMod val="75000"/>
                </a:schemeClr>
              </a:solidFill>
            </a:endParaRPr>
          </a:p>
        </p:txBody>
      </p:sp>
      <p:pic>
        <p:nvPicPr>
          <p:cNvPr id="15" name="Picture 4" descr="http://upload.wikimedia.org/wikipedia/commons/b/b1/Platon_Cave_Sanraedam_1604.jpg"/>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2477725" y="2618910"/>
            <a:ext cx="4880171" cy="3491921"/>
          </a:xfrm>
          <a:prstGeom prst="rect">
            <a:avLst/>
          </a:prstGeom>
          <a:noFill/>
        </p:spPr>
      </p:pic>
    </p:spTree>
    <p:extLst>
      <p:ext uri="{BB962C8B-B14F-4D97-AF65-F5344CB8AC3E}">
        <p14:creationId xmlns:p14="http://schemas.microsoft.com/office/powerpoint/2010/main" val="29875250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941662" y="593685"/>
            <a:ext cx="3475631" cy="369332"/>
          </a:xfrm>
          <a:prstGeom prst="rect">
            <a:avLst/>
          </a:prstGeom>
          <a:noFill/>
        </p:spPr>
        <p:txBody>
          <a:bodyPr wrap="none" rtlCol="0">
            <a:spAutoFit/>
          </a:bodyPr>
          <a:lstStyle/>
          <a:p>
            <a:r>
              <a:rPr lang="en-GB" dirty="0" smtClean="0">
                <a:solidFill>
                  <a:srgbClr val="990033"/>
                </a:solidFill>
              </a:rPr>
              <a:t>Bayesian filtering and predictive coding</a:t>
            </a:r>
            <a:endParaRPr lang="en-GB" dirty="0">
              <a:solidFill>
                <a:srgbClr val="990033"/>
              </a:solidFill>
            </a:endParaRPr>
          </a:p>
        </p:txBody>
      </p:sp>
      <p:graphicFrame>
        <p:nvGraphicFramePr>
          <p:cNvPr id="20" name="Object 78"/>
          <p:cNvGraphicFramePr>
            <a:graphicFrameLocks noChangeAspect="1"/>
          </p:cNvGraphicFramePr>
          <p:nvPr>
            <p:extLst>
              <p:ext uri="{D42A27DB-BD31-4B8C-83A1-F6EECF244321}">
                <p14:modId xmlns:p14="http://schemas.microsoft.com/office/powerpoint/2010/main" val="3630245904"/>
              </p:ext>
            </p:extLst>
          </p:nvPr>
        </p:nvGraphicFramePr>
        <p:xfrm>
          <a:off x="3221359" y="1268760"/>
          <a:ext cx="2916237" cy="517525"/>
        </p:xfrm>
        <a:graphic>
          <a:graphicData uri="http://schemas.openxmlformats.org/presentationml/2006/ole">
            <mc:AlternateContent xmlns:mc="http://schemas.openxmlformats.org/markup-compatibility/2006">
              <mc:Choice xmlns:v="urn:schemas-microsoft-com:vml" Requires="v">
                <p:oleObj spid="_x0000_s289860" name="Equation" r:id="rId3" imgW="1358310" imgH="241195" progId="Equation.DSMT4">
                  <p:embed/>
                </p:oleObj>
              </mc:Choice>
              <mc:Fallback>
                <p:oleObj name="Equation" r:id="rId3" imgW="1358310" imgH="241195" progId="Equation.DSMT4">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359" y="1268760"/>
                        <a:ext cx="2916237"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1594338" y="1831200"/>
            <a:ext cx="6170279" cy="338554"/>
          </a:xfrm>
          <a:prstGeom prst="rect">
            <a:avLst/>
          </a:prstGeom>
          <a:noFill/>
        </p:spPr>
        <p:txBody>
          <a:bodyPr wrap="none" rtlCol="0">
            <a:spAutoFit/>
          </a:bodyPr>
          <a:lstStyle/>
          <a:p>
            <a:r>
              <a:rPr lang="en-GB" sz="1600" dirty="0" smtClean="0">
                <a:solidFill>
                  <a:srgbClr val="990033"/>
                </a:solidFill>
              </a:rPr>
              <a:t>changes in expectations are predicted changes and (prediction error) corrections</a:t>
            </a:r>
            <a:endParaRPr lang="en-GB" sz="1600" dirty="0">
              <a:solidFill>
                <a:srgbClr val="990033"/>
              </a:solidFill>
            </a:endParaRPr>
          </a:p>
        </p:txBody>
      </p:sp>
      <p:pic>
        <p:nvPicPr>
          <p:cNvPr id="353286" name="Picture 6" descr="Caught in The (Right) Moment Collection"/>
          <p:cNvPicPr>
            <a:picLocks noChangeAspect="1" noChangeArrowheads="1"/>
          </p:cNvPicPr>
          <p:nvPr/>
        </p:nvPicPr>
        <p:blipFill>
          <a:blip r:embed="rId5" cstate="print"/>
          <a:srcRect l="48161" b="44643"/>
          <a:stretch>
            <a:fillRect/>
          </a:stretch>
        </p:blipFill>
        <p:spPr bwMode="auto">
          <a:xfrm>
            <a:off x="3640931" y="3170870"/>
            <a:ext cx="1404833" cy="1395155"/>
          </a:xfrm>
          <a:prstGeom prst="ellipse">
            <a:avLst/>
          </a:prstGeom>
          <a:ln>
            <a:noFill/>
          </a:ln>
          <a:effectLst>
            <a:softEdge rad="112500"/>
          </a:effectLst>
        </p:spPr>
      </p:pic>
      <p:grpSp>
        <p:nvGrpSpPr>
          <p:cNvPr id="3" name="Group 2"/>
          <p:cNvGrpSpPr/>
          <p:nvPr/>
        </p:nvGrpSpPr>
        <p:grpSpPr>
          <a:xfrm>
            <a:off x="3865956" y="3158970"/>
            <a:ext cx="4417414" cy="2262150"/>
            <a:chOff x="3865956" y="3158970"/>
            <a:chExt cx="4417414" cy="2262150"/>
          </a:xfrm>
        </p:grpSpPr>
        <p:pic>
          <p:nvPicPr>
            <p:cNvPr id="353288" name="Picture 8" descr="http://www.toptenz.net/wp-content/uploads/2010/02/wolf.jpg"/>
            <p:cNvPicPr>
              <a:picLocks noChangeAspect="1" noChangeArrowheads="1"/>
            </p:cNvPicPr>
            <p:nvPr/>
          </p:nvPicPr>
          <p:blipFill>
            <a:blip r:embed="rId6" cstate="print"/>
            <a:srcRect/>
            <a:stretch>
              <a:fillRect/>
            </a:stretch>
          </p:blipFill>
          <p:spPr bwMode="auto">
            <a:xfrm>
              <a:off x="6926296" y="3158970"/>
              <a:ext cx="997034" cy="864096"/>
            </a:xfrm>
            <a:prstGeom prst="rect">
              <a:avLst/>
            </a:prstGeom>
            <a:noFill/>
          </p:spPr>
        </p:pic>
        <p:grpSp>
          <p:nvGrpSpPr>
            <p:cNvPr id="35" name="Group 34"/>
            <p:cNvGrpSpPr/>
            <p:nvPr/>
          </p:nvGrpSpPr>
          <p:grpSpPr>
            <a:xfrm>
              <a:off x="3865956" y="4557276"/>
              <a:ext cx="1695450" cy="863844"/>
              <a:chOff x="3783013" y="2484438"/>
              <a:chExt cx="1695450" cy="863844"/>
            </a:xfrm>
          </p:grpSpPr>
          <p:graphicFrame>
            <p:nvGraphicFramePr>
              <p:cNvPr id="353291" name="Object 11"/>
              <p:cNvGraphicFramePr>
                <a:graphicFrameLocks noChangeAspect="1"/>
              </p:cNvGraphicFramePr>
              <p:nvPr/>
            </p:nvGraphicFramePr>
            <p:xfrm>
              <a:off x="3783013" y="2484438"/>
              <a:ext cx="1695450" cy="820737"/>
            </p:xfrm>
            <a:graphic>
              <a:graphicData uri="http://schemas.openxmlformats.org/presentationml/2006/ole">
                <mc:AlternateContent xmlns:mc="http://schemas.openxmlformats.org/markup-compatibility/2006">
                  <mc:Choice xmlns:v="urn:schemas-microsoft-com:vml" Requires="v">
                    <p:oleObj spid="_x0000_s289861" name="Equation" r:id="rId7" imgW="787400" imgH="381000" progId="Equation.DSMT4">
                      <p:embed/>
                    </p:oleObj>
                  </mc:Choice>
                  <mc:Fallback>
                    <p:oleObj name="Equation" r:id="rId7" imgW="787400" imgH="381000" progId="Equation.DSMT4">
                      <p:embed/>
                      <p:pic>
                        <p:nvPicPr>
                          <p:cNvPr id="0"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3013" y="2484438"/>
                            <a:ext cx="1695450"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3898991" y="2978950"/>
                <a:ext cx="1459054" cy="369332"/>
              </a:xfrm>
              <a:prstGeom prst="rect">
                <a:avLst/>
              </a:prstGeom>
              <a:noFill/>
            </p:spPr>
            <p:txBody>
              <a:bodyPr wrap="none" rtlCol="0">
                <a:spAutoFit/>
              </a:bodyPr>
              <a:lstStyle/>
              <a:p>
                <a:pPr algn="ctr"/>
                <a:r>
                  <a:rPr lang="en-GB" dirty="0" smtClean="0">
                    <a:solidFill>
                      <a:srgbClr val="990033"/>
                    </a:solidFill>
                  </a:rPr>
                  <a:t>prediction error</a:t>
                </a:r>
                <a:endParaRPr lang="en-GB" dirty="0">
                  <a:solidFill>
                    <a:srgbClr val="990033"/>
                  </a:solidFill>
                </a:endParaRPr>
              </a:p>
            </p:txBody>
          </p:sp>
        </p:grpSp>
        <p:graphicFrame>
          <p:nvGraphicFramePr>
            <p:cNvPr id="353294" name="Object 14"/>
            <p:cNvGraphicFramePr>
              <a:graphicFrameLocks noChangeAspect="1"/>
            </p:cNvGraphicFramePr>
            <p:nvPr>
              <p:extLst>
                <p:ext uri="{D42A27DB-BD31-4B8C-83A1-F6EECF244321}">
                  <p14:modId xmlns:p14="http://schemas.microsoft.com/office/powerpoint/2010/main" val="79653026"/>
                </p:ext>
              </p:extLst>
            </p:nvPr>
          </p:nvGraphicFramePr>
          <p:xfrm>
            <a:off x="7954757" y="3305885"/>
            <a:ext cx="328613" cy="438150"/>
          </p:xfrm>
          <a:graphic>
            <a:graphicData uri="http://schemas.openxmlformats.org/presentationml/2006/ole">
              <mc:AlternateContent xmlns:mc="http://schemas.openxmlformats.org/markup-compatibility/2006">
                <mc:Choice xmlns:v="urn:schemas-microsoft-com:vml" Requires="v">
                  <p:oleObj spid="_x0000_s289862" name="Equation" r:id="rId9" imgW="152268" imgH="203024" progId="Equation.DSMT4">
                    <p:embed/>
                  </p:oleObj>
                </mc:Choice>
                <mc:Fallback>
                  <p:oleObj name="Equation" r:id="rId9" imgW="152268" imgH="203024" progId="Equation.DSMT4">
                    <p:embed/>
                    <p:pic>
                      <p:nvPicPr>
                        <p:cNvPr id="0" name="Picture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4757" y="3305885"/>
                          <a:ext cx="328613"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8" name="AutoShape 16"/>
            <p:cNvCxnSpPr>
              <a:cxnSpLocks noChangeShapeType="1"/>
            </p:cNvCxnSpPr>
            <p:nvPr/>
          </p:nvCxnSpPr>
          <p:spPr bwMode="auto">
            <a:xfrm rot="10800000">
              <a:off x="6078125" y="3654025"/>
              <a:ext cx="720078" cy="1"/>
            </a:xfrm>
            <a:prstGeom prst="curvedConnector3">
              <a:avLst>
                <a:gd name="adj1" fmla="val 50000"/>
              </a:avLst>
            </a:prstGeom>
            <a:noFill/>
            <a:ln w="12700">
              <a:solidFill>
                <a:schemeClr val="bg2"/>
              </a:solidFill>
              <a:round/>
              <a:headEnd/>
              <a:tailEnd type="triangle" w="med" len="med"/>
            </a:ln>
          </p:spPr>
        </p:cxnSp>
        <p:cxnSp>
          <p:nvCxnSpPr>
            <p:cNvPr id="41" name="AutoShape 22"/>
            <p:cNvCxnSpPr>
              <a:cxnSpLocks noChangeShapeType="1"/>
              <a:stCxn id="25" idx="3"/>
              <a:endCxn id="353288" idx="2"/>
            </p:cNvCxnSpPr>
            <p:nvPr/>
          </p:nvCxnSpPr>
          <p:spPr bwMode="auto">
            <a:xfrm flipV="1">
              <a:off x="5440988" y="4023066"/>
              <a:ext cx="1983825" cy="1213388"/>
            </a:xfrm>
            <a:prstGeom prst="curvedConnector2">
              <a:avLst/>
            </a:prstGeom>
            <a:noFill/>
            <a:ln w="9525">
              <a:solidFill>
                <a:srgbClr val="990033"/>
              </a:solidFill>
              <a:round/>
              <a:headEnd/>
              <a:tailEnd type="triangle" w="med" len="med"/>
            </a:ln>
          </p:spPr>
        </p:cxnSp>
        <p:pic>
          <p:nvPicPr>
            <p:cNvPr id="18" name="Picture 6" descr="Caught in The (Right) Moment Collection"/>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GlowDiffused/>
                      </a14:imgEffect>
                    </a14:imgLayer>
                  </a14:imgProps>
                </a:ext>
              </a:extLst>
            </a:blip>
            <a:srcRect l="48161" b="44643"/>
            <a:stretch>
              <a:fillRect/>
            </a:stretch>
          </p:blipFill>
          <p:spPr bwMode="auto">
            <a:xfrm>
              <a:off x="4583282" y="3158970"/>
              <a:ext cx="1404833" cy="1395155"/>
            </a:xfrm>
            <a:prstGeom prst="ellipse">
              <a:avLst/>
            </a:prstGeom>
            <a:ln>
              <a:noFill/>
            </a:ln>
            <a:effectLst>
              <a:softEdge rad="112500"/>
            </a:effectLst>
          </p:spPr>
        </p:pic>
      </p:grpSp>
      <p:pic>
        <p:nvPicPr>
          <p:cNvPr id="19" name="Picture 6" descr="Caught in The (Right) Moment Collection"/>
          <p:cNvPicPr>
            <a:picLocks noChangeAspect="1" noChangeArrowheads="1"/>
          </p:cNvPicPr>
          <p:nvPr/>
        </p:nvPicPr>
        <p:blipFill>
          <a:blip r:embed="rId5" cstate="print"/>
          <a:srcRect/>
          <a:stretch>
            <a:fillRect/>
          </a:stretch>
        </p:blipFill>
        <p:spPr bwMode="auto">
          <a:xfrm>
            <a:off x="2335786" y="3157257"/>
            <a:ext cx="2709978" cy="2520280"/>
          </a:xfrm>
          <a:prstGeom prst="rect">
            <a:avLst/>
          </a:prstGeom>
          <a:noFill/>
        </p:spPr>
      </p:pic>
    </p:spTree>
    <p:extLst>
      <p:ext uri="{BB962C8B-B14F-4D97-AF65-F5344CB8AC3E}">
        <p14:creationId xmlns:p14="http://schemas.microsoft.com/office/powerpoint/2010/main" val="4087045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3" name="Picture 9" descr="https://encrypted-tbn3.gstatic.com/images?q=tbn:ANd9GcRH8DyLC9fgEnmghP_HCpTopftoQvvDDl0k3yGzyo17AnXr9NtZ"/>
          <p:cNvPicPr>
            <a:picLocks noChangeAspect="1" noChangeArrowheads="1"/>
          </p:cNvPicPr>
          <p:nvPr/>
        </p:nvPicPr>
        <p:blipFill>
          <a:blip r:embed="rId2" cstate="print">
            <a:duotone>
              <a:prstClr val="black"/>
              <a:srgbClr val="D9C3A5">
                <a:tint val="50000"/>
                <a:satMod val="180000"/>
              </a:srgbClr>
            </a:duotone>
            <a:lum bright="30000"/>
          </a:blip>
          <a:srcRect l="10910" r="10909"/>
          <a:stretch>
            <a:fillRect/>
          </a:stretch>
        </p:blipFill>
        <p:spPr bwMode="auto">
          <a:xfrm>
            <a:off x="6438165" y="2604999"/>
            <a:ext cx="1935215" cy="1165726"/>
          </a:xfrm>
          <a:prstGeom prst="rect">
            <a:avLst/>
          </a:prstGeom>
          <a:ln>
            <a:noFill/>
          </a:ln>
          <a:effectLst>
            <a:outerShdw blurRad="190500" algn="tl" rotWithShape="0">
              <a:srgbClr val="000000">
                <a:alpha val="70000"/>
              </a:srgbClr>
            </a:outerShdw>
          </a:effectLst>
        </p:spPr>
      </p:pic>
      <p:sp>
        <p:nvSpPr>
          <p:cNvPr id="10243" name="Text Box 3"/>
          <p:cNvSpPr txBox="1">
            <a:spLocks noChangeArrowheads="1"/>
          </p:cNvSpPr>
          <p:nvPr/>
        </p:nvSpPr>
        <p:spPr bwMode="auto">
          <a:xfrm>
            <a:off x="3583289" y="773705"/>
            <a:ext cx="2404826" cy="369332"/>
          </a:xfrm>
          <a:prstGeom prst="rect">
            <a:avLst/>
          </a:prstGeom>
          <a:noFill/>
          <a:ln w="12700">
            <a:noFill/>
            <a:miter lim="800000"/>
            <a:headEnd/>
            <a:tailEnd/>
          </a:ln>
        </p:spPr>
        <p:txBody>
          <a:bodyPr wrap="none">
            <a:spAutoFit/>
          </a:bodyPr>
          <a:lstStyle/>
          <a:p>
            <a:r>
              <a:rPr lang="en-GB" dirty="0" smtClean="0">
                <a:solidFill>
                  <a:srgbClr val="990033"/>
                </a:solidFill>
              </a:rPr>
              <a:t>Minimizing prediction error</a:t>
            </a:r>
            <a:endParaRPr lang="en-US" dirty="0">
              <a:solidFill>
                <a:srgbClr val="990033"/>
              </a:solidFill>
            </a:endParaRPr>
          </a:p>
        </p:txBody>
      </p:sp>
      <p:pic>
        <p:nvPicPr>
          <p:cNvPr id="10244" name="Picture 5" descr="Leonardo-6"/>
          <p:cNvPicPr>
            <a:picLocks noChangeAspect="1" noChangeArrowheads="1"/>
          </p:cNvPicPr>
          <p:nvPr/>
        </p:nvPicPr>
        <p:blipFill>
          <a:blip r:embed="rId3" cstate="print">
            <a:duotone>
              <a:prstClr val="black"/>
              <a:srgbClr val="D9C3A5">
                <a:tint val="50000"/>
                <a:satMod val="180000"/>
              </a:srgbClr>
            </a:duotone>
            <a:lum bright="10000"/>
          </a:blip>
          <a:srcRect r="3073" b="3670"/>
          <a:stretch>
            <a:fillRect/>
          </a:stretch>
        </p:blipFill>
        <p:spPr bwMode="auto">
          <a:xfrm>
            <a:off x="1485916" y="2537727"/>
            <a:ext cx="1351849" cy="1219723"/>
          </a:xfrm>
          <a:prstGeom prst="rect">
            <a:avLst/>
          </a:prstGeom>
          <a:ln>
            <a:noFill/>
          </a:ln>
          <a:effectLst>
            <a:outerShdw blurRad="190500" algn="tl" rotWithShape="0">
              <a:srgbClr val="000000">
                <a:alpha val="70000"/>
              </a:srgbClr>
            </a:outerShdw>
          </a:effectLst>
        </p:spPr>
      </p:pic>
      <p:pic>
        <p:nvPicPr>
          <p:cNvPr id="10245" name="Picture 6" descr="davincieye"/>
          <p:cNvPicPr>
            <a:picLocks noChangeAspect="1" noChangeArrowheads="1"/>
          </p:cNvPicPr>
          <p:nvPr/>
        </p:nvPicPr>
        <p:blipFill>
          <a:blip r:embed="rId4" cstate="print">
            <a:duotone>
              <a:prstClr val="black"/>
              <a:srgbClr val="D9C3A5">
                <a:tint val="50000"/>
                <a:satMod val="180000"/>
              </a:srgbClr>
            </a:duotone>
            <a:lum bright="30000"/>
          </a:blip>
          <a:srcRect l="12386" t="6497" r="4918" b="3813"/>
          <a:stretch>
            <a:fillRect/>
          </a:stretch>
        </p:blipFill>
        <p:spPr bwMode="auto">
          <a:xfrm>
            <a:off x="990861" y="2177687"/>
            <a:ext cx="990110" cy="691440"/>
          </a:xfrm>
          <a:prstGeom prst="rect">
            <a:avLst/>
          </a:prstGeom>
          <a:ln>
            <a:noFill/>
          </a:ln>
          <a:effectLst>
            <a:outerShdw blurRad="190500" algn="tl" rotWithShape="0">
              <a:srgbClr val="000000">
                <a:alpha val="70000"/>
              </a:srgbClr>
            </a:outerShdw>
          </a:effectLst>
        </p:spPr>
      </p:pic>
      <p:sp>
        <p:nvSpPr>
          <p:cNvPr id="10246" name="Text Box 8"/>
          <p:cNvSpPr txBox="1">
            <a:spLocks noChangeArrowheads="1"/>
          </p:cNvSpPr>
          <p:nvPr/>
        </p:nvSpPr>
        <p:spPr bwMode="auto">
          <a:xfrm>
            <a:off x="2567735" y="4589359"/>
            <a:ext cx="1512887" cy="307777"/>
          </a:xfrm>
          <a:prstGeom prst="rect">
            <a:avLst/>
          </a:prstGeom>
          <a:noFill/>
          <a:ln w="12700">
            <a:noFill/>
            <a:miter lim="800000"/>
            <a:headEnd/>
            <a:tailEnd/>
          </a:ln>
        </p:spPr>
        <p:txBody>
          <a:bodyPr>
            <a:spAutoFit/>
          </a:bodyPr>
          <a:lstStyle/>
          <a:p>
            <a:pPr algn="ctr"/>
            <a:r>
              <a:rPr lang="en-GB" sz="1400" dirty="0">
                <a:solidFill>
                  <a:srgbClr val="990033"/>
                </a:solidFill>
              </a:rPr>
              <a:t>Change </a:t>
            </a:r>
            <a:r>
              <a:rPr lang="en-GB" sz="1400" dirty="0" smtClean="0">
                <a:solidFill>
                  <a:srgbClr val="990033"/>
                </a:solidFill>
              </a:rPr>
              <a:t>sensations</a:t>
            </a:r>
            <a:endParaRPr lang="en-US" sz="1400" dirty="0">
              <a:solidFill>
                <a:srgbClr val="990033"/>
              </a:solidFill>
            </a:endParaRPr>
          </a:p>
        </p:txBody>
      </p:sp>
      <p:sp>
        <p:nvSpPr>
          <p:cNvPr id="10247" name="Text Box 9"/>
          <p:cNvSpPr txBox="1">
            <a:spLocks noChangeArrowheads="1"/>
          </p:cNvSpPr>
          <p:nvPr/>
        </p:nvSpPr>
        <p:spPr bwMode="auto">
          <a:xfrm>
            <a:off x="3605277" y="1853825"/>
            <a:ext cx="2220480" cy="369332"/>
          </a:xfrm>
          <a:prstGeom prst="rect">
            <a:avLst/>
          </a:prstGeom>
          <a:noFill/>
          <a:ln w="12700">
            <a:noFill/>
            <a:miter lim="800000"/>
            <a:headEnd/>
            <a:tailEnd/>
          </a:ln>
        </p:spPr>
        <p:txBody>
          <a:bodyPr wrap="none">
            <a:spAutoFit/>
          </a:bodyPr>
          <a:lstStyle/>
          <a:p>
            <a:pPr algn="ctr"/>
            <a:r>
              <a:rPr lang="en-GB" dirty="0">
                <a:solidFill>
                  <a:srgbClr val="990033"/>
                </a:solidFill>
              </a:rPr>
              <a:t>sensations – predictions</a:t>
            </a:r>
            <a:endParaRPr lang="en-US" dirty="0">
              <a:solidFill>
                <a:srgbClr val="990033"/>
              </a:solidFill>
            </a:endParaRPr>
          </a:p>
        </p:txBody>
      </p:sp>
      <p:cxnSp>
        <p:nvCxnSpPr>
          <p:cNvPr id="10248" name="AutoShape 11"/>
          <p:cNvCxnSpPr>
            <a:cxnSpLocks noChangeShapeType="1"/>
            <a:stCxn id="205833" idx="0"/>
            <a:endCxn id="10247" idx="3"/>
          </p:cNvCxnSpPr>
          <p:nvPr/>
        </p:nvCxnSpPr>
        <p:spPr bwMode="auto">
          <a:xfrm rot="16200000" flipV="1">
            <a:off x="6332511" y="1531737"/>
            <a:ext cx="566508" cy="1580016"/>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633941" y="1566391"/>
            <a:ext cx="499236" cy="1443436"/>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3981472" y="2528435"/>
            <a:ext cx="1479892" cy="369332"/>
          </a:xfrm>
          <a:prstGeom prst="rect">
            <a:avLst/>
          </a:prstGeom>
          <a:solidFill>
            <a:srgbClr val="FF33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a:solidFill>
                  <a:schemeClr val="bg1"/>
                </a:solidFill>
                <a:cs typeface="Arial" charset="0"/>
              </a:rPr>
              <a:t>Prediction error</a:t>
            </a:r>
            <a:endParaRPr lang="en-US">
              <a:solidFill>
                <a:schemeClr val="bg1"/>
              </a:solidFill>
              <a:cs typeface="Arial" charset="0"/>
            </a:endParaRPr>
          </a:p>
        </p:txBody>
      </p:sp>
      <p:sp>
        <p:nvSpPr>
          <p:cNvPr id="10254" name="Text Box 16"/>
          <p:cNvSpPr txBox="1">
            <a:spLocks noChangeArrowheads="1"/>
          </p:cNvSpPr>
          <p:nvPr/>
        </p:nvSpPr>
        <p:spPr bwMode="auto">
          <a:xfrm>
            <a:off x="5376627" y="4589359"/>
            <a:ext cx="1620900" cy="307777"/>
          </a:xfrm>
          <a:prstGeom prst="rect">
            <a:avLst/>
          </a:prstGeom>
          <a:noFill/>
          <a:ln w="12700">
            <a:noFill/>
            <a:miter lim="800000"/>
            <a:headEnd/>
            <a:tailEnd/>
          </a:ln>
        </p:spPr>
        <p:txBody>
          <a:bodyPr wrap="square">
            <a:spAutoFit/>
          </a:bodyPr>
          <a:lstStyle/>
          <a:p>
            <a:pPr algn="ctr"/>
            <a:r>
              <a:rPr lang="en-GB" sz="1400" dirty="0" smtClean="0">
                <a:solidFill>
                  <a:srgbClr val="990033"/>
                </a:solidFill>
              </a:rPr>
              <a:t>Change predictions</a:t>
            </a:r>
            <a:endParaRPr lang="en-US" sz="1400" dirty="0">
              <a:solidFill>
                <a:srgbClr val="990033"/>
              </a:solidFill>
            </a:endParaRPr>
          </a:p>
        </p:txBody>
      </p:sp>
      <p:sp>
        <p:nvSpPr>
          <p:cNvPr id="10253" name="Text Box 17"/>
          <p:cNvSpPr txBox="1">
            <a:spLocks noChangeArrowheads="1"/>
          </p:cNvSpPr>
          <p:nvPr/>
        </p:nvSpPr>
        <p:spPr bwMode="auto">
          <a:xfrm>
            <a:off x="2792760" y="4194085"/>
            <a:ext cx="1080120" cy="369332"/>
          </a:xfrm>
          <a:prstGeom prst="rect">
            <a:avLst/>
          </a:prstGeom>
          <a:solidFill>
            <a:schemeClr val="accent2">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2" name="Text Box 18"/>
          <p:cNvSpPr txBox="1">
            <a:spLocks noChangeArrowheads="1"/>
          </p:cNvSpPr>
          <p:nvPr/>
        </p:nvSpPr>
        <p:spPr bwMode="auto">
          <a:xfrm>
            <a:off x="5610218" y="4202912"/>
            <a:ext cx="1091966" cy="369332"/>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556657" y="3213990"/>
            <a:ext cx="1480984" cy="848538"/>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4420913" y="3198272"/>
            <a:ext cx="1489811" cy="888800"/>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2"/>
          </p:cNvCxnSpPr>
          <p:nvPr/>
        </p:nvCxnSpPr>
        <p:spPr bwMode="auto">
          <a:xfrm rot="10800000">
            <a:off x="2161842" y="3757451"/>
            <a:ext cx="630919" cy="621301"/>
          </a:xfrm>
          <a:prstGeom prst="curvedConnector2">
            <a:avLst/>
          </a:prstGeom>
          <a:noFill/>
          <a:ln w="9525">
            <a:solidFill>
              <a:schemeClr val="tx1"/>
            </a:solidFill>
            <a:round/>
            <a:headEnd/>
            <a:tailEnd type="triangle" w="med" len="med"/>
          </a:ln>
        </p:spPr>
      </p:cxnSp>
      <p:cxnSp>
        <p:nvCxnSpPr>
          <p:cNvPr id="10264" name="AutoShape 22"/>
          <p:cNvCxnSpPr>
            <a:cxnSpLocks noChangeShapeType="1"/>
            <a:stCxn id="2" idx="3"/>
            <a:endCxn id="205833" idx="2"/>
          </p:cNvCxnSpPr>
          <p:nvPr/>
        </p:nvCxnSpPr>
        <p:spPr bwMode="auto">
          <a:xfrm flipV="1">
            <a:off x="6702184" y="3770725"/>
            <a:ext cx="703589" cy="616853"/>
          </a:xfrm>
          <a:prstGeom prst="curvedConnector2">
            <a:avLst/>
          </a:prstGeom>
          <a:noFill/>
          <a:ln w="9525">
            <a:solidFill>
              <a:srgbClr val="990033"/>
            </a:solidFill>
            <a:round/>
            <a:headEnd/>
            <a:tailEnd type="triangle" w="med" len="med"/>
          </a:ln>
        </p:spPr>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descr="A1_bad"/>
          <p:cNvPicPr>
            <a:picLocks noChangeAspect="1" noChangeArrowheads="1"/>
          </p:cNvPicPr>
          <p:nvPr/>
        </p:nvPicPr>
        <p:blipFill>
          <a:blip r:embed="rId7" cstate="print">
            <a:duotone>
              <a:schemeClr val="accent1">
                <a:shade val="45000"/>
                <a:satMod val="135000"/>
              </a:schemeClr>
              <a:prstClr val="white"/>
            </a:duotone>
          </a:blip>
          <a:stretch>
            <a:fillRect/>
          </a:stretch>
        </p:blipFill>
        <p:spPr bwMode="auto">
          <a:xfrm>
            <a:off x="4592960" y="1043735"/>
            <a:ext cx="3105345" cy="3888870"/>
          </a:xfrm>
          <a:prstGeom prst="rect">
            <a:avLst/>
          </a:prstGeom>
          <a:ln>
            <a:noFill/>
          </a:ln>
          <a:effectLst>
            <a:softEdge rad="112500"/>
          </a:effectLst>
        </p:spPr>
      </p:pic>
      <p:grpSp>
        <p:nvGrpSpPr>
          <p:cNvPr id="2" name="Group 260"/>
          <p:cNvGrpSpPr>
            <a:grpSpLocks/>
          </p:cNvGrpSpPr>
          <p:nvPr/>
        </p:nvGrpSpPr>
        <p:grpSpPr bwMode="auto">
          <a:xfrm>
            <a:off x="1928664" y="1846167"/>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mc:AlternateContent xmlns:mc="http://schemas.openxmlformats.org/markup-compatibility/2006">
                <mc:Choice xmlns:v="urn:schemas-microsoft-com:vml" Requires="v">
                  <p:oleObj spid="_x0000_s208224" name="Equation" r:id="rId8" imgW="228501" imgH="203112" progId="Equation.DSMT4">
                    <p:embed/>
                  </p:oleObj>
                </mc:Choice>
                <mc:Fallback>
                  <p:oleObj name="Equation" r:id="rId8" imgW="228501" imgH="203112" progId="Equation.DSMT4">
                    <p:embed/>
                    <p:pic>
                      <p:nvPicPr>
                        <p:cNvPr id="0" name="Picture 3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7" y="1706"/>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mc:AlternateContent xmlns:mc="http://schemas.openxmlformats.org/markup-compatibility/2006">
                <mc:Choice xmlns:v="urn:schemas-microsoft-com:vml" Requires="v">
                  <p:oleObj spid="_x0000_s208225" name="Equation" r:id="rId10" imgW="228501" imgH="203112" progId="Equation.DSMT4">
                    <p:embed/>
                  </p:oleObj>
                </mc:Choice>
                <mc:Fallback>
                  <p:oleObj name="Equation" r:id="rId10" imgW="228501" imgH="203112" progId="Equation.DSMT4">
                    <p:embed/>
                    <p:pic>
                      <p:nvPicPr>
                        <p:cNvPr id="0" name="Picture 3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7" y="1252"/>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mc:AlternateContent xmlns:mc="http://schemas.openxmlformats.org/markup-compatibility/2006">
                <mc:Choice xmlns:v="urn:schemas-microsoft-com:vml" Requires="v">
                  <p:oleObj spid="_x0000_s208226" name="Equation" r:id="rId12" imgW="241195" imgH="203112" progId="Equation.DSMT4">
                    <p:embed/>
                  </p:oleObj>
                </mc:Choice>
                <mc:Fallback>
                  <p:oleObj name="Equation" r:id="rId12" imgW="241195" imgH="203112" progId="Equation.DSMT4">
                    <p:embed/>
                    <p:pic>
                      <p:nvPicPr>
                        <p:cNvPr id="0" name="Picture 3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3" y="935"/>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mc:AlternateContent xmlns:mc="http://schemas.openxmlformats.org/markup-compatibility/2006">
                <mc:Choice xmlns:v="urn:schemas-microsoft-com:vml" Requires="v">
                  <p:oleObj spid="_x0000_s208227" name="Equation" r:id="rId14" imgW="241195" imgH="203112" progId="Equation.DSMT4">
                    <p:embed/>
                  </p:oleObj>
                </mc:Choice>
                <mc:Fallback>
                  <p:oleObj name="Equation" r:id="rId14" imgW="241195" imgH="203112" progId="Equation.DSMT4">
                    <p:embed/>
                    <p:pic>
                      <p:nvPicPr>
                        <p:cNvPr id="0" name="Picture 3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3" y="481"/>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mc:AlternateContent xmlns:mc="http://schemas.openxmlformats.org/markup-compatibility/2006">
                <mc:Choice xmlns:v="urn:schemas-microsoft-com:vml" Requires="v">
                  <p:oleObj spid="_x0000_s208228" name="Equation" r:id="rId16" imgW="279279" imgH="241195" progId="Equation.DSMT4">
                    <p:embed/>
                  </p:oleObj>
                </mc:Choice>
                <mc:Fallback>
                  <p:oleObj name="Equation" r:id="rId16" imgW="279279" imgH="241195" progId="Equation.DSMT4">
                    <p:embed/>
                    <p:pic>
                      <p:nvPicPr>
                        <p:cNvPr id="0" name="Picture 3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24" y="917"/>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mc:AlternateContent xmlns:mc="http://schemas.openxmlformats.org/markup-compatibility/2006">
                <mc:Choice xmlns:v="urn:schemas-microsoft-com:vml" Requires="v">
                  <p:oleObj spid="_x0000_s208229" name="Equation" r:id="rId18" imgW="266469" imgH="241091" progId="Equation.DSMT4">
                    <p:embed/>
                  </p:oleObj>
                </mc:Choice>
                <mc:Fallback>
                  <p:oleObj name="Equation" r:id="rId18" imgW="266469" imgH="241091" progId="Equation.DSMT4">
                    <p:embed/>
                    <p:pic>
                      <p:nvPicPr>
                        <p:cNvPr id="0" name="Picture 3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27" y="463"/>
                          <a:ext cx="168"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mc:AlternateContent xmlns:mc="http://schemas.openxmlformats.org/markup-compatibility/2006">
                <mc:Choice xmlns:v="urn:schemas-microsoft-com:vml" Requires="v">
                  <p:oleObj spid="_x0000_s208230" name="Equation" r:id="rId20" imgW="279279" imgH="241195" progId="Equation.DSMT4">
                    <p:embed/>
                  </p:oleObj>
                </mc:Choice>
                <mc:Fallback>
                  <p:oleObj name="Equation" r:id="rId20" imgW="279279" imgH="241195" progId="Equation.DSMT4">
                    <p:embed/>
                    <p:pic>
                      <p:nvPicPr>
                        <p:cNvPr id="0" name="Picture 3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24" y="1236"/>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mc:AlternateContent xmlns:mc="http://schemas.openxmlformats.org/markup-compatibility/2006">
                <mc:Choice xmlns:v="urn:schemas-microsoft-com:vml" Requires="v">
                  <p:oleObj spid="_x0000_s208231" name="Equation" r:id="rId22" imgW="253890" imgH="241195" progId="Equation.DSMT4">
                    <p:embed/>
                  </p:oleObj>
                </mc:Choice>
                <mc:Fallback>
                  <p:oleObj name="Equation" r:id="rId22" imgW="253890" imgH="241195" progId="Equation.DSMT4">
                    <p:embed/>
                    <p:pic>
                      <p:nvPicPr>
                        <p:cNvPr id="0" name="Picture 3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29" y="1688"/>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mc:AlternateContent xmlns:mc="http://schemas.openxmlformats.org/markup-compatibility/2006">
                <mc:Choice xmlns:v="urn:schemas-microsoft-com:vml" Requires="v">
                  <p:oleObj spid="_x0000_s208232" name="Equation" r:id="rId24" imgW="253890" imgH="241195" progId="Equation.DSMT4">
                    <p:embed/>
                  </p:oleObj>
                </mc:Choice>
                <mc:Fallback>
                  <p:oleObj name="Equation" r:id="rId24" imgW="253890" imgH="241195" progId="Equation.DSMT4">
                    <p:embed/>
                    <p:pic>
                      <p:nvPicPr>
                        <p:cNvPr id="0" name="Picture 3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29" y="2007"/>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mc:AlternateContent xmlns:mc="http://schemas.openxmlformats.org/markup-compatibility/2006">
                <mc:Choice xmlns:v="urn:schemas-microsoft-com:vml" Requires="v">
                  <p:oleObj spid="_x0000_s208233" name="Equation" r:id="rId26" imgW="241195" imgH="203112" progId="Equation.DSMT4">
                    <p:embed/>
                  </p:oleObj>
                </mc:Choice>
                <mc:Fallback>
                  <p:oleObj name="Equation" r:id="rId26" imgW="241195" imgH="203112" progId="Equation.DSMT4">
                    <p:embed/>
                    <p:pic>
                      <p:nvPicPr>
                        <p:cNvPr id="0" name="Picture 3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73" y="2022"/>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sp>
        <p:nvSpPr>
          <p:cNvPr id="153" name="Text Box 116"/>
          <p:cNvSpPr txBox="1">
            <a:spLocks noChangeArrowheads="1"/>
          </p:cNvSpPr>
          <p:nvPr/>
        </p:nvSpPr>
        <p:spPr bwMode="auto">
          <a:xfrm>
            <a:off x="3368827" y="498158"/>
            <a:ext cx="2807072" cy="369332"/>
          </a:xfrm>
          <a:prstGeom prst="rect">
            <a:avLst/>
          </a:prstGeom>
          <a:noFill/>
          <a:ln w="9525">
            <a:noFill/>
            <a:miter lim="800000"/>
            <a:headEnd/>
            <a:tailEnd/>
          </a:ln>
        </p:spPr>
        <p:txBody>
          <a:bodyPr wrap="square">
            <a:spAutoFit/>
          </a:bodyPr>
          <a:lstStyle/>
          <a:p>
            <a:pPr algn="ctr"/>
            <a:r>
              <a:rPr lang="en-GB" dirty="0" smtClean="0">
                <a:solidFill>
                  <a:srgbClr val="990033"/>
                </a:solidFill>
              </a:rPr>
              <a:t>Generative models</a:t>
            </a:r>
            <a:endParaRPr lang="en-GB" dirty="0">
              <a:solidFill>
                <a:srgbClr val="990033"/>
              </a:solidFill>
            </a:endParaRPr>
          </a:p>
        </p:txBody>
      </p:sp>
      <p:sp>
        <p:nvSpPr>
          <p:cNvPr id="98" name="Rectangle 5"/>
          <p:cNvSpPr>
            <a:spLocks noChangeArrowheads="1"/>
          </p:cNvSpPr>
          <p:nvPr/>
        </p:nvSpPr>
        <p:spPr bwMode="auto">
          <a:xfrm>
            <a:off x="6422156" y="764704"/>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99" name="Picture 6"/>
          <p:cNvPicPr>
            <a:picLocks noChangeAspect="1" noChangeArrowheads="1"/>
          </p:cNvPicPr>
          <p:nvPr/>
        </p:nvPicPr>
        <p:blipFill>
          <a:blip r:embed="rId28" cstate="print">
            <a:duotone>
              <a:schemeClr val="accent3">
                <a:shade val="45000"/>
                <a:satMod val="135000"/>
              </a:schemeClr>
              <a:prstClr val="white"/>
            </a:duotone>
          </a:blip>
          <a:srcRect/>
          <a:stretch>
            <a:fillRect/>
          </a:stretch>
        </p:blipFill>
        <p:spPr bwMode="auto">
          <a:xfrm>
            <a:off x="6422156" y="1538791"/>
            <a:ext cx="765237" cy="761504"/>
          </a:xfrm>
          <a:prstGeom prst="rect">
            <a:avLst/>
          </a:prstGeom>
          <a:noFill/>
          <a:ln w="9525">
            <a:noFill/>
            <a:miter lim="800000"/>
            <a:headEnd/>
            <a:tailEnd/>
          </a:ln>
        </p:spPr>
      </p:pic>
      <p:pic>
        <p:nvPicPr>
          <p:cNvPr id="124" name="sampling.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9" cstate="print"/>
          <a:stretch>
            <a:fillRect/>
          </a:stretch>
        </p:blipFill>
        <p:spPr>
          <a:xfrm>
            <a:off x="5988116" y="4212666"/>
            <a:ext cx="450050" cy="450050"/>
          </a:xfrm>
          <a:prstGeom prst="rect">
            <a:avLst/>
          </a:prstGeom>
          <a:ln>
            <a:noFill/>
          </a:ln>
          <a:effectLst>
            <a:outerShdw blurRad="190500" algn="tl" rotWithShape="0">
              <a:srgbClr val="000000">
                <a:alpha val="70000"/>
              </a:srgbClr>
            </a:outerShdw>
          </a:effectLst>
        </p:spPr>
      </p:pic>
      <p:sp>
        <p:nvSpPr>
          <p:cNvPr id="127" name="Rectangle 5"/>
          <p:cNvSpPr>
            <a:spLocks noChangeArrowheads="1"/>
          </p:cNvSpPr>
          <p:nvPr/>
        </p:nvSpPr>
        <p:spPr bwMode="auto">
          <a:xfrm>
            <a:off x="4765972" y="917104"/>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29" name="Picture 6"/>
          <p:cNvPicPr>
            <a:picLocks noChangeAspect="1" noChangeArrowheads="1"/>
          </p:cNvPicPr>
          <p:nvPr/>
        </p:nvPicPr>
        <p:blipFill>
          <a:blip r:embed="rId28" cstate="print"/>
          <a:srcRect/>
          <a:stretch>
            <a:fillRect/>
          </a:stretch>
        </p:blipFill>
        <p:spPr bwMode="auto">
          <a:xfrm>
            <a:off x="5223030" y="1538790"/>
            <a:ext cx="741965" cy="738345"/>
          </a:xfrm>
          <a:prstGeom prst="rect">
            <a:avLst/>
          </a:prstGeom>
          <a:noFill/>
          <a:ln w="9525">
            <a:noFill/>
            <a:miter lim="800000"/>
            <a:headEnd/>
            <a:tailEnd/>
          </a:ln>
        </p:spPr>
      </p:pic>
      <p:cxnSp>
        <p:nvCxnSpPr>
          <p:cNvPr id="155" name="Straight Connector 154"/>
          <p:cNvCxnSpPr/>
          <p:nvPr/>
        </p:nvCxnSpPr>
        <p:spPr>
          <a:xfrm>
            <a:off x="6422156" y="1898831"/>
            <a:ext cx="765237"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6978225" y="1538791"/>
            <a:ext cx="0" cy="765085"/>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1" name="Oval 22"/>
          <p:cNvSpPr>
            <a:spLocks noChangeArrowheads="1"/>
          </p:cNvSpPr>
          <p:nvPr/>
        </p:nvSpPr>
        <p:spPr bwMode="auto">
          <a:xfrm flipH="1">
            <a:off x="6933219" y="1853826"/>
            <a:ext cx="90010" cy="99997"/>
          </a:xfrm>
          <a:prstGeom prst="ellipse">
            <a:avLst/>
          </a:pr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3" name="saccades.wmv">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30" cstate="print"/>
          <a:stretch>
            <a:fillRect/>
          </a:stretch>
        </p:blipFill>
        <p:spPr>
          <a:xfrm>
            <a:off x="5718086" y="2669772"/>
            <a:ext cx="990110" cy="990110"/>
          </a:xfrm>
          <a:prstGeom prst="rect">
            <a:avLst/>
          </a:prstGeom>
          <a:ln>
            <a:noFill/>
          </a:ln>
          <a:effectLst>
            <a:outerShdw blurRad="190500" algn="tl" rotWithShape="0">
              <a:srgbClr val="000000">
                <a:alpha val="70000"/>
              </a:srgbClr>
            </a:outerShdw>
          </a:effectLst>
        </p:spPr>
      </p:pic>
      <p:cxnSp>
        <p:nvCxnSpPr>
          <p:cNvPr id="166" name="AutoShape 230"/>
          <p:cNvCxnSpPr>
            <a:cxnSpLocks noChangeShapeType="1"/>
            <a:stCxn id="123" idx="2"/>
            <a:endCxn id="124" idx="0"/>
          </p:cNvCxnSpPr>
          <p:nvPr/>
        </p:nvCxnSpPr>
        <p:spPr bwMode="auto">
          <a:xfrm>
            <a:off x="6213141" y="3659882"/>
            <a:ext cx="0" cy="552784"/>
          </a:xfrm>
          <a:prstGeom prst="straightConnector1">
            <a:avLst/>
          </a:prstGeom>
          <a:noFill/>
          <a:ln w="9525">
            <a:solidFill>
              <a:schemeClr val="tx1"/>
            </a:solidFill>
            <a:round/>
            <a:headEnd/>
            <a:tailEnd type="triangle" w="med" len="med"/>
          </a:ln>
        </p:spPr>
      </p:cxnSp>
      <p:cxnSp>
        <p:nvCxnSpPr>
          <p:cNvPr id="176" name="Curved Connector 175"/>
          <p:cNvCxnSpPr>
            <a:stCxn id="129" idx="3"/>
            <a:endCxn id="123" idx="0"/>
          </p:cNvCxnSpPr>
          <p:nvPr/>
        </p:nvCxnSpPr>
        <p:spPr>
          <a:xfrm>
            <a:off x="5964995" y="1907963"/>
            <a:ext cx="248146" cy="76180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Curved Connector 175"/>
          <p:cNvCxnSpPr>
            <a:stCxn id="99" idx="1"/>
            <a:endCxn id="123" idx="0"/>
          </p:cNvCxnSpPr>
          <p:nvPr/>
        </p:nvCxnSpPr>
        <p:spPr>
          <a:xfrm rot="10800000" flipV="1">
            <a:off x="6213142" y="1919542"/>
            <a:ext cx="209015" cy="75022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Text Box 267"/>
          <p:cNvSpPr txBox="1">
            <a:spLocks noChangeArrowheads="1"/>
          </p:cNvSpPr>
          <p:nvPr/>
        </p:nvSpPr>
        <p:spPr bwMode="auto">
          <a:xfrm>
            <a:off x="5133020" y="1133745"/>
            <a:ext cx="900717" cy="307777"/>
          </a:xfrm>
          <a:prstGeom prst="rect">
            <a:avLst/>
          </a:prstGeom>
          <a:noFill/>
          <a:ln w="9525">
            <a:noFill/>
            <a:miter lim="800000"/>
            <a:headEnd/>
            <a:tailEnd/>
          </a:ln>
        </p:spPr>
        <p:txBody>
          <a:bodyPr wrap="square">
            <a:spAutoFit/>
          </a:bodyPr>
          <a:lstStyle/>
          <a:p>
            <a:pPr algn="ctr"/>
            <a:r>
              <a:rPr lang="en-GB" sz="1400" dirty="0" smtClean="0">
                <a:solidFill>
                  <a:srgbClr val="990033"/>
                </a:solidFill>
              </a:rPr>
              <a:t>what</a:t>
            </a:r>
            <a:endParaRPr lang="en-GB" sz="1400" dirty="0">
              <a:solidFill>
                <a:srgbClr val="990033"/>
              </a:solidFill>
              <a:latin typeface="Arial Narrow" pitchFamily="34" charset="0"/>
            </a:endParaRPr>
          </a:p>
        </p:txBody>
      </p:sp>
      <p:sp>
        <p:nvSpPr>
          <p:cNvPr id="182" name="Text Box 267"/>
          <p:cNvSpPr txBox="1">
            <a:spLocks noChangeArrowheads="1"/>
          </p:cNvSpPr>
          <p:nvPr/>
        </p:nvSpPr>
        <p:spPr bwMode="auto">
          <a:xfrm>
            <a:off x="6392543" y="1133745"/>
            <a:ext cx="900717" cy="307777"/>
          </a:xfrm>
          <a:prstGeom prst="rect">
            <a:avLst/>
          </a:prstGeom>
          <a:noFill/>
          <a:ln w="9525">
            <a:noFill/>
            <a:miter lim="800000"/>
            <a:headEnd/>
            <a:tailEnd/>
          </a:ln>
        </p:spPr>
        <p:txBody>
          <a:bodyPr wrap="square">
            <a:spAutoFit/>
          </a:bodyPr>
          <a:lstStyle/>
          <a:p>
            <a:pPr algn="ctr"/>
            <a:r>
              <a:rPr lang="en-GB" sz="1400" dirty="0" smtClean="0">
                <a:solidFill>
                  <a:srgbClr val="990033"/>
                </a:solidFill>
              </a:rPr>
              <a:t>where</a:t>
            </a:r>
            <a:endParaRPr lang="en-GB" sz="1400" dirty="0">
              <a:solidFill>
                <a:srgbClr val="990033"/>
              </a:solidFill>
              <a:latin typeface="Arial Narrow" pitchFamily="34" charset="0"/>
            </a:endParaRPr>
          </a:p>
        </p:txBody>
      </p:sp>
      <p:sp>
        <p:nvSpPr>
          <p:cNvPr id="183" name="Text Box 267"/>
          <p:cNvSpPr txBox="1">
            <a:spLocks noChangeArrowheads="1"/>
          </p:cNvSpPr>
          <p:nvPr/>
        </p:nvSpPr>
        <p:spPr bwMode="auto">
          <a:xfrm>
            <a:off x="5583070" y="4914165"/>
            <a:ext cx="1260140" cy="523220"/>
          </a:xfrm>
          <a:prstGeom prst="rect">
            <a:avLst/>
          </a:prstGeom>
          <a:noFill/>
          <a:ln w="9525">
            <a:noFill/>
            <a:miter lim="800000"/>
            <a:headEnd/>
            <a:tailEnd/>
          </a:ln>
        </p:spPr>
        <p:txBody>
          <a:bodyPr wrap="square">
            <a:spAutoFit/>
          </a:bodyPr>
          <a:lstStyle/>
          <a:p>
            <a:pPr algn="ctr"/>
            <a:r>
              <a:rPr lang="en-GB" sz="1400" dirty="0" smtClean="0">
                <a:solidFill>
                  <a:srgbClr val="990033"/>
                </a:solidFill>
              </a:rPr>
              <a:t>Sensory fluctuations</a:t>
            </a:r>
            <a:endParaRPr lang="en-GB" sz="1400" dirty="0">
              <a:solidFill>
                <a:srgbClr val="990033"/>
              </a:solidFill>
              <a:latin typeface="Arial Narrow" pitchFamily="34" charset="0"/>
            </a:endParaRPr>
          </a:p>
        </p:txBody>
      </p:sp>
      <p:cxnSp>
        <p:nvCxnSpPr>
          <p:cNvPr id="191" name="Curved Connector 190"/>
          <p:cNvCxnSpPr/>
          <p:nvPr/>
        </p:nvCxnSpPr>
        <p:spPr>
          <a:xfrm rot="10800000" flipV="1">
            <a:off x="6708196" y="1898831"/>
            <a:ext cx="270031" cy="135014"/>
          </a:xfrm>
          <a:prstGeom prst="curvedConnector3">
            <a:avLst>
              <a:gd name="adj1" fmla="val 5000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66" fill="hold"/>
                                        <p:tgtEl>
                                          <p:spTgt spid="123"/>
                                        </p:tgtEl>
                                      </p:cBhvr>
                                    </p:cmd>
                                  </p:childTnLst>
                                </p:cTn>
                              </p:par>
                              <p:par>
                                <p:cTn id="7" presetID="1" presetClass="mediacall" presetSubtype="0" fill="hold" nodeType="withEffect">
                                  <p:stCondLst>
                                    <p:cond delay="0"/>
                                  </p:stCondLst>
                                  <p:childTnLst>
                                    <p:cmd type="call" cmd="playFrom(0.0)">
                                      <p:cBhvr>
                                        <p:cTn id="8" dur="8566" fill="hold"/>
                                        <p:tgtEl>
                                          <p:spTgt spid="1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showWhenStopped="0">
                <p:cTn id="9" repeatCount="indefinite" fill="remove" display="0">
                  <p:stCondLst>
                    <p:cond delay="indefinite"/>
                  </p:stCondLst>
                  <p:endCondLst>
                    <p:cond evt="onPrev" delay="0">
                      <p:tgtEl>
                        <p:sldTgt/>
                      </p:tgtEl>
                    </p:cond>
                  </p:endCondLst>
                </p:cTn>
                <p:tgtEl>
                  <p:spTgt spid="123"/>
                </p:tgtEl>
              </p:cMediaNode>
            </p:video>
            <p:video>
              <p:cMediaNode showWhenStopped="0">
                <p:cTn id="10" repeatCount="indefinite" fill="hold" display="0">
                  <p:stCondLst>
                    <p:cond delay="indefinite"/>
                  </p:stCondLst>
                  <p:endCondLst>
                    <p:cond evt="onPrev" delay="0">
                      <p:tgtEl>
                        <p:sldTgt/>
                      </p:tgtEl>
                    </p:cond>
                  </p:endCondLst>
                </p:cTn>
                <p:tgtEl>
                  <p:spTgt spid="12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
          <p:cNvGrpSpPr>
            <a:grpSpLocks/>
          </p:cNvGrpSpPr>
          <p:nvPr/>
        </p:nvGrpSpPr>
        <p:grpSpPr bwMode="auto">
          <a:xfrm>
            <a:off x="1928664" y="1846167"/>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mc:AlternateContent xmlns:mc="http://schemas.openxmlformats.org/markup-compatibility/2006">
                <mc:Choice xmlns:v="urn:schemas-microsoft-com:vml" Requires="v">
                  <p:oleObj spid="_x0000_s240400" name="Equation" r:id="rId3" imgW="228501" imgH="203112" progId="Equation.DSMT4">
                    <p:embed/>
                  </p:oleObj>
                </mc:Choice>
                <mc:Fallback>
                  <p:oleObj name="Equation" r:id="rId3" imgW="228501" imgH="203112" progId="Equation.DSMT4">
                    <p:embed/>
                    <p:pic>
                      <p:nvPicPr>
                        <p:cNvPr id="0" name="Picture 6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 y="1706"/>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mc:AlternateContent xmlns:mc="http://schemas.openxmlformats.org/markup-compatibility/2006">
                <mc:Choice xmlns:v="urn:schemas-microsoft-com:vml" Requires="v">
                  <p:oleObj spid="_x0000_s240401" name="Equation" r:id="rId5" imgW="228501" imgH="203112" progId="Equation.DSMT4">
                    <p:embed/>
                  </p:oleObj>
                </mc:Choice>
                <mc:Fallback>
                  <p:oleObj name="Equation" r:id="rId5" imgW="228501" imgH="203112" progId="Equation.DSMT4">
                    <p:embed/>
                    <p:pic>
                      <p:nvPicPr>
                        <p:cNvPr id="0" name="Picture 6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 y="1252"/>
                          <a:ext cx="144"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mc:AlternateContent xmlns:mc="http://schemas.openxmlformats.org/markup-compatibility/2006">
                <mc:Choice xmlns:v="urn:schemas-microsoft-com:vml" Requires="v">
                  <p:oleObj spid="_x0000_s240402" name="Equation" r:id="rId7" imgW="241195" imgH="203112" progId="Equation.DSMT4">
                    <p:embed/>
                  </p:oleObj>
                </mc:Choice>
                <mc:Fallback>
                  <p:oleObj name="Equation" r:id="rId7" imgW="241195" imgH="203112" progId="Equation.DSMT4">
                    <p:embed/>
                    <p:pic>
                      <p:nvPicPr>
                        <p:cNvPr id="0" name="Picture 6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3" y="935"/>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mc:AlternateContent xmlns:mc="http://schemas.openxmlformats.org/markup-compatibility/2006">
                <mc:Choice xmlns:v="urn:schemas-microsoft-com:vml" Requires="v">
                  <p:oleObj spid="_x0000_s240403" name="Equation" r:id="rId9" imgW="241195" imgH="203112" progId="Equation.DSMT4">
                    <p:embed/>
                  </p:oleObj>
                </mc:Choice>
                <mc:Fallback>
                  <p:oleObj name="Equation" r:id="rId9" imgW="241195" imgH="203112" progId="Equation.DSMT4">
                    <p:embed/>
                    <p:pic>
                      <p:nvPicPr>
                        <p:cNvPr id="0" name="Picture 6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3" y="481"/>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mc:AlternateContent xmlns:mc="http://schemas.openxmlformats.org/markup-compatibility/2006">
                <mc:Choice xmlns:v="urn:schemas-microsoft-com:vml" Requires="v">
                  <p:oleObj spid="_x0000_s240404" name="Equation" r:id="rId11" imgW="279279" imgH="241195" progId="Equation.DSMT4">
                    <p:embed/>
                  </p:oleObj>
                </mc:Choice>
                <mc:Fallback>
                  <p:oleObj name="Equation" r:id="rId11" imgW="279279" imgH="241195" progId="Equation.DSMT4">
                    <p:embed/>
                    <p:pic>
                      <p:nvPicPr>
                        <p:cNvPr id="0" name="Picture 6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4" y="917"/>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mc:AlternateContent xmlns:mc="http://schemas.openxmlformats.org/markup-compatibility/2006">
                <mc:Choice xmlns:v="urn:schemas-microsoft-com:vml" Requires="v">
                  <p:oleObj spid="_x0000_s240405" name="Equation" r:id="rId13" imgW="266469" imgH="241091" progId="Equation.DSMT4">
                    <p:embed/>
                  </p:oleObj>
                </mc:Choice>
                <mc:Fallback>
                  <p:oleObj name="Equation" r:id="rId13" imgW="266469" imgH="241091" progId="Equation.DSMT4">
                    <p:embed/>
                    <p:pic>
                      <p:nvPicPr>
                        <p:cNvPr id="0" name="Picture 6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7" y="463"/>
                          <a:ext cx="168"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mc:AlternateContent xmlns:mc="http://schemas.openxmlformats.org/markup-compatibility/2006">
                <mc:Choice xmlns:v="urn:schemas-microsoft-com:vml" Requires="v">
                  <p:oleObj spid="_x0000_s240406" name="Equation" r:id="rId15" imgW="279279" imgH="241195" progId="Equation.DSMT4">
                    <p:embed/>
                  </p:oleObj>
                </mc:Choice>
                <mc:Fallback>
                  <p:oleObj name="Equation" r:id="rId15" imgW="279279" imgH="241195" progId="Equation.DSMT4">
                    <p:embed/>
                    <p:pic>
                      <p:nvPicPr>
                        <p:cNvPr id="0" name="Picture 69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4" y="1236"/>
                          <a:ext cx="17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mc:AlternateContent xmlns:mc="http://schemas.openxmlformats.org/markup-compatibility/2006">
                <mc:Choice xmlns:v="urn:schemas-microsoft-com:vml" Requires="v">
                  <p:oleObj spid="_x0000_s240407" name="Equation" r:id="rId17" imgW="253890" imgH="241195" progId="Equation.DSMT4">
                    <p:embed/>
                  </p:oleObj>
                </mc:Choice>
                <mc:Fallback>
                  <p:oleObj name="Equation" r:id="rId17" imgW="253890" imgH="241195" progId="Equation.DSMT4">
                    <p:embed/>
                    <p:pic>
                      <p:nvPicPr>
                        <p:cNvPr id="0" name="Picture 69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9" y="1688"/>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mc:AlternateContent xmlns:mc="http://schemas.openxmlformats.org/markup-compatibility/2006">
                <mc:Choice xmlns:v="urn:schemas-microsoft-com:vml" Requires="v">
                  <p:oleObj spid="_x0000_s240408" name="Equation" r:id="rId19" imgW="253890" imgH="241195" progId="Equation.DSMT4">
                    <p:embed/>
                  </p:oleObj>
                </mc:Choice>
                <mc:Fallback>
                  <p:oleObj name="Equation" r:id="rId19" imgW="253890" imgH="241195" progId="Equation.DSMT4">
                    <p:embed/>
                    <p:pic>
                      <p:nvPicPr>
                        <p:cNvPr id="0" name="Picture 70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29" y="2007"/>
                          <a:ext cx="16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mc:AlternateContent xmlns:mc="http://schemas.openxmlformats.org/markup-compatibility/2006">
                <mc:Choice xmlns:v="urn:schemas-microsoft-com:vml" Requires="v">
                  <p:oleObj spid="_x0000_s240409" name="Equation" r:id="rId21" imgW="241195" imgH="203112" progId="Equation.DSMT4">
                    <p:embed/>
                  </p:oleObj>
                </mc:Choice>
                <mc:Fallback>
                  <p:oleObj name="Equation" r:id="rId21" imgW="241195" imgH="203112" progId="Equation.DSMT4">
                    <p:embed/>
                    <p:pic>
                      <p:nvPicPr>
                        <p:cNvPr id="0" name="Picture 70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3" y="2022"/>
                          <a:ext cx="152" cy="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33"/>
          <p:cNvGrpSpPr/>
          <p:nvPr/>
        </p:nvGrpSpPr>
        <p:grpSpPr>
          <a:xfrm>
            <a:off x="1929410" y="1845621"/>
            <a:ext cx="1295401" cy="2949575"/>
            <a:chOff x="7378204" y="1556792"/>
            <a:chExt cx="1295401" cy="2949575"/>
          </a:xfrm>
        </p:grpSpPr>
        <p:sp>
          <p:nvSpPr>
            <p:cNvPr id="67" name="Oval 238"/>
            <p:cNvSpPr>
              <a:spLocks noChangeArrowheads="1"/>
            </p:cNvSpPr>
            <p:nvPr/>
          </p:nvSpPr>
          <p:spPr bwMode="auto">
            <a:xfrm>
              <a:off x="7881442" y="4363492"/>
              <a:ext cx="792163" cy="142875"/>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9" name="AutoShape 211"/>
            <p:cNvSpPr>
              <a:spLocks noChangeArrowheads="1"/>
            </p:cNvSpPr>
            <p:nvPr/>
          </p:nvSpPr>
          <p:spPr bwMode="auto">
            <a:xfrm>
              <a:off x="7881442" y="1698080"/>
              <a:ext cx="792163" cy="273685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0" name="Curved Connector 99"/>
            <p:cNvCxnSpPr>
              <a:stCxn id="58" idx="6"/>
              <a:endCxn id="56" idx="4"/>
            </p:cNvCxnSpPr>
            <p:nvPr/>
          </p:nvCxnSpPr>
          <p:spPr>
            <a:xfrm flipV="1">
              <a:off x="7738567" y="1915567"/>
              <a:ext cx="538957" cy="5413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7738567" y="2636292"/>
              <a:ext cx="538957" cy="3254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7738567" y="3139530"/>
              <a:ext cx="538957" cy="5413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7738567" y="3860255"/>
              <a:ext cx="538957" cy="325438"/>
            </a:xfrm>
            <a:prstGeom prst="curvedConnector2">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99"/>
            <p:cNvCxnSpPr>
              <a:stCxn id="75" idx="4"/>
              <a:endCxn id="63" idx="4"/>
            </p:cNvCxnSpPr>
            <p:nvPr/>
          </p:nvCxnSpPr>
          <p:spPr>
            <a:xfrm rot="5400000" flipH="1" flipV="1">
              <a:off x="7916367" y="4003924"/>
              <a:ext cx="3175" cy="719138"/>
            </a:xfrm>
            <a:prstGeom prst="curvedConnector3">
              <a:avLst>
                <a:gd name="adj1" fmla="val -72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7917955" y="3500686"/>
              <a:ext cx="12700" cy="719138"/>
            </a:xfrm>
            <a:prstGeom prst="curvedConnector3">
              <a:avLst>
                <a:gd name="adj1" fmla="val 18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7917161" y="2780755"/>
              <a:ext cx="1587" cy="719138"/>
            </a:xfrm>
            <a:prstGeom prst="curvedConnector3">
              <a:avLst>
                <a:gd name="adj1" fmla="val -14404537"/>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7917955" y="2276723"/>
              <a:ext cx="12700" cy="719138"/>
            </a:xfrm>
            <a:prstGeom prst="curvedConnector3">
              <a:avLst>
                <a:gd name="adj1" fmla="val 18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7917955" y="1555998"/>
              <a:ext cx="12700" cy="719138"/>
            </a:xfrm>
            <a:prstGeom prst="curvedConnector3">
              <a:avLst>
                <a:gd name="adj1" fmla="val 1800000"/>
              </a:avLst>
            </a:prstGeom>
            <a:ln w="31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8097342" y="3501480"/>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1" name="Object 214"/>
            <p:cNvGraphicFramePr>
              <a:graphicFrameLocks noChangeAspect="1"/>
            </p:cNvGraphicFramePr>
            <p:nvPr/>
          </p:nvGraphicFramePr>
          <p:xfrm>
            <a:off x="8157196" y="3554413"/>
            <a:ext cx="254000" cy="241300"/>
          </p:xfrm>
          <a:graphic>
            <a:graphicData uri="http://schemas.openxmlformats.org/presentationml/2006/ole">
              <mc:AlternateContent xmlns:mc="http://schemas.openxmlformats.org/markup-compatibility/2006">
                <mc:Choice xmlns:v="urn:schemas-microsoft-com:vml" Requires="v">
                  <p:oleObj spid="_x0000_s240410" name="Equation" r:id="rId23" imgW="253890" imgH="241195" progId="Equation.DSMT4">
                    <p:embed/>
                  </p:oleObj>
                </mc:Choice>
                <mc:Fallback>
                  <p:oleObj name="Equation" r:id="rId23" imgW="253890" imgH="241195" progId="Equation.DSMT4">
                    <p:embed/>
                    <p:pic>
                      <p:nvPicPr>
                        <p:cNvPr id="0" name="Picture 70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157196" y="3554413"/>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Oval 216"/>
            <p:cNvSpPr>
              <a:spLocks noChangeArrowheads="1"/>
            </p:cNvSpPr>
            <p:nvPr/>
          </p:nvSpPr>
          <p:spPr bwMode="auto">
            <a:xfrm>
              <a:off x="8097342" y="2780755"/>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3" name="Object 217"/>
            <p:cNvGraphicFramePr>
              <a:graphicFrameLocks noChangeAspect="1"/>
            </p:cNvGraphicFramePr>
            <p:nvPr/>
          </p:nvGraphicFramePr>
          <p:xfrm>
            <a:off x="8157196" y="2833688"/>
            <a:ext cx="254000" cy="241300"/>
          </p:xfrm>
          <a:graphic>
            <a:graphicData uri="http://schemas.openxmlformats.org/presentationml/2006/ole">
              <mc:AlternateContent xmlns:mc="http://schemas.openxmlformats.org/markup-compatibility/2006">
                <mc:Choice xmlns:v="urn:schemas-microsoft-com:vml" Requires="v">
                  <p:oleObj spid="_x0000_s240411" name="Equation" r:id="rId25" imgW="253890" imgH="241195" progId="Equation.DSMT4">
                    <p:embed/>
                  </p:oleObj>
                </mc:Choice>
                <mc:Fallback>
                  <p:oleObj name="Equation" r:id="rId25" imgW="253890" imgH="241195" progId="Equation.DSMT4">
                    <p:embed/>
                    <p:pic>
                      <p:nvPicPr>
                        <p:cNvPr id="0" name="Picture 70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57196" y="2833688"/>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Oval 219"/>
            <p:cNvSpPr>
              <a:spLocks noChangeArrowheads="1"/>
            </p:cNvSpPr>
            <p:nvPr/>
          </p:nvSpPr>
          <p:spPr bwMode="auto">
            <a:xfrm>
              <a:off x="8097342" y="2277517"/>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5" name="Object 220"/>
            <p:cNvGraphicFramePr>
              <a:graphicFrameLocks noChangeAspect="1"/>
            </p:cNvGraphicFramePr>
            <p:nvPr/>
          </p:nvGraphicFramePr>
          <p:xfrm>
            <a:off x="8150846" y="2330450"/>
            <a:ext cx="266700" cy="241300"/>
          </p:xfrm>
          <a:graphic>
            <a:graphicData uri="http://schemas.openxmlformats.org/presentationml/2006/ole">
              <mc:AlternateContent xmlns:mc="http://schemas.openxmlformats.org/markup-compatibility/2006">
                <mc:Choice xmlns:v="urn:schemas-microsoft-com:vml" Requires="v">
                  <p:oleObj spid="_x0000_s240412" name="Equation" r:id="rId27" imgW="266469" imgH="241091" progId="Equation.DSMT4">
                    <p:embed/>
                  </p:oleObj>
                </mc:Choice>
                <mc:Fallback>
                  <p:oleObj name="Equation" r:id="rId27" imgW="266469" imgH="241091" progId="Equation.DSMT4">
                    <p:embed/>
                    <p:pic>
                      <p:nvPicPr>
                        <p:cNvPr id="0" name="Picture 70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50846" y="2330450"/>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 name="Oval 222"/>
            <p:cNvSpPr>
              <a:spLocks noChangeArrowheads="1"/>
            </p:cNvSpPr>
            <p:nvPr/>
          </p:nvSpPr>
          <p:spPr bwMode="auto">
            <a:xfrm>
              <a:off x="8097342" y="1556792"/>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7" name="Object 223"/>
            <p:cNvGraphicFramePr>
              <a:graphicFrameLocks noChangeAspect="1"/>
            </p:cNvGraphicFramePr>
            <p:nvPr/>
          </p:nvGraphicFramePr>
          <p:xfrm>
            <a:off x="8150846" y="1609725"/>
            <a:ext cx="266700" cy="241300"/>
          </p:xfrm>
          <a:graphic>
            <a:graphicData uri="http://schemas.openxmlformats.org/presentationml/2006/ole">
              <mc:AlternateContent xmlns:mc="http://schemas.openxmlformats.org/markup-compatibility/2006">
                <mc:Choice xmlns:v="urn:schemas-microsoft-com:vml" Requires="v">
                  <p:oleObj spid="_x0000_s240413" name="Equation" r:id="rId29" imgW="266469" imgH="241091" progId="Equation.DSMT4">
                    <p:embed/>
                  </p:oleObj>
                </mc:Choice>
                <mc:Fallback>
                  <p:oleObj name="Equation" r:id="rId29" imgW="266469" imgH="241091" progId="Equation.DSMT4">
                    <p:embed/>
                    <p:pic>
                      <p:nvPicPr>
                        <p:cNvPr id="0" name="Picture 70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50846" y="1609725"/>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 name="Oval 225"/>
            <p:cNvSpPr>
              <a:spLocks noChangeArrowheads="1"/>
            </p:cNvSpPr>
            <p:nvPr/>
          </p:nvSpPr>
          <p:spPr bwMode="auto">
            <a:xfrm>
              <a:off x="7378204" y="2277517"/>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59" name="Object 226"/>
            <p:cNvGraphicFramePr>
              <a:graphicFrameLocks noChangeAspect="1"/>
            </p:cNvGraphicFramePr>
            <p:nvPr/>
          </p:nvGraphicFramePr>
          <p:xfrm>
            <a:off x="7449469" y="2322215"/>
            <a:ext cx="254000" cy="241300"/>
          </p:xfrm>
          <a:graphic>
            <a:graphicData uri="http://schemas.openxmlformats.org/presentationml/2006/ole">
              <mc:AlternateContent xmlns:mc="http://schemas.openxmlformats.org/markup-compatibility/2006">
                <mc:Choice xmlns:v="urn:schemas-microsoft-com:vml" Requires="v">
                  <p:oleObj spid="_x0000_s240414" name="Equation" r:id="rId31" imgW="253890" imgH="241195" progId="Equation.DSMT4">
                    <p:embed/>
                  </p:oleObj>
                </mc:Choice>
                <mc:Fallback>
                  <p:oleObj name="Equation" r:id="rId31" imgW="253890" imgH="241195" progId="Equation.DSMT4">
                    <p:embed/>
                    <p:pic>
                      <p:nvPicPr>
                        <p:cNvPr id="0" name="Picture 70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49469" y="2322215"/>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0" name="AutoShape 228"/>
            <p:cNvCxnSpPr>
              <a:cxnSpLocks noChangeShapeType="1"/>
              <a:stCxn id="56" idx="3"/>
              <a:endCxn id="58" idx="6"/>
            </p:cNvCxnSpPr>
            <p:nvPr/>
          </p:nvCxnSpPr>
          <p:spPr bwMode="auto">
            <a:xfrm flipH="1">
              <a:off x="7738567" y="1863026"/>
              <a:ext cx="411549" cy="593879"/>
            </a:xfrm>
            <a:prstGeom prst="straightConnector1">
              <a:avLst/>
            </a:prstGeom>
            <a:noFill/>
            <a:ln w="9525">
              <a:solidFill>
                <a:srgbClr val="99CC00"/>
              </a:solidFill>
              <a:round/>
              <a:headEnd/>
              <a:tailEnd type="triangle" w="med" len="med"/>
            </a:ln>
          </p:spPr>
        </p:cxnSp>
        <p:cxnSp>
          <p:nvCxnSpPr>
            <p:cNvPr id="61" name="AutoShape 229"/>
            <p:cNvCxnSpPr>
              <a:cxnSpLocks noChangeShapeType="1"/>
              <a:stCxn id="54" idx="3"/>
              <a:endCxn id="71" idx="6"/>
            </p:cNvCxnSpPr>
            <p:nvPr/>
          </p:nvCxnSpPr>
          <p:spPr bwMode="auto">
            <a:xfrm flipH="1">
              <a:off x="7738567" y="2583751"/>
              <a:ext cx="411549" cy="377979"/>
            </a:xfrm>
            <a:prstGeom prst="straightConnector1">
              <a:avLst/>
            </a:prstGeom>
            <a:noFill/>
            <a:ln w="9525">
              <a:solidFill>
                <a:srgbClr val="99CC00"/>
              </a:solidFill>
              <a:round/>
              <a:headEnd/>
              <a:tailEnd type="triangle" w="med" len="med"/>
            </a:ln>
          </p:spPr>
        </p:cxnSp>
        <p:cxnSp>
          <p:nvCxnSpPr>
            <p:cNvPr id="62" name="AutoShape 230"/>
            <p:cNvCxnSpPr>
              <a:cxnSpLocks noChangeShapeType="1"/>
              <a:stCxn id="52" idx="3"/>
              <a:endCxn id="73" idx="6"/>
            </p:cNvCxnSpPr>
            <p:nvPr/>
          </p:nvCxnSpPr>
          <p:spPr bwMode="auto">
            <a:xfrm flipH="1">
              <a:off x="7738567" y="3086989"/>
              <a:ext cx="411549" cy="593879"/>
            </a:xfrm>
            <a:prstGeom prst="straightConnector1">
              <a:avLst/>
            </a:prstGeom>
            <a:noFill/>
            <a:ln w="9525">
              <a:solidFill>
                <a:srgbClr val="99CC00"/>
              </a:solidFill>
              <a:round/>
              <a:headEnd/>
              <a:tailEnd type="triangle" w="med" len="med"/>
            </a:ln>
          </p:spPr>
        </p:cxnSp>
        <p:cxnSp>
          <p:nvCxnSpPr>
            <p:cNvPr id="65" name="AutoShape 236"/>
            <p:cNvCxnSpPr>
              <a:cxnSpLocks noChangeShapeType="1"/>
              <a:stCxn id="50" idx="3"/>
              <a:endCxn id="75" idx="6"/>
            </p:cNvCxnSpPr>
            <p:nvPr/>
          </p:nvCxnSpPr>
          <p:spPr bwMode="auto">
            <a:xfrm flipH="1">
              <a:off x="7738567" y="3807714"/>
              <a:ext cx="411549" cy="377979"/>
            </a:xfrm>
            <a:prstGeom prst="straightConnector1">
              <a:avLst/>
            </a:prstGeom>
            <a:noFill/>
            <a:ln w="9525">
              <a:solidFill>
                <a:srgbClr val="99CC00"/>
              </a:solidFill>
              <a:round/>
              <a:headEnd/>
              <a:tailEnd type="triangle" w="med" len="med"/>
            </a:ln>
          </p:spPr>
        </p:cxnSp>
        <p:sp>
          <p:nvSpPr>
            <p:cNvPr id="69" name="Oval 242"/>
            <p:cNvSpPr>
              <a:spLocks noChangeArrowheads="1"/>
            </p:cNvSpPr>
            <p:nvPr/>
          </p:nvSpPr>
          <p:spPr bwMode="auto">
            <a:xfrm>
              <a:off x="7378204" y="155679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0" name="Object 243"/>
            <p:cNvGraphicFramePr>
              <a:graphicFrameLocks noChangeAspect="1"/>
            </p:cNvGraphicFramePr>
            <p:nvPr/>
          </p:nvGraphicFramePr>
          <p:xfrm>
            <a:off x="7449469" y="1601490"/>
            <a:ext cx="254000" cy="241300"/>
          </p:xfrm>
          <a:graphic>
            <a:graphicData uri="http://schemas.openxmlformats.org/presentationml/2006/ole">
              <mc:AlternateContent xmlns:mc="http://schemas.openxmlformats.org/markup-compatibility/2006">
                <mc:Choice xmlns:v="urn:schemas-microsoft-com:vml" Requires="v">
                  <p:oleObj spid="_x0000_s240415" name="Equation" r:id="rId33" imgW="253890" imgH="241195" progId="Equation.DSMT4">
                    <p:embed/>
                  </p:oleObj>
                </mc:Choice>
                <mc:Fallback>
                  <p:oleObj name="Equation" r:id="rId33" imgW="253890" imgH="241195" progId="Equation.DSMT4">
                    <p:embed/>
                    <p:pic>
                      <p:nvPicPr>
                        <p:cNvPr id="0" name="Picture 70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449469" y="1601490"/>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 name="Oval 245"/>
            <p:cNvSpPr>
              <a:spLocks noChangeArrowheads="1"/>
            </p:cNvSpPr>
            <p:nvPr/>
          </p:nvSpPr>
          <p:spPr bwMode="auto">
            <a:xfrm>
              <a:off x="7378204" y="278234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2" name="Object 246"/>
            <p:cNvGraphicFramePr>
              <a:graphicFrameLocks noChangeAspect="1"/>
            </p:cNvGraphicFramePr>
            <p:nvPr/>
          </p:nvGraphicFramePr>
          <p:xfrm>
            <a:off x="7449469" y="2827040"/>
            <a:ext cx="254000" cy="241300"/>
          </p:xfrm>
          <a:graphic>
            <a:graphicData uri="http://schemas.openxmlformats.org/presentationml/2006/ole">
              <mc:AlternateContent xmlns:mc="http://schemas.openxmlformats.org/markup-compatibility/2006">
                <mc:Choice xmlns:v="urn:schemas-microsoft-com:vml" Requires="v">
                  <p:oleObj spid="_x0000_s240416" name="Equation" r:id="rId35" imgW="253890" imgH="241195" progId="Equation.DSMT4">
                    <p:embed/>
                  </p:oleObj>
                </mc:Choice>
                <mc:Fallback>
                  <p:oleObj name="Equation" r:id="rId35" imgW="253890" imgH="241195" progId="Equation.DSMT4">
                    <p:embed/>
                    <p:pic>
                      <p:nvPicPr>
                        <p:cNvPr id="0" name="Picture 70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49469" y="2827040"/>
                          <a:ext cx="254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Oval 248"/>
            <p:cNvSpPr>
              <a:spLocks noChangeArrowheads="1"/>
            </p:cNvSpPr>
            <p:nvPr/>
          </p:nvSpPr>
          <p:spPr bwMode="auto">
            <a:xfrm>
              <a:off x="7378204" y="3501480"/>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4" name="Object 249"/>
            <p:cNvGraphicFramePr>
              <a:graphicFrameLocks noChangeAspect="1"/>
            </p:cNvGraphicFramePr>
            <p:nvPr/>
          </p:nvGraphicFramePr>
          <p:xfrm>
            <a:off x="7452644" y="3547765"/>
            <a:ext cx="241300" cy="241300"/>
          </p:xfrm>
          <a:graphic>
            <a:graphicData uri="http://schemas.openxmlformats.org/presentationml/2006/ole">
              <mc:AlternateContent xmlns:mc="http://schemas.openxmlformats.org/markup-compatibility/2006">
                <mc:Choice xmlns:v="urn:schemas-microsoft-com:vml" Requires="v">
                  <p:oleObj spid="_x0000_s240417" name="Equation" r:id="rId37" imgW="241195" imgH="241195" progId="Equation.DSMT4">
                    <p:embed/>
                  </p:oleObj>
                </mc:Choice>
                <mc:Fallback>
                  <p:oleObj name="Equation" r:id="rId37" imgW="241195" imgH="241195" progId="Equation.DSMT4">
                    <p:embed/>
                    <p:pic>
                      <p:nvPicPr>
                        <p:cNvPr id="0" name="Picture 70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52644" y="3547765"/>
                          <a:ext cx="241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 name="Oval 251"/>
            <p:cNvSpPr>
              <a:spLocks noChangeArrowheads="1"/>
            </p:cNvSpPr>
            <p:nvPr/>
          </p:nvSpPr>
          <p:spPr bwMode="auto">
            <a:xfrm>
              <a:off x="7378204" y="4006305"/>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6" name="Object 252"/>
            <p:cNvGraphicFramePr>
              <a:graphicFrameLocks noChangeAspect="1"/>
            </p:cNvGraphicFramePr>
            <p:nvPr/>
          </p:nvGraphicFramePr>
          <p:xfrm>
            <a:off x="7452644" y="4051003"/>
            <a:ext cx="241300" cy="241300"/>
          </p:xfrm>
          <a:graphic>
            <a:graphicData uri="http://schemas.openxmlformats.org/presentationml/2006/ole">
              <mc:AlternateContent xmlns:mc="http://schemas.openxmlformats.org/markup-compatibility/2006">
                <mc:Choice xmlns:v="urn:schemas-microsoft-com:vml" Requires="v">
                  <p:oleObj spid="_x0000_s240418" name="Equation" r:id="rId39" imgW="241195" imgH="241195" progId="Equation.DSMT4">
                    <p:embed/>
                  </p:oleObj>
                </mc:Choice>
                <mc:Fallback>
                  <p:oleObj name="Equation" r:id="rId39" imgW="241195" imgH="241195" progId="Equation.DSMT4">
                    <p:embed/>
                    <p:pic>
                      <p:nvPicPr>
                        <p:cNvPr id="0" name="Picture 71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452644" y="4051003"/>
                          <a:ext cx="241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7" name="AutoShape 253"/>
            <p:cNvCxnSpPr>
              <a:cxnSpLocks noChangeShapeType="1"/>
              <a:stCxn id="73" idx="6"/>
              <a:endCxn id="50" idx="2"/>
            </p:cNvCxnSpPr>
            <p:nvPr/>
          </p:nvCxnSpPr>
          <p:spPr bwMode="auto">
            <a:xfrm>
              <a:off x="7738567" y="3680867"/>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7738567" y="4182517"/>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7738567" y="2960142"/>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7738567" y="2456905"/>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7738567" y="1736180"/>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8097342" y="4003130"/>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64" name="Object 235"/>
            <p:cNvGraphicFramePr>
              <a:graphicFrameLocks noChangeAspect="1"/>
            </p:cNvGraphicFramePr>
            <p:nvPr/>
          </p:nvGraphicFramePr>
          <p:xfrm>
            <a:off x="8150846" y="4056063"/>
            <a:ext cx="266700" cy="241300"/>
          </p:xfrm>
          <a:graphic>
            <a:graphicData uri="http://schemas.openxmlformats.org/presentationml/2006/ole">
              <mc:AlternateContent xmlns:mc="http://schemas.openxmlformats.org/markup-compatibility/2006">
                <mc:Choice xmlns:v="urn:schemas-microsoft-com:vml" Requires="v">
                  <p:oleObj spid="_x0000_s240419" name="Equation" r:id="rId41" imgW="266469" imgH="241091" progId="Equation.DSMT4">
                    <p:embed/>
                  </p:oleObj>
                </mc:Choice>
                <mc:Fallback>
                  <p:oleObj name="Equation" r:id="rId41" imgW="266469" imgH="241091" progId="Equation.DSMT4">
                    <p:embed/>
                    <p:pic>
                      <p:nvPicPr>
                        <p:cNvPr id="0" name="Picture 71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150846" y="4056063"/>
                          <a:ext cx="266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5" name="AutoShape 261"/>
          <p:cNvSpPr>
            <a:spLocks noChangeArrowheads="1"/>
          </p:cNvSpPr>
          <p:nvPr/>
        </p:nvSpPr>
        <p:spPr bwMode="auto">
          <a:xfrm>
            <a:off x="5312866" y="3068538"/>
            <a:ext cx="3384550" cy="2952750"/>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sp>
        <p:nvSpPr>
          <p:cNvPr id="3080" name="AutoShape 262"/>
          <p:cNvSpPr>
            <a:spLocks noChangeArrowheads="1"/>
          </p:cNvSpPr>
          <p:nvPr/>
        </p:nvSpPr>
        <p:spPr bwMode="auto">
          <a:xfrm>
            <a:off x="5270003" y="1341338"/>
            <a:ext cx="3384550" cy="1439862"/>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graphicFrame>
        <p:nvGraphicFramePr>
          <p:cNvPr id="3081" name="Object 263"/>
          <p:cNvGraphicFramePr>
            <a:graphicFrameLocks noChangeAspect="1"/>
          </p:cNvGraphicFramePr>
          <p:nvPr/>
        </p:nvGraphicFramePr>
        <p:xfrm>
          <a:off x="5943725" y="1846164"/>
          <a:ext cx="1938338" cy="581025"/>
        </p:xfrm>
        <a:graphic>
          <a:graphicData uri="http://schemas.openxmlformats.org/presentationml/2006/ole">
            <mc:AlternateContent xmlns:mc="http://schemas.openxmlformats.org/markup-compatibility/2006">
              <mc:Choice xmlns:v="urn:schemas-microsoft-com:vml" Requires="v">
                <p:oleObj spid="_x0000_s240420" name="Equation" r:id="rId43" imgW="1612900" imgH="482600" progId="Equation.DSMT4">
                  <p:embed/>
                </p:oleObj>
              </mc:Choice>
              <mc:Fallback>
                <p:oleObj name="Equation" r:id="rId43" imgW="1612900" imgH="482600" progId="Equation.DSMT4">
                  <p:embed/>
                  <p:pic>
                    <p:nvPicPr>
                      <p:cNvPr id="0" name="Picture 71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943725" y="1846164"/>
                        <a:ext cx="1938338" cy="5810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C0C0C0"/>
                            </a:solidFill>
                            <a:miter lim="800000"/>
                            <a:headEnd/>
                            <a:tailEnd/>
                          </a14:hiddenLine>
                        </a:ext>
                      </a:extLst>
                    </p:spPr>
                  </p:pic>
                </p:oleObj>
              </mc:Fallback>
            </mc:AlternateContent>
          </a:graphicData>
        </a:graphic>
      </p:graphicFrame>
      <p:sp>
        <p:nvSpPr>
          <p:cNvPr id="3082" name="Text Box 264"/>
          <p:cNvSpPr txBox="1">
            <a:spLocks noChangeArrowheads="1"/>
          </p:cNvSpPr>
          <p:nvPr/>
        </p:nvSpPr>
        <p:spPr bwMode="auto">
          <a:xfrm>
            <a:off x="6247857" y="1413572"/>
            <a:ext cx="1441450" cy="307777"/>
          </a:xfrm>
          <a:prstGeom prst="rect">
            <a:avLst/>
          </a:prstGeom>
          <a:noFill/>
          <a:ln w="9525">
            <a:noFill/>
            <a:miter lim="800000"/>
            <a:headEnd/>
            <a:tailEnd/>
          </a:ln>
        </p:spPr>
        <p:txBody>
          <a:bodyPr>
            <a:spAutoFit/>
          </a:bodyPr>
          <a:lstStyle/>
          <a:p>
            <a:pPr algn="ctr"/>
            <a:r>
              <a:rPr lang="en-GB" sz="1400" dirty="0" smtClean="0">
                <a:solidFill>
                  <a:srgbClr val="990033"/>
                </a:solidFill>
              </a:rPr>
              <a:t>Generative model</a:t>
            </a:r>
            <a:endParaRPr lang="en-GB" sz="1400" dirty="0">
              <a:solidFill>
                <a:srgbClr val="990033"/>
              </a:solidFill>
            </a:endParaRPr>
          </a:p>
        </p:txBody>
      </p:sp>
      <p:sp>
        <p:nvSpPr>
          <p:cNvPr id="3083" name="Text Box 266"/>
          <p:cNvSpPr txBox="1">
            <a:spLocks noChangeArrowheads="1"/>
          </p:cNvSpPr>
          <p:nvPr/>
        </p:nvSpPr>
        <p:spPr bwMode="auto">
          <a:xfrm>
            <a:off x="5961112" y="3194027"/>
            <a:ext cx="1944886" cy="307777"/>
          </a:xfrm>
          <a:prstGeom prst="rect">
            <a:avLst/>
          </a:prstGeom>
          <a:no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Model inversion (inference)</a:t>
            </a:r>
            <a:endParaRPr lang="en-GB" sz="1400" dirty="0">
              <a:solidFill>
                <a:srgbClr val="990033"/>
              </a:solidFill>
              <a:latin typeface="Arial Narrow" pitchFamily="34" charset="0"/>
            </a:endParaRPr>
          </a:p>
        </p:txBody>
      </p:sp>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grpSp>
        <p:nvGrpSpPr>
          <p:cNvPr id="5" name="Group 151"/>
          <p:cNvGrpSpPr/>
          <p:nvPr/>
        </p:nvGrpSpPr>
        <p:grpSpPr>
          <a:xfrm>
            <a:off x="488507" y="2277671"/>
            <a:ext cx="3960440" cy="2333873"/>
            <a:chOff x="272480" y="1988840"/>
            <a:chExt cx="3960440" cy="2333873"/>
          </a:xfrm>
        </p:grpSpPr>
        <p:cxnSp>
          <p:nvCxnSpPr>
            <p:cNvPr id="139" name="Straight Arrow Connector 138"/>
            <p:cNvCxnSpPr/>
            <p:nvPr/>
          </p:nvCxnSpPr>
          <p:spPr>
            <a:xfrm>
              <a:off x="3584848" y="2420888"/>
              <a:ext cx="0" cy="1368152"/>
            </a:xfrm>
            <a:prstGeom prst="straightConnector1">
              <a:avLst/>
            </a:prstGeom>
            <a:ln w="57150">
              <a:solidFill>
                <a:srgbClr val="99CC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chemeClr val="accent2">
                  <a:lumMod val="60000"/>
                  <a:lumOff val="4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461665"/>
            </a:xfrm>
            <a:prstGeom prst="rect">
              <a:avLst/>
            </a:prstGeom>
            <a:solidFill>
              <a:srgbClr val="99CC00"/>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sz="1200" b="1" dirty="0" smtClean="0">
                  <a:solidFill>
                    <a:schemeClr val="bg1"/>
                  </a:solidFill>
                  <a:latin typeface="Arial Narrow" pitchFamily="34" charset="0"/>
                </a:rPr>
                <a:t>Descending</a:t>
              </a:r>
            </a:p>
            <a:p>
              <a:pPr algn="ctr"/>
              <a:r>
                <a:rPr lang="en-GB" sz="1200" b="1" dirty="0" smtClean="0">
                  <a:solidFill>
                    <a:schemeClr val="bg1"/>
                  </a:solidFill>
                  <a:latin typeface="Arial Narrow" pitchFamily="34" charset="0"/>
                </a:rPr>
                <a:t>predictions</a:t>
              </a:r>
              <a:endParaRPr lang="en-GB" sz="1200" b="1" dirty="0">
                <a:solidFill>
                  <a:schemeClr val="bg1"/>
                </a:solidFill>
                <a:latin typeface="Arial Narrow" pitchFamily="34" charset="0"/>
              </a:endParaRPr>
            </a:p>
          </p:txBody>
        </p:sp>
        <p:sp>
          <p:nvSpPr>
            <p:cNvPr id="151" name="Text Box 266"/>
            <p:cNvSpPr txBox="1">
              <a:spLocks noChangeArrowheads="1"/>
            </p:cNvSpPr>
            <p:nvPr/>
          </p:nvSpPr>
          <p:spPr bwMode="auto">
            <a:xfrm>
              <a:off x="272480" y="3861048"/>
              <a:ext cx="1296144" cy="461665"/>
            </a:xfrm>
            <a:prstGeom prst="rect">
              <a:avLst/>
            </a:prstGeom>
            <a:solidFill>
              <a:schemeClr val="accent6">
                <a:lumMod val="60000"/>
                <a:lumOff val="40000"/>
              </a:schemeClr>
            </a:solidFill>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sz="1200" b="1" dirty="0" smtClean="0">
                  <a:solidFill>
                    <a:schemeClr val="bg1"/>
                  </a:solidFill>
                  <a:latin typeface="Arial Narrow" pitchFamily="34" charset="0"/>
                </a:rPr>
                <a:t>Ascending prediction errors</a:t>
              </a:r>
              <a:endParaRPr lang="en-GB" sz="1200" b="1" dirty="0">
                <a:solidFill>
                  <a:schemeClr val="bg1"/>
                </a:solidFill>
                <a:latin typeface="Arial Narrow" pitchFamily="34" charset="0"/>
              </a:endParaRPr>
            </a:p>
          </p:txBody>
        </p:sp>
      </p:grpSp>
      <p:sp>
        <p:nvSpPr>
          <p:cNvPr id="153" name="Text Box 116"/>
          <p:cNvSpPr txBox="1">
            <a:spLocks noChangeArrowheads="1"/>
          </p:cNvSpPr>
          <p:nvPr/>
        </p:nvSpPr>
        <p:spPr bwMode="auto">
          <a:xfrm>
            <a:off x="3368827" y="498158"/>
            <a:ext cx="2807072" cy="369332"/>
          </a:xfrm>
          <a:prstGeom prst="rect">
            <a:avLst/>
          </a:prstGeom>
          <a:noFill/>
          <a:ln w="9525">
            <a:noFill/>
            <a:miter lim="800000"/>
            <a:headEnd/>
            <a:tailEnd/>
          </a:ln>
        </p:spPr>
        <p:txBody>
          <a:bodyPr wrap="square">
            <a:spAutoFit/>
          </a:bodyPr>
          <a:lstStyle/>
          <a:p>
            <a:pPr algn="ctr"/>
            <a:r>
              <a:rPr lang="en-GB" dirty="0" smtClean="0">
                <a:solidFill>
                  <a:srgbClr val="990033"/>
                </a:solidFill>
              </a:rPr>
              <a:t>From models to perception</a:t>
            </a:r>
            <a:endParaRPr lang="en-GB" dirty="0">
              <a:solidFill>
                <a:srgbClr val="990033"/>
              </a:solidFill>
            </a:endParaRPr>
          </a:p>
        </p:txBody>
      </p:sp>
      <p:graphicFrame>
        <p:nvGraphicFramePr>
          <p:cNvPr id="95" name="Object 78"/>
          <p:cNvGraphicFramePr>
            <a:graphicFrameLocks noChangeAspect="1"/>
          </p:cNvGraphicFramePr>
          <p:nvPr/>
        </p:nvGraphicFramePr>
        <p:xfrm>
          <a:off x="6081166" y="3642668"/>
          <a:ext cx="1608138" cy="506412"/>
        </p:xfrm>
        <a:graphic>
          <a:graphicData uri="http://schemas.openxmlformats.org/presentationml/2006/ole">
            <mc:AlternateContent xmlns:mc="http://schemas.openxmlformats.org/markup-compatibility/2006">
              <mc:Choice xmlns:v="urn:schemas-microsoft-com:vml" Requires="v">
                <p:oleObj spid="_x0000_s240421" name="Equation" r:id="rId45" imgW="1612900" imgH="508000" progId="Equation.DSMT4">
                  <p:embed/>
                </p:oleObj>
              </mc:Choice>
              <mc:Fallback>
                <p:oleObj name="Equation" r:id="rId45" imgW="1612900" imgH="508000" progId="Equation.DSMT4">
                  <p:embed/>
                  <p:pic>
                    <p:nvPicPr>
                      <p:cNvPr id="0" name="Picture 71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081166" y="3642668"/>
                        <a:ext cx="1608138"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4" name="Picture 5" descr="A1_bad"/>
          <p:cNvPicPr>
            <a:picLocks noChangeAspect="1" noChangeArrowheads="1"/>
          </p:cNvPicPr>
          <p:nvPr/>
        </p:nvPicPr>
        <p:blipFill>
          <a:blip r:embed="rId47" cstate="print"/>
          <a:stretch>
            <a:fillRect/>
          </a:stretch>
        </p:blipFill>
        <p:spPr bwMode="auto">
          <a:xfrm>
            <a:off x="0" y="44624"/>
            <a:ext cx="1264998" cy="1584176"/>
          </a:xfrm>
          <a:prstGeom prst="rect">
            <a:avLst/>
          </a:prstGeom>
          <a:ln>
            <a:noFill/>
          </a:ln>
          <a:effectLst>
            <a:softEdge rad="112500"/>
          </a:effectLst>
        </p:spPr>
      </p:pic>
      <p:grpSp>
        <p:nvGrpSpPr>
          <p:cNvPr id="99" name="Group 98"/>
          <p:cNvGrpSpPr/>
          <p:nvPr/>
        </p:nvGrpSpPr>
        <p:grpSpPr>
          <a:xfrm>
            <a:off x="4115481" y="3194973"/>
            <a:ext cx="3987869" cy="2403269"/>
            <a:chOff x="4160911" y="3906051"/>
            <a:chExt cx="3987869" cy="2403269"/>
          </a:xfrm>
        </p:grpSpPr>
        <p:sp>
          <p:nvSpPr>
            <p:cNvPr id="3076" name="Text Box 8"/>
            <p:cNvSpPr txBox="1">
              <a:spLocks noChangeArrowheads="1"/>
            </p:cNvSpPr>
            <p:nvPr/>
          </p:nvSpPr>
          <p:spPr bwMode="auto">
            <a:xfrm>
              <a:off x="4306392" y="4495109"/>
              <a:ext cx="1006475" cy="276999"/>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Expectations:</a:t>
              </a:r>
            </a:p>
          </p:txBody>
        </p:sp>
        <p:sp>
          <p:nvSpPr>
            <p:cNvPr id="3077" name="Text Box 9"/>
            <p:cNvSpPr txBox="1">
              <a:spLocks noChangeArrowheads="1"/>
            </p:cNvSpPr>
            <p:nvPr/>
          </p:nvSpPr>
          <p:spPr bwMode="auto">
            <a:xfrm>
              <a:off x="4306394" y="5198370"/>
              <a:ext cx="1008062" cy="274638"/>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Predictions:</a:t>
              </a:r>
            </a:p>
          </p:txBody>
        </p:sp>
        <p:sp>
          <p:nvSpPr>
            <p:cNvPr id="3078" name="Text Box 10"/>
            <p:cNvSpPr txBox="1">
              <a:spLocks noChangeArrowheads="1"/>
            </p:cNvSpPr>
            <p:nvPr/>
          </p:nvSpPr>
          <p:spPr bwMode="auto">
            <a:xfrm>
              <a:off x="4160911" y="5863830"/>
              <a:ext cx="1152129" cy="274638"/>
            </a:xfrm>
            <a:prstGeom prst="rect">
              <a:avLst/>
            </a:prstGeom>
            <a:noFill/>
            <a:ln w="9525">
              <a:noFill/>
              <a:miter lim="800000"/>
              <a:headEnd/>
              <a:tailEnd/>
            </a:ln>
          </p:spPr>
          <p:txBody>
            <a:bodyPr wrap="square">
              <a:spAutoFit/>
            </a:bodyPr>
            <a:lstStyle/>
            <a:p>
              <a:pPr algn="r"/>
              <a:r>
                <a:rPr lang="en-GB" sz="1200" dirty="0">
                  <a:solidFill>
                    <a:srgbClr val="990033"/>
                  </a:solidFill>
                  <a:latin typeface="Arial Narrow" pitchFamily="34" charset="0"/>
                </a:rPr>
                <a:t>Prediction errors:</a:t>
              </a:r>
            </a:p>
          </p:txBody>
        </p:sp>
        <p:sp>
          <p:nvSpPr>
            <p:cNvPr id="98" name="Text Box 266"/>
            <p:cNvSpPr txBox="1">
              <a:spLocks noChangeArrowheads="1"/>
            </p:cNvSpPr>
            <p:nvPr/>
          </p:nvSpPr>
          <p:spPr bwMode="auto">
            <a:xfrm>
              <a:off x="5943482" y="3906051"/>
              <a:ext cx="2205298" cy="954107"/>
            </a:xfrm>
            <a:prstGeom prst="rect">
              <a:avLst/>
            </a:prstGeom>
            <a:solidFill>
              <a:schemeClr val="bg1"/>
            </a:solid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Predictive coding</a:t>
              </a:r>
            </a:p>
            <a:p>
              <a:pPr algn="ctr"/>
              <a:endParaRPr lang="en-GB" sz="1400" dirty="0" smtClean="0">
                <a:solidFill>
                  <a:srgbClr val="990033"/>
                </a:solidFill>
              </a:endParaRPr>
            </a:p>
            <a:p>
              <a:pPr algn="ctr"/>
              <a:endParaRPr lang="en-GB" sz="1400" dirty="0" smtClean="0">
                <a:solidFill>
                  <a:srgbClr val="990033"/>
                </a:solidFill>
              </a:endParaRPr>
            </a:p>
            <a:p>
              <a:pPr algn="ctr"/>
              <a:endParaRPr lang="en-GB" sz="1400" dirty="0" smtClean="0">
                <a:solidFill>
                  <a:srgbClr val="990033"/>
                </a:solidFill>
                <a:latin typeface="Arial Narrow" pitchFamily="34" charset="0"/>
              </a:endParaRPr>
            </a:p>
          </p:txBody>
        </p:sp>
        <p:graphicFrame>
          <p:nvGraphicFramePr>
            <p:cNvPr id="3086" name="Object 78"/>
            <p:cNvGraphicFramePr>
              <a:graphicFrameLocks noChangeAspect="1"/>
            </p:cNvGraphicFramePr>
            <p:nvPr/>
          </p:nvGraphicFramePr>
          <p:xfrm>
            <a:off x="6078125" y="4359870"/>
            <a:ext cx="2025650" cy="1949450"/>
          </p:xfrm>
          <a:graphic>
            <a:graphicData uri="http://schemas.openxmlformats.org/presentationml/2006/ole">
              <mc:AlternateContent xmlns:mc="http://schemas.openxmlformats.org/markup-compatibility/2006">
                <mc:Choice xmlns:v="urn:schemas-microsoft-com:vml" Requires="v">
                  <p:oleObj spid="_x0000_s240422" name="Equation" r:id="rId48" imgW="2031840" imgH="1955520" progId="Equation.DSMT4">
                    <p:embed/>
                  </p:oleObj>
                </mc:Choice>
                <mc:Fallback>
                  <p:oleObj name="Equation" r:id="rId48" imgW="2031840" imgH="1955520" progId="Equation.DSMT4">
                    <p:embed/>
                    <p:pic>
                      <p:nvPicPr>
                        <p:cNvPr id="0" name="Picture 71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078125" y="4359870"/>
                          <a:ext cx="2025650" cy="194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Arc 95"/>
          <p:cNvSpPr>
            <a:spLocks noChangeAspect="1"/>
          </p:cNvSpPr>
          <p:nvPr/>
        </p:nvSpPr>
        <p:spPr>
          <a:xfrm>
            <a:off x="227475" y="-441430"/>
            <a:ext cx="5220580" cy="5220000"/>
          </a:xfrm>
          <a:prstGeom prst="arc">
            <a:avLst>
              <a:gd name="adj1" fmla="val 19942991"/>
              <a:gd name="adj2" fmla="val 9301706"/>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4909657" y="700184"/>
            <a:ext cx="3103683" cy="2953841"/>
          </a:xfrm>
          <a:prstGeom prst="rect">
            <a:avLst/>
          </a:prstGeom>
          <a:noFill/>
          <a:ln w="9525">
            <a:noFill/>
            <a:miter lim="800000"/>
            <a:headEnd/>
            <a:tailEnd/>
          </a:ln>
        </p:spPr>
      </p:pic>
      <p:sp>
        <p:nvSpPr>
          <p:cNvPr id="4100" name="Text Box 48"/>
          <p:cNvSpPr txBox="1">
            <a:spLocks noChangeArrowheads="1"/>
          </p:cNvSpPr>
          <p:nvPr/>
        </p:nvSpPr>
        <p:spPr bwMode="auto">
          <a:xfrm>
            <a:off x="1467545" y="6047710"/>
            <a:ext cx="3773487" cy="261610"/>
          </a:xfrm>
          <a:prstGeom prst="rect">
            <a:avLst/>
          </a:prstGeom>
          <a:noFill/>
          <a:ln w="9525">
            <a:noFill/>
            <a:miter lim="800000"/>
            <a:headEnd/>
            <a:tailEnd/>
          </a:ln>
        </p:spPr>
        <p:txBody>
          <a:bodyPr>
            <a:spAutoFit/>
          </a:bodyPr>
          <a:lstStyle/>
          <a:p>
            <a:pPr algn="ctr"/>
            <a:r>
              <a:rPr lang="en-GB" sz="1050" dirty="0">
                <a:solidFill>
                  <a:srgbClr val="990033"/>
                </a:solidFill>
                <a:latin typeface="Arial Narrow" pitchFamily="34" charset="0"/>
              </a:rPr>
              <a:t>Haeusler and Maass: </a:t>
            </a:r>
            <a:r>
              <a:rPr lang="en-GB" sz="1050" dirty="0" err="1">
                <a:solidFill>
                  <a:srgbClr val="990033"/>
                </a:solidFill>
                <a:latin typeface="Arial Narrow" pitchFamily="34" charset="0"/>
              </a:rPr>
              <a:t>Cereb</a:t>
            </a:r>
            <a:r>
              <a:rPr lang="en-GB" sz="1050" dirty="0">
                <a:solidFill>
                  <a:srgbClr val="990033"/>
                </a:solidFill>
                <a:latin typeface="Arial Narrow" pitchFamily="34" charset="0"/>
              </a:rPr>
              <a:t>. Cortex 2006;17:149-162</a:t>
            </a:r>
          </a:p>
        </p:txBody>
      </p:sp>
      <p:sp>
        <p:nvSpPr>
          <p:cNvPr id="4101" name="Text Box 49"/>
          <p:cNvSpPr txBox="1">
            <a:spLocks noChangeArrowheads="1"/>
          </p:cNvSpPr>
          <p:nvPr/>
        </p:nvSpPr>
        <p:spPr bwMode="auto">
          <a:xfrm>
            <a:off x="4736976" y="6047710"/>
            <a:ext cx="2592288" cy="261610"/>
          </a:xfrm>
          <a:prstGeom prst="rect">
            <a:avLst/>
          </a:prstGeom>
          <a:noFill/>
          <a:ln w="9525">
            <a:noFill/>
            <a:miter lim="800000"/>
            <a:headEnd/>
            <a:tailEnd/>
          </a:ln>
        </p:spPr>
        <p:txBody>
          <a:bodyPr wrap="square">
            <a:spAutoFit/>
          </a:bodyPr>
          <a:lstStyle/>
          <a:p>
            <a:pPr algn="ctr"/>
            <a:r>
              <a:rPr lang="en-GB" sz="1050" dirty="0" smtClean="0">
                <a:solidFill>
                  <a:srgbClr val="990033"/>
                </a:solidFill>
                <a:latin typeface="Arial Narrow" pitchFamily="34" charset="0"/>
              </a:rPr>
              <a:t>Bastos et al: </a:t>
            </a:r>
            <a:r>
              <a:rPr lang="fr-FR" sz="1050" dirty="0" err="1" smtClean="0">
                <a:solidFill>
                  <a:srgbClr val="990033"/>
                </a:solidFill>
              </a:rPr>
              <a:t>Neuron</a:t>
            </a:r>
            <a:r>
              <a:rPr lang="fr-FR" sz="1050" dirty="0" smtClean="0">
                <a:solidFill>
                  <a:srgbClr val="990033"/>
                </a:solidFill>
              </a:rPr>
              <a:t> 2012; 76:695-711</a:t>
            </a:r>
            <a:endParaRPr lang="en-GB" sz="1050" dirty="0">
              <a:solidFill>
                <a:srgbClr val="990033"/>
              </a:solidFill>
              <a:latin typeface="Arial Narrow" pitchFamily="34" charset="0"/>
            </a:endParaRPr>
          </a:p>
        </p:txBody>
      </p:sp>
      <p:sp>
        <p:nvSpPr>
          <p:cNvPr id="49" name="Rectangle 48"/>
          <p:cNvSpPr/>
          <p:nvPr/>
        </p:nvSpPr>
        <p:spPr>
          <a:xfrm>
            <a:off x="2936776" y="476672"/>
            <a:ext cx="3881191" cy="369332"/>
          </a:xfrm>
          <a:prstGeom prst="rect">
            <a:avLst/>
          </a:prstGeom>
        </p:spPr>
        <p:txBody>
          <a:bodyPr wrap="none">
            <a:spAutoFit/>
          </a:bodyPr>
          <a:lstStyle/>
          <a:p>
            <a:r>
              <a:rPr lang="en-GB" dirty="0" smtClean="0">
                <a:solidFill>
                  <a:srgbClr val="990033"/>
                </a:solidFill>
              </a:rPr>
              <a:t>Canonical microcircuits for predictive coding</a:t>
            </a:r>
            <a:endParaRPr lang="en-GB" dirty="0"/>
          </a:p>
        </p:txBody>
      </p:sp>
      <p:pic>
        <p:nvPicPr>
          <p:cNvPr id="179215" name="Picture 15"/>
          <p:cNvPicPr>
            <a:picLocks noChangeAspect="1" noChangeArrowheads="1"/>
          </p:cNvPicPr>
          <p:nvPr/>
        </p:nvPicPr>
        <p:blipFill>
          <a:blip r:embed="rId3" cstate="print"/>
          <a:srcRect/>
          <a:stretch>
            <a:fillRect/>
          </a:stretch>
        </p:blipFill>
        <p:spPr bwMode="auto">
          <a:xfrm>
            <a:off x="2288704" y="2971111"/>
            <a:ext cx="5040560" cy="2916854"/>
          </a:xfrm>
          <a:prstGeom prst="rect">
            <a:avLst/>
          </a:prstGeom>
          <a:noFill/>
          <a:ln w="9525">
            <a:noFill/>
            <a:miter lim="800000"/>
            <a:headEnd/>
            <a:tailEnd/>
          </a:ln>
        </p:spPr>
      </p:pic>
      <p:pic>
        <p:nvPicPr>
          <p:cNvPr id="179217"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84648" y="1340768"/>
            <a:ext cx="6027588" cy="1098274"/>
          </a:xfrm>
          <a:prstGeom prst="rect">
            <a:avLst/>
          </a:prstGeom>
          <a:noFill/>
          <a:ln w="9525">
            <a:noFill/>
            <a:miter lim="800000"/>
            <a:headEnd/>
            <a:tailEnd/>
          </a:ln>
        </p:spPr>
      </p:pic>
      <p:sp>
        <p:nvSpPr>
          <p:cNvPr id="52" name="Oval 45"/>
          <p:cNvSpPr>
            <a:spLocks noChangeArrowheads="1"/>
          </p:cNvSpPr>
          <p:nvPr/>
        </p:nvSpPr>
        <p:spPr bwMode="auto">
          <a:xfrm>
            <a:off x="5529064" y="1196753"/>
            <a:ext cx="1008112" cy="1224136"/>
          </a:xfrm>
          <a:prstGeom prst="ellipse">
            <a:avLst/>
          </a:prstGeom>
          <a:noFill/>
          <a:ln w="9525">
            <a:solidFill>
              <a:srgbClr val="990033"/>
            </a:solidFill>
            <a:round/>
            <a:headEnd/>
            <a:tailEnd/>
          </a:ln>
        </p:spPr>
        <p:txBody>
          <a:bodyPr wrap="none" anchor="ctr"/>
          <a:lstStyle/>
          <a:p>
            <a:endParaRPr lang="en-GB"/>
          </a:p>
        </p:txBody>
      </p:sp>
      <p:sp>
        <p:nvSpPr>
          <p:cNvPr id="53" name="Oval 45"/>
          <p:cNvSpPr>
            <a:spLocks noChangeArrowheads="1"/>
          </p:cNvSpPr>
          <p:nvPr/>
        </p:nvSpPr>
        <p:spPr bwMode="auto">
          <a:xfrm>
            <a:off x="4664968" y="2564904"/>
            <a:ext cx="2736304" cy="3384376"/>
          </a:xfrm>
          <a:prstGeom prst="ellipse">
            <a:avLst/>
          </a:prstGeom>
          <a:noFill/>
          <a:ln w="9525">
            <a:solidFill>
              <a:srgbClr val="990033"/>
            </a:solidFill>
            <a:round/>
            <a:headEnd/>
            <a:tailEnd/>
          </a:ln>
        </p:spPr>
        <p:txBody>
          <a:bodyPr wrap="none" anchor="ctr"/>
          <a:lstStyle/>
          <a:p>
            <a:endParaRPr lang="en-GB"/>
          </a:p>
        </p:txBody>
      </p:sp>
      <p:cxnSp>
        <p:nvCxnSpPr>
          <p:cNvPr id="55" name="Straight Connector 54"/>
          <p:cNvCxnSpPr>
            <a:stCxn id="52" idx="4"/>
            <a:endCxn id="53" idx="0"/>
          </p:cNvCxnSpPr>
          <p:nvPr/>
        </p:nvCxnSpPr>
        <p:spPr>
          <a:xfrm>
            <a:off x="6033120" y="2420889"/>
            <a:ext cx="0" cy="144015"/>
          </a:xfrm>
          <a:prstGeom prst="line">
            <a:avLst/>
          </a:prstGeom>
          <a:ln>
            <a:solidFill>
              <a:srgbClr val="990033"/>
            </a:solidFill>
          </a:ln>
        </p:spPr>
        <p:style>
          <a:lnRef idx="1">
            <a:schemeClr val="accent1"/>
          </a:lnRef>
          <a:fillRef idx="0">
            <a:schemeClr val="accent1"/>
          </a:fillRef>
          <a:effectRef idx="0">
            <a:schemeClr val="accent1"/>
          </a:effectRef>
          <a:fontRef idx="minor">
            <a:schemeClr val="tx1"/>
          </a:fontRef>
        </p:style>
      </p:cxnSp>
      <p:pic>
        <p:nvPicPr>
          <p:cNvPr id="58" name="Picture 5" descr="A1_bad"/>
          <p:cNvPicPr>
            <a:picLocks noChangeAspect="1" noChangeArrowheads="1"/>
          </p:cNvPicPr>
          <p:nvPr/>
        </p:nvPicPr>
        <p:blipFill>
          <a:blip r:embed="rId5" cstate="print"/>
          <a:stretch>
            <a:fillRect/>
          </a:stretch>
        </p:blipFill>
        <p:spPr bwMode="auto">
          <a:xfrm>
            <a:off x="0" y="44624"/>
            <a:ext cx="1264998" cy="158417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12894</TotalTime>
  <Words>1173</Words>
  <Application>Microsoft Office PowerPoint</Application>
  <PresentationFormat>A4 Paper (210x297 mm)</PresentationFormat>
  <Paragraphs>367</Paragraphs>
  <Slides>26</Slides>
  <Notes>0</Notes>
  <HiddenSlides>0</HiddenSlides>
  <MMClips>10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Functional Imaging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cp:lastModifiedBy>
  <cp:revision>619</cp:revision>
  <dcterms:created xsi:type="dcterms:W3CDTF">2007-09-22T16:30:34Z</dcterms:created>
  <dcterms:modified xsi:type="dcterms:W3CDTF">2014-09-26T13:01:43Z</dcterms:modified>
</cp:coreProperties>
</file>